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92" r:id="rId10"/>
    <p:sldId id="269" r:id="rId11"/>
    <p:sldId id="270" r:id="rId12"/>
    <p:sldId id="29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91" r:id="rId2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FFCC00"/>
    <a:srgbClr val="808080"/>
    <a:srgbClr val="777777"/>
    <a:srgbClr val="4D4D4D"/>
    <a:srgbClr val="292929"/>
    <a:srgbClr val="FF00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64" autoAdjust="0"/>
  </p:normalViewPr>
  <p:slideViewPr>
    <p:cSldViewPr snapToGrid="0"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B1E02E-9B23-4214-87A6-6E91FB73397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30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EA1A34-3EAB-4422-AF0C-F990CA45695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554A74-129B-414D-93A2-6B454A7C4D6C}" type="slidenum">
              <a:rPr lang="en-GB"/>
              <a:pPr/>
              <a:t>1</a:t>
            </a:fld>
            <a:endParaRPr lang="en-GB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D5122A-11AC-4CC0-9FB8-A0FB0504B2EF}" type="slidenum">
              <a:rPr lang="en-GB"/>
              <a:pPr/>
              <a:t>10</a:t>
            </a:fld>
            <a:endParaRPr lang="en-GB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84649F-4DBF-4405-9C07-11369FABB4DC}" type="slidenum">
              <a:rPr lang="en-GB"/>
              <a:pPr/>
              <a:t>11</a:t>
            </a:fld>
            <a:endParaRPr lang="en-GB"/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F03909-9FE0-4430-A6BD-F1A19FD590D5}" type="slidenum">
              <a:rPr lang="en-GB"/>
              <a:pPr/>
              <a:t>12</a:t>
            </a:fld>
            <a:endParaRPr lang="en-GB"/>
          </a:p>
        </p:txBody>
      </p:sp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1294FF-758C-4BF6-9557-FA07A4E38ED8}" type="slidenum">
              <a:rPr lang="en-GB"/>
              <a:pPr/>
              <a:t>13</a:t>
            </a:fld>
            <a:endParaRPr lang="en-GB"/>
          </a:p>
        </p:txBody>
      </p:sp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2A1FB3-DD93-4DC8-B5A5-889D013C8FEA}" type="slidenum">
              <a:rPr lang="en-GB"/>
              <a:pPr/>
              <a:t>14</a:t>
            </a:fld>
            <a:endParaRPr lang="en-GB"/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4223F8-7E98-4D14-BFAB-A0B08B20589B}" type="slidenum">
              <a:rPr lang="en-GB"/>
              <a:pPr/>
              <a:t>15</a:t>
            </a:fld>
            <a:endParaRPr lang="en-GB"/>
          </a:p>
        </p:txBody>
      </p:sp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DCC0B5-512A-4B0C-9B44-C259EB7C5503}" type="slidenum">
              <a:rPr lang="en-GB"/>
              <a:pPr/>
              <a:t>16</a:t>
            </a:fld>
            <a:endParaRPr lang="en-GB"/>
          </a:p>
        </p:txBody>
      </p:sp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1DD63C-8AE6-4E1D-8830-4D43DA36AC4A}" type="slidenum">
              <a:rPr lang="en-GB"/>
              <a:pPr/>
              <a:t>17</a:t>
            </a:fld>
            <a:endParaRPr lang="en-GB"/>
          </a:p>
        </p:txBody>
      </p:sp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E14B33-2649-4338-8EB6-9F34FE70A66F}" type="slidenum">
              <a:rPr lang="en-GB"/>
              <a:pPr/>
              <a:t>18</a:t>
            </a:fld>
            <a:endParaRPr lang="en-GB"/>
          </a:p>
        </p:txBody>
      </p:sp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3A9F25-F5B8-4B5D-9C56-20E710031F9E}" type="slidenum">
              <a:rPr lang="en-GB"/>
              <a:pPr/>
              <a:t>19</a:t>
            </a:fld>
            <a:endParaRPr lang="en-GB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2E3596-2B33-449B-A9B9-A71EA9A641DD}" type="slidenum">
              <a:rPr lang="en-GB"/>
              <a:pPr/>
              <a:t>2</a:t>
            </a:fld>
            <a:endParaRPr lang="en-GB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F89E08-554B-4A33-BABB-9E2317CEE466}" type="slidenum">
              <a:rPr lang="en-GB"/>
              <a:pPr/>
              <a:t>20</a:t>
            </a:fld>
            <a:endParaRPr lang="en-GB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F27FC-4B0E-47EC-B51E-07E0810863DA}" type="slidenum">
              <a:rPr lang="en-GB"/>
              <a:pPr/>
              <a:t>21</a:t>
            </a:fld>
            <a:endParaRPr lang="en-GB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570A39-27F3-438D-8B78-EAE5E9606988}" type="slidenum">
              <a:rPr lang="en-GB"/>
              <a:pPr/>
              <a:t>22</a:t>
            </a:fld>
            <a:endParaRPr lang="en-GB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C7FC96-8BAB-4B69-960B-664B6EDFBB13}" type="slidenum">
              <a:rPr lang="en-GB"/>
              <a:pPr/>
              <a:t>23</a:t>
            </a:fld>
            <a:endParaRPr lang="en-GB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789FF1-214F-4D44-89A4-155BCF3AE0DA}" type="slidenum">
              <a:rPr lang="en-GB"/>
              <a:pPr/>
              <a:t>3</a:t>
            </a:fld>
            <a:endParaRPr lang="en-GB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A57416-C284-4DE6-819F-0AD2FC438661}" type="slidenum">
              <a:rPr lang="en-GB"/>
              <a:pPr/>
              <a:t>4</a:t>
            </a:fld>
            <a:endParaRPr lang="en-GB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B8E908-8890-4216-9419-C42CFEB5E0F3}" type="slidenum">
              <a:rPr lang="en-GB"/>
              <a:pPr/>
              <a:t>5</a:t>
            </a:fld>
            <a:endParaRPr lang="en-GB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6E239F-E9B8-4089-90A4-AEA4D5BC7A0B}" type="slidenum">
              <a:rPr lang="en-GB"/>
              <a:pPr/>
              <a:t>6</a:t>
            </a:fld>
            <a:endParaRPr lang="en-GB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AA7ACB-30A6-40DD-A40D-B81266E85D34}" type="slidenum">
              <a:rPr lang="en-GB"/>
              <a:pPr/>
              <a:t>7</a:t>
            </a:fld>
            <a:endParaRPr lang="en-GB"/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5B1BE7-B544-43AB-BA54-41D8BFBA54B1}" type="slidenum">
              <a:rPr lang="en-GB"/>
              <a:pPr/>
              <a:t>8</a:t>
            </a:fld>
            <a:endParaRPr lang="en-GB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2C36E2-4477-494D-A625-2FA165A5F72B}" type="slidenum">
              <a:rPr lang="en-GB"/>
              <a:pPr/>
              <a:t>9</a:t>
            </a:fld>
            <a:endParaRPr lang="en-GB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School\GCSE%20Business%20Studies%20Resources\Unit%201\GCSE%20Business%20Introductory%20Lesson%20WWTBAM\Lets%20Play%20Theme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School\GCSE%20Business%20Studies%20Resources\Unit%201\GCSE%20Business%20Introductory%20Lesson%20WWTBAM\Value%20of%20Next%20Question.wav" TargetMode="Externa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School\GCSE%20Business%20Studies%20Resources\Unit%201\GCSE%20Business%20Introductory%20Lesson%20WWTBAM\Who%20Wants%20to%20Be%20a%20Millionaire.wav" TargetMode="External"/><Relationship Id="rId1" Type="http://schemas.openxmlformats.org/officeDocument/2006/relationships/audio" Target="file:///C:\School\GCSE%20Business%20Studies%20Resources\Unit%201\GCSE%20Business%20Introductory%20Lesson%20WWTBAM\New%20Question.wav" TargetMode="External"/><Relationship Id="rId6" Type="http://schemas.openxmlformats.org/officeDocument/2006/relationships/image" Target="../media/image2.png"/><Relationship Id="rId5" Type="http://schemas.openxmlformats.org/officeDocument/2006/relationships/image" Target="../media/image1.wmf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School\GCSE%20Business%20Studies%20Resources\Unit%201\GCSE%20Business%20Introductory%20Lesson%20WWTBAM\Regis%20Walks%20In.wav" TargetMode="Externa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School\GCSE%20Business%20Studies%20Resources\Unit%201\GCSE%20Business%20Introductory%20Lesson%20WWTBAM\Value%20of%20Next%20Question.wav" TargetMode="Externa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School\GCSE%20Business%20Studies%20Resources\Unit%201\GCSE%20Business%20Introductory%20Lesson%20WWTBAM\Who%20Wants%20to%20Be%20a%20Millionaire.wav" TargetMode="External"/><Relationship Id="rId1" Type="http://schemas.openxmlformats.org/officeDocument/2006/relationships/audio" Target="file:///C:\School\GCSE%20Business%20Studies%20Resources\Unit%201\GCSE%20Business%20Introductory%20Lesson%20WWTBAM\New%20Question.wav" TargetMode="External"/><Relationship Id="rId6" Type="http://schemas.openxmlformats.org/officeDocument/2006/relationships/image" Target="../media/image2.png"/><Relationship Id="rId5" Type="http://schemas.openxmlformats.org/officeDocument/2006/relationships/image" Target="../media/image1.wmf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School\GCSE%20Business%20Studies%20Resources\Unit%201\GCSE%20Business%20Introductory%20Lesson%20WWTBAM\Value%20of%20Next%20Question.wav" TargetMode="Externa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School\GCSE%20Business%20Studies%20Resources\Unit%201\GCSE%20Business%20Introductory%20Lesson%20WWTBAM\Who%20Wants%20to%20Be%20a%20Millionaire.wav" TargetMode="External"/><Relationship Id="rId1" Type="http://schemas.openxmlformats.org/officeDocument/2006/relationships/audio" Target="file:///C:\School\GCSE%20Business%20Studies%20Resources\Unit%201\GCSE%20Business%20Introductory%20Lesson%20WWTBAM\New%20Question.wav" TargetMode="External"/><Relationship Id="rId6" Type="http://schemas.openxmlformats.org/officeDocument/2006/relationships/image" Target="../media/image2.png"/><Relationship Id="rId5" Type="http://schemas.openxmlformats.org/officeDocument/2006/relationships/image" Target="../media/image1.wmf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School\GCSE%20Business%20Studies%20Resources\Unit%201\GCSE%20Business%20Introductory%20Lesson%20WWTBAM\Value%20of%20Next%20Question.wav" TargetMode="Externa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School\GCSE%20Business%20Studies%20Resources\Unit%201\GCSE%20Business%20Introductory%20Lesson%20WWTBAM\Who%20Wants%20to%20Be%20a%20Millionaire.wav" TargetMode="External"/><Relationship Id="rId1" Type="http://schemas.openxmlformats.org/officeDocument/2006/relationships/audio" Target="file:///C:\School\GCSE%20Business%20Studies%20Resources\Unit%201\GCSE%20Business%20Introductory%20Lesson%20WWTBAM\New%20Question.wav" TargetMode="External"/><Relationship Id="rId6" Type="http://schemas.openxmlformats.org/officeDocument/2006/relationships/image" Target="../media/image2.png"/><Relationship Id="rId5" Type="http://schemas.openxmlformats.org/officeDocument/2006/relationships/image" Target="../media/image1.wmf"/><Relationship Id="rId4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School\GCSE%20Business%20Studies%20Resources\Unit%201\GCSE%20Business%20Introductory%20Lesson%20WWTBAM\Value%20of%20Next%20Question.wav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School\GCSE%20Business%20Studies%20Resources\Unit%201\GCSE%20Business%20Introductory%20Lesson%20WWTBAM\Value%20of%20Next%20Question.wav" TargetMode="Externa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School\GCSE%20Business%20Studies%20Resources\Unit%201\GCSE%20Business%20Introductory%20Lesson%20WWTBAM\Who%20Wants%20to%20Be%20a%20Millionaire.wav" TargetMode="External"/><Relationship Id="rId1" Type="http://schemas.openxmlformats.org/officeDocument/2006/relationships/audio" Target="file:///C:\School\GCSE%20Business%20Studies%20Resources\Unit%201\GCSE%20Business%20Introductory%20Lesson%20WWTBAM\New%20Question.wav" TargetMode="External"/><Relationship Id="rId6" Type="http://schemas.openxmlformats.org/officeDocument/2006/relationships/image" Target="../media/image2.png"/><Relationship Id="rId5" Type="http://schemas.openxmlformats.org/officeDocument/2006/relationships/image" Target="../media/image1.wmf"/><Relationship Id="rId4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School\GCSE%20Business%20Studies%20Resources\Unit%201\GCSE%20Business%20Introductory%20Lesson%20WWTBAM\Value%20of%20Next%20Question.wav" TargetMode="Externa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School\GCSE%20Business%20Studies%20Resources\Unit%201\GCSE%20Business%20Introductory%20Lesson%20WWTBAM\Who%20Wants%20to%20Be%20a%20Millionaire.wav" TargetMode="External"/><Relationship Id="rId1" Type="http://schemas.openxmlformats.org/officeDocument/2006/relationships/audio" Target="file:///C:\School\GCSE%20Business%20Studies%20Resources\Unit%201\GCSE%20Business%20Introductory%20Lesson%20WWTBAM\New%20Question.wav" TargetMode="External"/><Relationship Id="rId6" Type="http://schemas.openxmlformats.org/officeDocument/2006/relationships/image" Target="../media/image2.png"/><Relationship Id="rId5" Type="http://schemas.openxmlformats.org/officeDocument/2006/relationships/image" Target="../media/image1.wmf"/><Relationship Id="rId4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School\GCSE%20Business%20Studies%20Resources\Unit%201\GCSE%20Business%20Introductory%20Lesson%20WWTBAM\Regis%20Walks%20In.wav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School\GCSE%20Business%20Studies%20Resources\Unit%201\GCSE%20Business%20Introductory%20Lesson%20WWTBAM\Who%20Wants%20to%20Be%20a%20Millionaire.wav" TargetMode="External"/><Relationship Id="rId1" Type="http://schemas.openxmlformats.org/officeDocument/2006/relationships/audio" Target="file:///C:\School\GCSE%20Business%20Studies%20Resources\Unit%201\GCSE%20Business%20Introductory%20Lesson%20WWTBAM\New%20Question.wav" TargetMode="External"/><Relationship Id="rId6" Type="http://schemas.openxmlformats.org/officeDocument/2006/relationships/image" Target="../media/image2.png"/><Relationship Id="rId5" Type="http://schemas.openxmlformats.org/officeDocument/2006/relationships/image" Target="../media/image1.wmf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School\GCSE%20Business%20Studies%20Resources\Unit%201\GCSE%20Business%20Introductory%20Lesson%20WWTBAM\Value%20of%20Next%20Question.wav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School\GCSE%20Business%20Studies%20Resources\Unit%201\GCSE%20Business%20Introductory%20Lesson%20WWTBAM\Who%20Wants%20to%20Be%20a%20Millionaire.wav" TargetMode="External"/><Relationship Id="rId1" Type="http://schemas.openxmlformats.org/officeDocument/2006/relationships/audio" Target="file:///C:\School\GCSE%20Business%20Studies%20Resources\Unit%201\GCSE%20Business%20Introductory%20Lesson%20WWTBAM\New%20Question.wav" TargetMode="External"/><Relationship Id="rId6" Type="http://schemas.openxmlformats.org/officeDocument/2006/relationships/image" Target="../media/image2.png"/><Relationship Id="rId5" Type="http://schemas.openxmlformats.org/officeDocument/2006/relationships/image" Target="../media/image1.wmf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School\GCSE%20Business%20Studies%20Resources\Unit%201\GCSE%20Business%20Introductory%20Lesson%20WWTBAM\Value%20of%20Next%20Question.wav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School\GCSE%20Business%20Studies%20Resources\Unit%201\GCSE%20Business%20Introductory%20Lesson%20WWTBAM\Who%20Wants%20to%20Be%20a%20Millionaire.wav" TargetMode="External"/><Relationship Id="rId1" Type="http://schemas.openxmlformats.org/officeDocument/2006/relationships/audio" Target="file:///C:\School\GCSE%20Business%20Studies%20Resources\Unit%201\GCSE%20Business%20Introductory%20Lesson%20WWTBAM\New%20Question.wav" TargetMode="External"/><Relationship Id="rId6" Type="http://schemas.openxmlformats.org/officeDocument/2006/relationships/image" Target="../media/image2.png"/><Relationship Id="rId5" Type="http://schemas.openxmlformats.org/officeDocument/2006/relationships/image" Target="../media/image1.wmf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School\GCSE%20Business%20Studies%20Resources\Unit%201\GCSE%20Business%20Introductory%20Lesson%20WWTBAM\Value%20of%20Next%20Question.wav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School\GCSE%20Business%20Studies%20Resources\Unit%201\GCSE%20Business%20Introductory%20Lesson%20WWTBAM\Who%20Wants%20to%20Be%20a%20Millionaire.wav" TargetMode="External"/><Relationship Id="rId1" Type="http://schemas.openxmlformats.org/officeDocument/2006/relationships/audio" Target="file:///C:\School\GCSE%20Business%20Studies%20Resources\Unit%201\GCSE%20Business%20Introductory%20Lesson%20WWTBAM\New%20Question.wav" TargetMode="External"/><Relationship Id="rId6" Type="http://schemas.openxmlformats.org/officeDocument/2006/relationships/image" Target="../media/image2.png"/><Relationship Id="rId5" Type="http://schemas.openxmlformats.org/officeDocument/2006/relationships/image" Target="../media/image1.wmf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7" name="Rectangle 6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867400" y="1508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943600" y="1492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943600" y="1812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943600" y="2117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943600" y="2422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5943600" y="2727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5943600" y="3032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5943600" y="3336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5943600" y="3641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5943600" y="3946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5943600" y="4251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5943600" y="4556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5943600" y="4860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5943600" y="5165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5943600" y="5470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5943600" y="5775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6781800" y="1508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6781800" y="1828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6781800" y="2133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6781800" y="243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6781800" y="2743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6781800" y="3048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6781800" y="3352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6781800" y="3657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6781800" y="3962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6781800" y="4267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6781800" y="4572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£1,000</a:t>
            </a: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6781800" y="4876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6781800" y="5181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6781800" y="5486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6781800" y="5791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06" name="Oval 34"/>
          <p:cNvSpPr>
            <a:spLocks noChangeArrowheads="1"/>
          </p:cNvSpPr>
          <p:nvPr/>
        </p:nvSpPr>
        <p:spPr bwMode="auto">
          <a:xfrm>
            <a:off x="6477000" y="5927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07" name="Oval 35"/>
          <p:cNvSpPr>
            <a:spLocks noChangeArrowheads="1"/>
          </p:cNvSpPr>
          <p:nvPr/>
        </p:nvSpPr>
        <p:spPr bwMode="auto">
          <a:xfrm>
            <a:off x="6477000" y="5622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08" name="Oval 36"/>
          <p:cNvSpPr>
            <a:spLocks noChangeArrowheads="1"/>
          </p:cNvSpPr>
          <p:nvPr/>
        </p:nvSpPr>
        <p:spPr bwMode="auto">
          <a:xfrm>
            <a:off x="6477000" y="5318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09" name="Oval 37"/>
          <p:cNvSpPr>
            <a:spLocks noChangeArrowheads="1"/>
          </p:cNvSpPr>
          <p:nvPr/>
        </p:nvSpPr>
        <p:spPr bwMode="auto">
          <a:xfrm>
            <a:off x="6477000" y="5013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10" name="Oval 38"/>
          <p:cNvSpPr>
            <a:spLocks noChangeArrowheads="1"/>
          </p:cNvSpPr>
          <p:nvPr/>
        </p:nvSpPr>
        <p:spPr bwMode="auto">
          <a:xfrm>
            <a:off x="6477000" y="4708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11" name="Oval 39"/>
          <p:cNvSpPr>
            <a:spLocks noChangeArrowheads="1"/>
          </p:cNvSpPr>
          <p:nvPr/>
        </p:nvSpPr>
        <p:spPr bwMode="auto">
          <a:xfrm>
            <a:off x="6477000" y="4403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12" name="Oval 40"/>
          <p:cNvSpPr>
            <a:spLocks noChangeArrowheads="1"/>
          </p:cNvSpPr>
          <p:nvPr/>
        </p:nvSpPr>
        <p:spPr bwMode="auto">
          <a:xfrm>
            <a:off x="6477000" y="4098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13" name="Oval 41"/>
          <p:cNvSpPr>
            <a:spLocks noChangeArrowheads="1"/>
          </p:cNvSpPr>
          <p:nvPr/>
        </p:nvSpPr>
        <p:spPr bwMode="auto">
          <a:xfrm>
            <a:off x="6477000" y="3794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14" name="Oval 42"/>
          <p:cNvSpPr>
            <a:spLocks noChangeArrowheads="1"/>
          </p:cNvSpPr>
          <p:nvPr/>
        </p:nvSpPr>
        <p:spPr bwMode="auto">
          <a:xfrm>
            <a:off x="6477000" y="3489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15" name="Oval 43"/>
          <p:cNvSpPr>
            <a:spLocks noChangeArrowheads="1"/>
          </p:cNvSpPr>
          <p:nvPr/>
        </p:nvSpPr>
        <p:spPr bwMode="auto">
          <a:xfrm>
            <a:off x="6477000" y="3184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16" name="Oval 44"/>
          <p:cNvSpPr>
            <a:spLocks noChangeArrowheads="1"/>
          </p:cNvSpPr>
          <p:nvPr/>
        </p:nvSpPr>
        <p:spPr bwMode="auto">
          <a:xfrm>
            <a:off x="6477000" y="2879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17" name="Oval 45"/>
          <p:cNvSpPr>
            <a:spLocks noChangeArrowheads="1"/>
          </p:cNvSpPr>
          <p:nvPr/>
        </p:nvSpPr>
        <p:spPr bwMode="auto">
          <a:xfrm>
            <a:off x="6477000" y="2574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18" name="Oval 46"/>
          <p:cNvSpPr>
            <a:spLocks noChangeArrowheads="1"/>
          </p:cNvSpPr>
          <p:nvPr/>
        </p:nvSpPr>
        <p:spPr bwMode="auto">
          <a:xfrm>
            <a:off x="6477000" y="2270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19" name="Oval 47"/>
          <p:cNvSpPr>
            <a:spLocks noChangeArrowheads="1"/>
          </p:cNvSpPr>
          <p:nvPr/>
        </p:nvSpPr>
        <p:spPr bwMode="auto">
          <a:xfrm>
            <a:off x="6477000" y="1965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20" name="Oval 48"/>
          <p:cNvSpPr>
            <a:spLocks noChangeArrowheads="1"/>
          </p:cNvSpPr>
          <p:nvPr/>
        </p:nvSpPr>
        <p:spPr bwMode="auto">
          <a:xfrm>
            <a:off x="6477000" y="1660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21" name="Text Box 49"/>
          <p:cNvSpPr txBox="1">
            <a:spLocks noChangeArrowheads="1"/>
          </p:cNvSpPr>
          <p:nvPr/>
        </p:nvSpPr>
        <p:spPr bwMode="auto">
          <a:xfrm>
            <a:off x="306388" y="2012950"/>
            <a:ext cx="52578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solidFill>
                  <a:schemeClr val="bg1"/>
                </a:solidFill>
                <a:latin typeface="Arial" charset="0"/>
              </a:rPr>
              <a:t>Welcome to</a:t>
            </a:r>
            <a:br>
              <a:rPr lang="en-US" sz="5400">
                <a:solidFill>
                  <a:schemeClr val="bg1"/>
                </a:solidFill>
                <a:latin typeface="Arial" charset="0"/>
              </a:rPr>
            </a:br>
            <a:r>
              <a:rPr lang="en-US" sz="540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sz="5400">
                <a:solidFill>
                  <a:schemeClr val="bg1"/>
                </a:solidFill>
                <a:latin typeface="Arial" charset="0"/>
              </a:rPr>
            </a:br>
            <a:r>
              <a:rPr lang="en-US" sz="540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5400" b="1" i="1">
                <a:solidFill>
                  <a:schemeClr val="bg1"/>
                </a:solidFill>
                <a:latin typeface="Arial" charset="0"/>
              </a:rPr>
              <a:t>Who Wants to be a Millionaire</a:t>
            </a:r>
            <a:endParaRPr lang="en-US" sz="5400">
              <a:solidFill>
                <a:schemeClr val="bg1"/>
              </a:solidFill>
            </a:endParaRPr>
          </a:p>
        </p:txBody>
      </p:sp>
      <p:sp>
        <p:nvSpPr>
          <p:cNvPr id="3122" name="Oval 50"/>
          <p:cNvSpPr>
            <a:spLocks noChangeArrowheads="1"/>
          </p:cNvSpPr>
          <p:nvPr/>
        </p:nvSpPr>
        <p:spPr bwMode="auto">
          <a:xfrm>
            <a:off x="4953000" y="533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23" name="Oval 51"/>
          <p:cNvSpPr>
            <a:spLocks noChangeArrowheads="1"/>
          </p:cNvSpPr>
          <p:nvPr/>
        </p:nvSpPr>
        <p:spPr bwMode="auto">
          <a:xfrm>
            <a:off x="7848600" y="533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24" name="Oval 52"/>
          <p:cNvSpPr>
            <a:spLocks noChangeArrowheads="1"/>
          </p:cNvSpPr>
          <p:nvPr/>
        </p:nvSpPr>
        <p:spPr bwMode="auto">
          <a:xfrm>
            <a:off x="6400800" y="533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25" name="Text Box 53"/>
          <p:cNvSpPr txBox="1">
            <a:spLocks noChangeArrowheads="1"/>
          </p:cNvSpPr>
          <p:nvPr/>
        </p:nvSpPr>
        <p:spPr bwMode="auto">
          <a:xfrm>
            <a:off x="5137150" y="673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3126" name="Picture 5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V="1">
            <a:off x="6750050" y="565150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27" name="AutoShape 55"/>
          <p:cNvSpPr>
            <a:spLocks noChangeArrowheads="1"/>
          </p:cNvSpPr>
          <p:nvPr/>
        </p:nvSpPr>
        <p:spPr bwMode="auto">
          <a:xfrm rot="5400000">
            <a:off x="8023225" y="800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28" name="Oval 56"/>
          <p:cNvSpPr>
            <a:spLocks noChangeArrowheads="1"/>
          </p:cNvSpPr>
          <p:nvPr/>
        </p:nvSpPr>
        <p:spPr bwMode="auto">
          <a:xfrm>
            <a:off x="8099425" y="647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29" name="AutoShape 57"/>
          <p:cNvSpPr>
            <a:spLocks noChangeArrowheads="1"/>
          </p:cNvSpPr>
          <p:nvPr/>
        </p:nvSpPr>
        <p:spPr bwMode="auto">
          <a:xfrm rot="5400000">
            <a:off x="8328025" y="876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30" name="Oval 58"/>
          <p:cNvSpPr>
            <a:spLocks noChangeArrowheads="1"/>
          </p:cNvSpPr>
          <p:nvPr/>
        </p:nvSpPr>
        <p:spPr bwMode="auto">
          <a:xfrm>
            <a:off x="8404225" y="723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31" name="AutoShape 59"/>
          <p:cNvSpPr>
            <a:spLocks noChangeArrowheads="1"/>
          </p:cNvSpPr>
          <p:nvPr/>
        </p:nvSpPr>
        <p:spPr bwMode="auto">
          <a:xfrm rot="5400000">
            <a:off x="8632825" y="800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32" name="Oval 60"/>
          <p:cNvSpPr>
            <a:spLocks noChangeArrowheads="1"/>
          </p:cNvSpPr>
          <p:nvPr/>
        </p:nvSpPr>
        <p:spPr bwMode="auto">
          <a:xfrm>
            <a:off x="8709025" y="647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3138" name="Lets Play Them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1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9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38"/>
                </p:tgtEl>
              </p:cMediaNode>
            </p:audio>
          </p:childTnLst>
        </p:cTn>
      </p:par>
    </p:tnLst>
    <p:bldLst>
      <p:bldP spid="312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571875" y="4264025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£1,000</a:t>
            </a: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95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96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97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98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99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400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401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402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403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404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405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406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407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408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409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15410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54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410"/>
                </p:tgtEl>
              </p:cMediaNode>
            </p:audio>
          </p:childTnLst>
        </p:cTn>
      </p:par>
    </p:tnLst>
    <p:bldLst>
      <p:bldP spid="1536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464" name="AutoShape 80"/>
          <p:cNvSpPr>
            <a:spLocks noChangeArrowheads="1"/>
          </p:cNvSpPr>
          <p:nvPr/>
        </p:nvSpPr>
        <p:spPr bwMode="auto">
          <a:xfrm>
            <a:off x="211138" y="5873750"/>
            <a:ext cx="426720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4000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FFCC00"/>
                </a:solidFill>
                <a:latin typeface="Arial" charset="0"/>
              </a:rPr>
              <a:t>A:  1900</a:t>
            </a:r>
            <a:endParaRPr lang="en-US" sz="2000">
              <a:solidFill>
                <a:srgbClr val="FFCC00"/>
              </a:solidFill>
            </a:endParaRP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533400" y="6096000"/>
            <a:ext cx="3695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FFCC00"/>
                </a:solidFill>
                <a:latin typeface="Arial" charset="0"/>
              </a:rPr>
              <a:t>C:  1968</a:t>
            </a:r>
            <a:endParaRPr lang="en-US" sz="2000">
              <a:solidFill>
                <a:srgbClr val="FFCC00"/>
              </a:solidFill>
            </a:endParaRP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3824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FFCC00"/>
                </a:solidFill>
                <a:latin typeface="Arial" charset="0"/>
              </a:rPr>
              <a:t>B:  1980</a:t>
            </a:r>
            <a:endParaRPr lang="en-US" sz="2000">
              <a:solidFill>
                <a:srgbClr val="FFCC00"/>
              </a:solidFill>
            </a:endParaRP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297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FFCC00"/>
                </a:solidFill>
                <a:latin typeface="Arial" charset="0"/>
              </a:rPr>
              <a:t>D:  1950</a:t>
            </a:r>
            <a:endParaRPr lang="en-US" sz="2000">
              <a:solidFill>
                <a:srgbClr val="FFCC00"/>
              </a:solidFill>
            </a:endParaRPr>
          </a:p>
        </p:txBody>
      </p:sp>
      <p:sp>
        <p:nvSpPr>
          <p:cNvPr id="16402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403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404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6696075" y="31353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26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27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429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30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32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33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£1,000</a:t>
            </a:r>
          </a:p>
        </p:txBody>
      </p:sp>
      <p:sp>
        <p:nvSpPr>
          <p:cNvPr id="16434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35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36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37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38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439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440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441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442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443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444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445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446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447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448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449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450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451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452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16453" name="Picture 6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454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455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456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457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458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459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460" name="Text Box 76"/>
          <p:cNvSpPr txBox="1">
            <a:spLocks noChangeArrowheads="1"/>
          </p:cNvSpPr>
          <p:nvPr/>
        </p:nvSpPr>
        <p:spPr bwMode="auto">
          <a:xfrm>
            <a:off x="415925" y="827088"/>
            <a:ext cx="56626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bg1"/>
                </a:solidFill>
                <a:latin typeface="Arial" charset="0"/>
              </a:rPr>
              <a:t>What year was the Trade Description Act?</a:t>
            </a:r>
          </a:p>
        </p:txBody>
      </p:sp>
      <p:pic>
        <p:nvPicPr>
          <p:cNvPr id="16461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</p:spPr>
      </p:pic>
      <p:pic>
        <p:nvPicPr>
          <p:cNvPr id="16463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64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1646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461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463"/>
                </p:tgtEl>
              </p:cMediaNode>
            </p:audio>
          </p:childTnLst>
        </p:cTn>
      </p:par>
    </p:tnLst>
    <p:bldLst>
      <p:bldP spid="16464" grpId="0" animBg="1"/>
      <p:bldP spid="16398" grpId="0" autoUpdateAnimBg="0"/>
      <p:bldP spid="16399" grpId="0" autoUpdateAnimBg="0"/>
      <p:bldP spid="16400" grpId="0" autoUpdateAnimBg="0"/>
      <p:bldP spid="16401" grpId="0" autoUpdateAnimBg="0"/>
      <p:bldP spid="1646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 rot="299">
            <a:off x="752475" y="361950"/>
            <a:ext cx="78517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chemeClr val="bg1"/>
                </a:solidFill>
                <a:latin typeface="Arial" charset="0"/>
              </a:rPr>
              <a:t>Congratulations!</a:t>
            </a:r>
            <a:endParaRPr lang="en-US" sz="6000" b="1">
              <a:solidFill>
                <a:schemeClr val="bg1"/>
              </a:solidFill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 rot="299">
            <a:off x="755650" y="2352675"/>
            <a:ext cx="78517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accent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>
                <a:solidFill>
                  <a:srgbClr val="FFCC00"/>
                </a:solidFill>
                <a:latin typeface="Arial" charset="0"/>
              </a:rPr>
              <a:t>You’ve Reached</a:t>
            </a:r>
            <a:endParaRPr lang="en-US" sz="6600" b="1">
              <a:solidFill>
                <a:srgbClr val="FFCC00"/>
              </a:solidFill>
            </a:endParaRPr>
          </a:p>
        </p:txBody>
      </p:sp>
      <p:pic>
        <p:nvPicPr>
          <p:cNvPr id="36868" name="Regis Walks I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</p:spPr>
      </p:pic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2346325" y="3511550"/>
            <a:ext cx="4243388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accent2"/>
            </a:outerShdw>
          </a:effectLst>
        </p:spPr>
        <p:txBody>
          <a:bodyPr wrap="none">
            <a:spAutoFit/>
          </a:bodyPr>
          <a:lstStyle/>
          <a:p>
            <a:pPr algn="l"/>
            <a:r>
              <a:rPr lang="en-US" sz="6600" b="1">
                <a:solidFill>
                  <a:srgbClr val="FFCC00"/>
                </a:solidFill>
                <a:latin typeface="Arial" charset="0"/>
              </a:rPr>
              <a:t>the £1,000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2389188" y="4699000"/>
            <a:ext cx="43338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accent2"/>
            </a:outerShdw>
          </a:effectLst>
        </p:spPr>
        <p:txBody>
          <a:bodyPr wrap="none">
            <a:spAutoFit/>
          </a:bodyPr>
          <a:lstStyle/>
          <a:p>
            <a:pPr algn="l"/>
            <a:r>
              <a:rPr lang="en-US" sz="6600" b="1">
                <a:solidFill>
                  <a:srgbClr val="FFCC00"/>
                </a:solidFill>
                <a:latin typeface="Arial" charset="0"/>
              </a:rPr>
              <a:t>Milestone!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 rot="299">
            <a:off x="776288" y="387350"/>
            <a:ext cx="78517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chemeClr val="accent2"/>
                </a:solidFill>
                <a:latin typeface="Arial" charset="0"/>
              </a:rPr>
              <a:t>Congratulations!</a:t>
            </a:r>
            <a:endParaRPr lang="en-US" sz="6000" b="1">
              <a:solidFill>
                <a:schemeClr val="accent2"/>
              </a:solidFill>
            </a:endParaRP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 rot="299">
            <a:off x="842963" y="431800"/>
            <a:ext cx="78517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FFCC00"/>
                </a:solidFill>
                <a:latin typeface="Arial" charset="0"/>
              </a:rPr>
              <a:t>Congratulations!</a:t>
            </a:r>
            <a:endParaRPr lang="en-US" sz="6000" b="1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68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9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75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20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7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2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3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868"/>
                </p:tgtEl>
              </p:cMediaNode>
            </p:audio>
          </p:childTnLst>
        </p:cTn>
      </p:par>
    </p:tnLst>
    <p:bldLst>
      <p:bldP spid="36866" grpId="0" autoUpdateAnimBg="0"/>
      <p:bldP spid="36867" grpId="0" autoUpdateAnimBg="0"/>
      <p:bldP spid="36869" grpId="0" autoUpdateAnimBg="0"/>
      <p:bldP spid="36870" grpId="0" autoUpdateAnimBg="0"/>
      <p:bldP spid="36871" grpId="0" autoUpdateAnimBg="0"/>
      <p:bldP spid="3687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571875" y="396716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£1,000</a:t>
            </a: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43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44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45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46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47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48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49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50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51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52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53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54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55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56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57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17458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74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58"/>
                </p:tgtEl>
              </p:cMediaNode>
            </p:audio>
          </p:childTnLst>
        </p:cTn>
      </p:par>
    </p:tnLst>
    <p:bldLst>
      <p:bldP spid="174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512" name="AutoShape 80"/>
          <p:cNvSpPr>
            <a:spLocks noChangeArrowheads="1"/>
          </p:cNvSpPr>
          <p:nvPr/>
        </p:nvSpPr>
        <p:spPr bwMode="auto">
          <a:xfrm>
            <a:off x="4621213" y="4794250"/>
            <a:ext cx="426720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450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451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452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60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6696075" y="283845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65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66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8467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68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69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70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71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72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73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74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75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76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77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78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79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80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81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£1,000</a:t>
            </a:r>
          </a:p>
        </p:txBody>
      </p:sp>
      <p:sp>
        <p:nvSpPr>
          <p:cNvPr id="18482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83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84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85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86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487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488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489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490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491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492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493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494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495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496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497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498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499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500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18501" name="Picture 6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502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503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504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505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506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507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508" name="Text Box 76"/>
          <p:cNvSpPr txBox="1">
            <a:spLocks noChangeArrowheads="1"/>
          </p:cNvSpPr>
          <p:nvPr/>
        </p:nvSpPr>
        <p:spPr bwMode="auto">
          <a:xfrm>
            <a:off x="685800" y="255588"/>
            <a:ext cx="5181600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>
                <a:solidFill>
                  <a:schemeClr val="bg1"/>
                </a:solidFill>
              </a:rPr>
              <a:t>The Consumer Credit Act protects agreements between traders and individuals, sole traders, partnerships and unincorporated associations.  It does </a:t>
            </a:r>
            <a:r>
              <a:rPr lang="en-GB" sz="2800" b="1">
                <a:solidFill>
                  <a:srgbClr val="FF0000"/>
                </a:solidFill>
              </a:rPr>
              <a:t>NOT</a:t>
            </a:r>
            <a:r>
              <a:rPr lang="en-GB" sz="2800" b="1">
                <a:solidFill>
                  <a:schemeClr val="bg1"/>
                </a:solidFill>
              </a:rPr>
              <a:t> protect agreements between traders and who?</a:t>
            </a:r>
            <a:endParaRPr lang="en-US" sz="2800" b="1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8509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</p:spPr>
      </p:pic>
      <p:pic>
        <p:nvPicPr>
          <p:cNvPr id="18511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</p:spPr>
      </p:pic>
      <p:sp>
        <p:nvSpPr>
          <p:cNvPr id="18514" name="Text Box 82"/>
          <p:cNvSpPr txBox="1">
            <a:spLocks noChangeArrowheads="1"/>
          </p:cNvSpPr>
          <p:nvPr/>
        </p:nvSpPr>
        <p:spPr bwMode="auto">
          <a:xfrm>
            <a:off x="533400" y="6096000"/>
            <a:ext cx="3495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C:  Partnership</a:t>
            </a:r>
          </a:p>
        </p:txBody>
      </p:sp>
      <p:sp>
        <p:nvSpPr>
          <p:cNvPr id="18515" name="Text Box 83"/>
          <p:cNvSpPr txBox="1">
            <a:spLocks noChangeArrowheads="1"/>
          </p:cNvSpPr>
          <p:nvPr/>
        </p:nvSpPr>
        <p:spPr bwMode="auto">
          <a:xfrm>
            <a:off x="533400" y="50292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A:  Consumers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516" name="Text Box 84"/>
          <p:cNvSpPr txBox="1">
            <a:spLocks noChangeArrowheads="1"/>
          </p:cNvSpPr>
          <p:nvPr/>
        </p:nvSpPr>
        <p:spPr bwMode="auto">
          <a:xfrm>
            <a:off x="5026025" y="6088063"/>
            <a:ext cx="3724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D:  Sole Traders</a:t>
            </a:r>
          </a:p>
        </p:txBody>
      </p:sp>
      <p:sp>
        <p:nvSpPr>
          <p:cNvPr id="18517" name="Text Box 85"/>
          <p:cNvSpPr txBox="1">
            <a:spLocks noChangeArrowheads="1"/>
          </p:cNvSpPr>
          <p:nvPr/>
        </p:nvSpPr>
        <p:spPr bwMode="auto">
          <a:xfrm>
            <a:off x="5019675" y="5048250"/>
            <a:ext cx="3543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B:  Limited Companies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850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8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185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509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511"/>
                </p:tgtEl>
              </p:cMediaNode>
            </p:audio>
          </p:childTnLst>
        </p:cTn>
      </p:par>
    </p:tnLst>
    <p:bldLst>
      <p:bldP spid="18512" grpId="0" animBg="1"/>
      <p:bldP spid="18508" grpId="0" autoUpdateAnimBg="0"/>
      <p:bldP spid="18514" grpId="0" autoUpdateAnimBg="0"/>
      <p:bldP spid="18515" grpId="0" autoUpdateAnimBg="0"/>
      <p:bldP spid="18516" grpId="0" autoUpdateAnimBg="0"/>
      <p:bldP spid="1851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571875" y="365283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£1,000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91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492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493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494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495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496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497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498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499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500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501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502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503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504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505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19506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95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506"/>
                </p:tgtEl>
              </p:cMediaNode>
            </p:audio>
          </p:childTnLst>
        </p:cTn>
      </p:par>
    </p:tnLst>
    <p:bldLst>
      <p:bldP spid="1946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487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60" name="AutoShape 80"/>
          <p:cNvSpPr>
            <a:spLocks noChangeArrowheads="1"/>
          </p:cNvSpPr>
          <p:nvPr/>
        </p:nvSpPr>
        <p:spPr bwMode="auto">
          <a:xfrm>
            <a:off x="4621213" y="5886450"/>
            <a:ext cx="426720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4086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FFCC00"/>
                </a:solidFill>
                <a:latin typeface="Arial" charset="0"/>
              </a:rPr>
              <a:t>A:  1955</a:t>
            </a:r>
            <a:endParaRPr lang="en-US" sz="2000">
              <a:solidFill>
                <a:srgbClr val="FFCC00"/>
              </a:solidFill>
            </a:endParaRP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447675" y="6096000"/>
            <a:ext cx="3984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FFCC00"/>
                </a:solidFill>
                <a:latin typeface="Arial" charset="0"/>
              </a:rPr>
              <a:t>C:  1920</a:t>
            </a:r>
            <a:endParaRPr lang="en-US" sz="2000">
              <a:solidFill>
                <a:srgbClr val="FFCC00"/>
              </a:solidFill>
            </a:endParaRP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3638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FFCC00"/>
                </a:solidFill>
                <a:latin typeface="Arial" charset="0"/>
              </a:rPr>
              <a:t>B:  2012</a:t>
            </a:r>
            <a:endParaRPr lang="en-US" sz="2000">
              <a:solidFill>
                <a:srgbClr val="FFCC00"/>
              </a:solidFill>
            </a:endParaRP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3586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FFCC00"/>
                </a:solidFill>
                <a:latin typeface="Arial" charset="0"/>
              </a:rPr>
              <a:t>D:  1974</a:t>
            </a:r>
            <a:endParaRPr lang="en-US" sz="2000">
              <a:solidFill>
                <a:srgbClr val="FFCC00"/>
              </a:solidFill>
            </a:endParaRPr>
          </a:p>
        </p:txBody>
      </p:sp>
      <p:sp>
        <p:nvSpPr>
          <p:cNvPr id="20498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499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0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509" name="Rectangle 29"/>
          <p:cNvSpPr>
            <a:spLocks noChangeArrowheads="1"/>
          </p:cNvSpPr>
          <p:nvPr/>
        </p:nvSpPr>
        <p:spPr bwMode="auto">
          <a:xfrm>
            <a:off x="6696075" y="254158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17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21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22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23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24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525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26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27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28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29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£1,000</a:t>
            </a:r>
          </a:p>
        </p:txBody>
      </p:sp>
      <p:sp>
        <p:nvSpPr>
          <p:cNvPr id="20530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31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32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33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34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35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36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37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38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39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40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41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42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43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44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45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46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47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48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20549" name="Picture 6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50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51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52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53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54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55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56" name="Text Box 76"/>
          <p:cNvSpPr txBox="1">
            <a:spLocks noChangeArrowheads="1"/>
          </p:cNvSpPr>
          <p:nvPr/>
        </p:nvSpPr>
        <p:spPr bwMode="auto">
          <a:xfrm>
            <a:off x="671513" y="588963"/>
            <a:ext cx="5181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When was the Consumer Credit Act?</a:t>
            </a:r>
            <a:endParaRPr lang="en-US" sz="4000">
              <a:solidFill>
                <a:schemeClr val="bg1"/>
              </a:solidFill>
            </a:endParaRPr>
          </a:p>
        </p:txBody>
      </p:sp>
      <p:pic>
        <p:nvPicPr>
          <p:cNvPr id="20557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</p:spPr>
      </p:pic>
      <p:pic>
        <p:nvPicPr>
          <p:cNvPr id="20559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5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0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205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57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59"/>
                </p:tgtEl>
              </p:cMediaNode>
            </p:audio>
          </p:childTnLst>
        </p:cTn>
      </p:par>
    </p:tnLst>
    <p:bldLst>
      <p:bldP spid="20560" grpId="0" animBg="1"/>
      <p:bldP spid="20494" grpId="0" autoUpdateAnimBg="0"/>
      <p:bldP spid="20495" grpId="0" autoUpdateAnimBg="0"/>
      <p:bldP spid="20496" grpId="0" autoUpdateAnimBg="0"/>
      <p:bldP spid="20497" grpId="0" autoUpdateAnimBg="0"/>
      <p:bldP spid="2055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1555" name="Rectangle 51"/>
          <p:cNvSpPr>
            <a:spLocks noChangeArrowheads="1"/>
          </p:cNvSpPr>
          <p:nvPr/>
        </p:nvSpPr>
        <p:spPr bwMode="auto">
          <a:xfrm>
            <a:off x="3571875" y="33385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£1,000</a:t>
            </a:r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38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39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1540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1541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1542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1543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1544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1545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1546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1547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1548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1549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1550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1551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1552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1553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21554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15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54"/>
                </p:tgtEl>
              </p:cMediaNode>
            </p:audio>
          </p:childTnLst>
        </p:cTn>
      </p:par>
    </p:tnLst>
    <p:bldLst>
      <p:bldP spid="2155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608" name="AutoShape 80"/>
          <p:cNvSpPr>
            <a:spLocks noChangeArrowheads="1"/>
          </p:cNvSpPr>
          <p:nvPr/>
        </p:nvSpPr>
        <p:spPr bwMode="auto">
          <a:xfrm>
            <a:off x="228600" y="4813300"/>
            <a:ext cx="426720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727075" y="4876800"/>
            <a:ext cx="365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A:  Supply of Goods and Services Act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533400" y="60960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C:  Trade Description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B:  Sale of Goods Act</a:t>
            </a:r>
            <a:endParaRPr lang="en-US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4954588" y="6035675"/>
            <a:ext cx="3914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D:  Consumer Protection 	Act</a:t>
            </a:r>
          </a:p>
        </p:txBody>
      </p:sp>
      <p:sp>
        <p:nvSpPr>
          <p:cNvPr id="22546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547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548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54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2557" name="Rectangle 29"/>
          <p:cNvSpPr>
            <a:spLocks noChangeArrowheads="1"/>
          </p:cNvSpPr>
          <p:nvPr/>
        </p:nvSpPr>
        <p:spPr bwMode="auto">
          <a:xfrm>
            <a:off x="6696075" y="220980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60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61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62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2563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64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65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66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67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2568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69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70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71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72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2573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74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75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76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77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£1,000</a:t>
            </a:r>
          </a:p>
        </p:txBody>
      </p:sp>
      <p:sp>
        <p:nvSpPr>
          <p:cNvPr id="22578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79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80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81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82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583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584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585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586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587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588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589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590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591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592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593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594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595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596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22597" name="Picture 6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98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599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600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601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602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603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604" name="Text Box 76"/>
          <p:cNvSpPr txBox="1">
            <a:spLocks noChangeArrowheads="1"/>
          </p:cNvSpPr>
          <p:nvPr/>
        </p:nvSpPr>
        <p:spPr bwMode="auto">
          <a:xfrm>
            <a:off x="388938" y="555625"/>
            <a:ext cx="586105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Which Act states ‘goods must be fit for the purpose which they are sold’?</a:t>
            </a:r>
            <a:endParaRPr lang="en-US" sz="4000">
              <a:solidFill>
                <a:schemeClr val="bg1"/>
              </a:solidFill>
            </a:endParaRPr>
          </a:p>
        </p:txBody>
      </p:sp>
      <p:pic>
        <p:nvPicPr>
          <p:cNvPr id="22605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</p:spPr>
      </p:pic>
      <p:pic>
        <p:nvPicPr>
          <p:cNvPr id="22607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26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2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226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605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607"/>
                </p:tgtEl>
              </p:cMediaNode>
            </p:audio>
          </p:childTnLst>
        </p:cTn>
      </p:par>
    </p:tnLst>
    <p:bldLst>
      <p:bldP spid="22608" grpId="0" animBg="1"/>
      <p:bldP spid="22542" grpId="0" autoUpdateAnimBg="0"/>
      <p:bldP spid="22543" grpId="0" autoUpdateAnimBg="0"/>
      <p:bldP spid="22544" grpId="0" autoUpdateAnimBg="0"/>
      <p:bldP spid="22545" grpId="0" autoUpdateAnimBg="0"/>
      <p:bldP spid="2260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571875" y="30591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£1,000</a:t>
            </a: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86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87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588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589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590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591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592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593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594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595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596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597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598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599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600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601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23602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36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602"/>
                </p:tgtEl>
              </p:cMediaNode>
            </p:audio>
          </p:childTnLst>
        </p:cTn>
      </p:par>
    </p:tnLst>
    <p:bldLst>
      <p:bldP spid="235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193" name="Rectangle 49"/>
          <p:cNvSpPr>
            <a:spLocks noChangeArrowheads="1"/>
          </p:cNvSpPr>
          <p:nvPr/>
        </p:nvSpPr>
        <p:spPr bwMode="auto">
          <a:xfrm>
            <a:off x="3571875" y="548640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£1,000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77" name="Oval 33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178" name="Oval 34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179" name="Oval 35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180" name="Oval 36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181" name="Oval 37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182" name="Oval 38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183" name="Oval 39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184" name="Oval 40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185" name="Oval 41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186" name="Oval 42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187" name="Oval 43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188" name="Oval 44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189" name="Oval 45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190" name="Oval 46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191" name="Oval 47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194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1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94"/>
                </p:tgtEl>
              </p:cMediaNode>
            </p:audio>
          </p:childTnLst>
        </p:cTn>
      </p:par>
    </p:tnLst>
    <p:bldLst>
      <p:bldP spid="619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656" name="AutoShape 80"/>
          <p:cNvSpPr>
            <a:spLocks noChangeArrowheads="1"/>
          </p:cNvSpPr>
          <p:nvPr/>
        </p:nvSpPr>
        <p:spPr bwMode="auto">
          <a:xfrm>
            <a:off x="246063" y="5873750"/>
            <a:ext cx="426720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A:  Trade Description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615950" y="5889625"/>
            <a:ext cx="38623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C:  </a:t>
            </a:r>
            <a:r>
              <a:rPr lang="en-US" sz="2000" b="1">
                <a:solidFill>
                  <a:srgbClr val="FFCC00"/>
                </a:solidFill>
                <a:latin typeface="Arial" charset="0"/>
              </a:rPr>
              <a:t>Sale and Supply of Goods to Consumer regulation</a:t>
            </a:r>
            <a:endParaRPr lang="en-US" sz="2000">
              <a:solidFill>
                <a:srgbClr val="FFCC00"/>
              </a:solidFill>
            </a:endParaRP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5354638" y="4864100"/>
            <a:ext cx="35147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B:  Consumer Protection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3532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D:  Consumer Credit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594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595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596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6696075" y="191293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10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13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14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15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4616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17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19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20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4621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22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23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24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25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£1,000</a:t>
            </a:r>
          </a:p>
        </p:txBody>
      </p:sp>
      <p:sp>
        <p:nvSpPr>
          <p:cNvPr id="24626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27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28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29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30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631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632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633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634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635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636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637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638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639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640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641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642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643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644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24645" name="Picture 6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646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647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648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649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650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651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652" name="Text Box 76"/>
          <p:cNvSpPr txBox="1">
            <a:spLocks noChangeArrowheads="1"/>
          </p:cNvSpPr>
          <p:nvPr/>
        </p:nvSpPr>
        <p:spPr bwMode="auto">
          <a:xfrm>
            <a:off x="685800" y="560388"/>
            <a:ext cx="51816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The Sale of Good Act was replaced in 2002 by which legislation?</a:t>
            </a:r>
            <a:endParaRPr lang="en-US" sz="4000">
              <a:solidFill>
                <a:schemeClr val="bg1"/>
              </a:solidFill>
            </a:endParaRPr>
          </a:p>
        </p:txBody>
      </p:sp>
      <p:pic>
        <p:nvPicPr>
          <p:cNvPr id="24653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</p:spPr>
      </p:pic>
      <p:pic>
        <p:nvPicPr>
          <p:cNvPr id="24655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46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4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246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653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655"/>
                </p:tgtEl>
              </p:cMediaNode>
            </p:audio>
          </p:childTnLst>
        </p:cTn>
      </p:par>
    </p:tnLst>
    <p:bldLst>
      <p:bldP spid="24656" grpId="0" animBg="1"/>
      <p:bldP spid="24590" grpId="0" autoUpdateAnimBg="0"/>
      <p:bldP spid="24591" grpId="0" autoUpdateAnimBg="0"/>
      <p:bldP spid="24592" grpId="0" autoUpdateAnimBg="0"/>
      <p:bldP spid="24593" grpId="0" autoUpdateAnimBg="0"/>
      <p:bldP spid="2465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571875" y="274478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£1,000</a:t>
            </a:r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35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5636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5637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5638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5639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5640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5641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5642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5643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5644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5645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5646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5647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5648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5649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25650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56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650"/>
                </p:tgtEl>
              </p:cMediaNode>
            </p:audio>
          </p:childTnLst>
        </p:cTn>
      </p:par>
    </p:tnLst>
    <p:bldLst>
      <p:bldP spid="2560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704" name="AutoShape 80"/>
          <p:cNvSpPr>
            <a:spLocks noChangeArrowheads="1"/>
          </p:cNvSpPr>
          <p:nvPr/>
        </p:nvSpPr>
        <p:spPr bwMode="auto">
          <a:xfrm>
            <a:off x="4621213" y="5873750"/>
            <a:ext cx="426720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42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43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44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6696075" y="15986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55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58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6659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60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62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63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6664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65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66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67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68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6669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70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71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72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73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£1,000</a:t>
            </a:r>
          </a:p>
        </p:txBody>
      </p:sp>
      <p:sp>
        <p:nvSpPr>
          <p:cNvPr id="26674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75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76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77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78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79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80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81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82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83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84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85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86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87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88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89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90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91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92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26693" name="Picture 6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94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95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96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97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98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99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700" name="Text Box 76"/>
          <p:cNvSpPr txBox="1">
            <a:spLocks noChangeArrowheads="1"/>
          </p:cNvSpPr>
          <p:nvPr/>
        </p:nvSpPr>
        <p:spPr bwMode="auto">
          <a:xfrm>
            <a:off x="328613" y="615950"/>
            <a:ext cx="5840412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The consumer credit Act regulates what for consumers up to £25,000?</a:t>
            </a:r>
            <a:endParaRPr lang="en-US" sz="3200" b="1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26701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</p:spPr>
      </p:pic>
      <p:pic>
        <p:nvPicPr>
          <p:cNvPr id="26703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</p:spPr>
      </p:pic>
      <p:sp>
        <p:nvSpPr>
          <p:cNvPr id="26709" name="Text Box 85"/>
          <p:cNvSpPr txBox="1">
            <a:spLocks noChangeArrowheads="1"/>
          </p:cNvSpPr>
          <p:nvPr/>
        </p:nvSpPr>
        <p:spPr bwMode="auto">
          <a:xfrm>
            <a:off x="530225" y="4976813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A:  Direct Debit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710" name="Text Box 86"/>
          <p:cNvSpPr txBox="1">
            <a:spLocks noChangeArrowheads="1"/>
          </p:cNvSpPr>
          <p:nvPr/>
        </p:nvSpPr>
        <p:spPr bwMode="auto">
          <a:xfrm>
            <a:off x="822325" y="6069013"/>
            <a:ext cx="2938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C:  Stock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711" name="Text Box 87"/>
          <p:cNvSpPr txBox="1">
            <a:spLocks noChangeArrowheads="1"/>
          </p:cNvSpPr>
          <p:nvPr/>
        </p:nvSpPr>
        <p:spPr bwMode="auto">
          <a:xfrm>
            <a:off x="5080000" y="5060950"/>
            <a:ext cx="3852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B:  Company finances</a:t>
            </a:r>
          </a:p>
        </p:txBody>
      </p:sp>
      <p:sp>
        <p:nvSpPr>
          <p:cNvPr id="26714" name="Text Box 90"/>
          <p:cNvSpPr txBox="1">
            <a:spLocks noChangeArrowheads="1"/>
          </p:cNvSpPr>
          <p:nvPr/>
        </p:nvSpPr>
        <p:spPr bwMode="auto">
          <a:xfrm>
            <a:off x="5310188" y="6035675"/>
            <a:ext cx="34750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D:  Credit and Hire agreements</a:t>
            </a:r>
            <a:endParaRPr lang="en-US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670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6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2670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701"/>
                </p:tgtEl>
              </p:cMediaNode>
            </p:audio>
            <p:audio>
              <p:cMediaNode showWhenStopped="0">
                <p:cTn id="2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703"/>
                </p:tgtEl>
              </p:cMediaNode>
            </p:audio>
          </p:childTnLst>
        </p:cTn>
      </p:par>
    </p:tnLst>
    <p:bldLst>
      <p:bldP spid="26704" grpId="0" animBg="1"/>
      <p:bldP spid="26700" grpId="0" autoUpdateAnimBg="0"/>
      <p:bldP spid="2671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3"/>
          <p:cNvSpPr txBox="1">
            <a:spLocks noChangeArrowheads="1"/>
          </p:cNvSpPr>
          <p:nvPr/>
        </p:nvSpPr>
        <p:spPr bwMode="auto">
          <a:xfrm rot="299">
            <a:off x="752475" y="361950"/>
            <a:ext cx="78517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chemeClr val="bg1"/>
                </a:solidFill>
                <a:latin typeface="Arial" charset="0"/>
              </a:rPr>
              <a:t>Congratulations!</a:t>
            </a:r>
            <a:endParaRPr lang="en-US" sz="6000" b="1">
              <a:solidFill>
                <a:schemeClr val="bg1"/>
              </a:solidFill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 rot="299">
            <a:off x="755650" y="2352675"/>
            <a:ext cx="78517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accent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>
                <a:solidFill>
                  <a:srgbClr val="FFCC00"/>
                </a:solidFill>
                <a:latin typeface="Arial" charset="0"/>
              </a:rPr>
              <a:t>You’ve Reached</a:t>
            </a:r>
            <a:endParaRPr lang="en-US" sz="6600" b="1">
              <a:solidFill>
                <a:srgbClr val="FFCC00"/>
              </a:solidFill>
            </a:endParaRPr>
          </a:p>
        </p:txBody>
      </p:sp>
      <p:pic>
        <p:nvPicPr>
          <p:cNvPr id="37893" name="Regis Walks I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</p:spPr>
      </p:pic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241550" y="3511550"/>
            <a:ext cx="471011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accent2"/>
            </a:outerShdw>
          </a:effectLst>
        </p:spPr>
        <p:txBody>
          <a:bodyPr wrap="none">
            <a:spAutoFit/>
          </a:bodyPr>
          <a:lstStyle/>
          <a:p>
            <a:pPr algn="l"/>
            <a:r>
              <a:rPr lang="en-US" sz="6600" b="1">
                <a:solidFill>
                  <a:srgbClr val="FFCC00"/>
                </a:solidFill>
                <a:latin typeface="Arial" charset="0"/>
              </a:rPr>
              <a:t>the £32,000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389188" y="4699000"/>
            <a:ext cx="43338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accent2"/>
            </a:outerShdw>
          </a:effectLst>
        </p:spPr>
        <p:txBody>
          <a:bodyPr wrap="none">
            <a:spAutoFit/>
          </a:bodyPr>
          <a:lstStyle/>
          <a:p>
            <a:pPr algn="l"/>
            <a:r>
              <a:rPr lang="en-US" sz="6600" b="1">
                <a:solidFill>
                  <a:srgbClr val="FFCC00"/>
                </a:solidFill>
                <a:latin typeface="Arial" charset="0"/>
              </a:rPr>
              <a:t>Milestone!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 rot="299">
            <a:off x="776288" y="387350"/>
            <a:ext cx="78517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chemeClr val="accent2"/>
                </a:solidFill>
                <a:latin typeface="Arial" charset="0"/>
              </a:rPr>
              <a:t>Congratulations!</a:t>
            </a:r>
            <a:endParaRPr lang="en-US" sz="6000" b="1">
              <a:solidFill>
                <a:schemeClr val="accent2"/>
              </a:solidFill>
            </a:endParaRP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 rot="299">
            <a:off x="842963" y="431800"/>
            <a:ext cx="78517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FFCC00"/>
                </a:solidFill>
                <a:latin typeface="Arial" charset="0"/>
              </a:rPr>
              <a:t>Congratulations!</a:t>
            </a:r>
            <a:endParaRPr lang="en-US" sz="6000" b="1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78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9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75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20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7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2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3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893"/>
                </p:tgtEl>
              </p:cMediaNode>
            </p:audio>
          </p:childTnLst>
        </p:cTn>
      </p:par>
    </p:tnLst>
    <p:bldLst>
      <p:bldP spid="37891" grpId="0" autoUpdateAnimBg="0"/>
      <p:bldP spid="37892" grpId="0" autoUpdateAnimBg="0"/>
      <p:bldP spid="37894" grpId="0" autoUpdateAnimBg="0"/>
      <p:bldP spid="37895" grpId="0" autoUpdateAnimBg="0"/>
      <p:bldP spid="37896" grpId="0" autoUpdateAnimBg="0"/>
      <p:bldP spid="3789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201" name="AutoShape 81"/>
          <p:cNvSpPr>
            <a:spLocks noChangeArrowheads="1"/>
          </p:cNvSpPr>
          <p:nvPr/>
        </p:nvSpPr>
        <p:spPr bwMode="auto">
          <a:xfrm>
            <a:off x="4603750" y="4795838"/>
            <a:ext cx="426720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533400" y="4900613"/>
            <a:ext cx="365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CC00"/>
                </a:solidFill>
                <a:latin typeface="Arial" charset="0"/>
              </a:rPr>
              <a:t>A:  protects large businesses</a:t>
            </a:r>
            <a:endParaRPr lang="en-US" sz="2000">
              <a:solidFill>
                <a:srgbClr val="FFCC00"/>
              </a:solidFill>
            </a:endParaRP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533400" y="5967413"/>
            <a:ext cx="335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CC00"/>
                </a:solidFill>
                <a:latin typeface="Arial" charset="0"/>
              </a:rPr>
              <a:t>C:  it protects young people</a:t>
            </a:r>
            <a:endParaRPr lang="en-US" sz="2000">
              <a:solidFill>
                <a:srgbClr val="FFCC00"/>
              </a:solidFill>
            </a:endParaRP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4953000" y="5030788"/>
            <a:ext cx="3695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CC00"/>
                </a:solidFill>
                <a:latin typeface="Arial" charset="0"/>
              </a:rPr>
              <a:t>B: it protects buyers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5068888" y="6113463"/>
            <a:ext cx="337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CC00"/>
                </a:solidFill>
                <a:latin typeface="Arial" charset="0"/>
              </a:rPr>
              <a:t>D:  it protects sole traders</a:t>
            </a:r>
            <a:endParaRPr lang="en-US" sz="2000">
              <a:solidFill>
                <a:srgbClr val="FFCC00"/>
              </a:solidFill>
            </a:endParaRPr>
          </a:p>
        </p:txBody>
      </p:sp>
      <p:sp>
        <p:nvSpPr>
          <p:cNvPr id="5138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39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40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198" name="Rectangle 78"/>
          <p:cNvSpPr>
            <a:spLocks noChangeArrowheads="1"/>
          </p:cNvSpPr>
          <p:nvPr/>
        </p:nvSpPr>
        <p:spPr bwMode="auto">
          <a:xfrm>
            <a:off x="6696075" y="435768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63" name="Text Box 43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164" name="Text Box 44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65" name="Text Box 45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66" name="Text Box 46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68" name="Text Box 48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£1,000</a:t>
            </a:r>
          </a:p>
        </p:txBody>
      </p:sp>
      <p:sp>
        <p:nvSpPr>
          <p:cNvPr id="5169" name="Text Box 49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70" name="Text Box 50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71" name="Text Box 51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72" name="Text Box 52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73" name="Oval 53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74" name="Oval 54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75" name="Oval 55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76" name="Oval 56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77" name="Oval 57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78" name="Oval 58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79" name="Oval 59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80" name="Oval 60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81" name="Oval 61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82" name="Oval 62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83" name="Oval 63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84" name="Oval 64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85" name="Oval 65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86" name="Oval 66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87" name="Oval 67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5188" name="Picture 6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89" name="AutoShape 69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90" name="Oval 70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91" name="AutoShape 71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92" name="Oval 72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93" name="AutoShape 73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94" name="Oval 74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95" name="Text Box 75"/>
          <p:cNvSpPr txBox="1">
            <a:spLocks noChangeArrowheads="1"/>
          </p:cNvSpPr>
          <p:nvPr/>
        </p:nvSpPr>
        <p:spPr bwMode="auto">
          <a:xfrm>
            <a:off x="465138" y="666750"/>
            <a:ext cx="53879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Who does the Consumer legislation protect? </a:t>
            </a:r>
            <a:endParaRPr lang="en-US" sz="4000">
              <a:solidFill>
                <a:schemeClr val="bg1"/>
              </a:solidFill>
            </a:endParaRPr>
          </a:p>
        </p:txBody>
      </p:sp>
      <p:pic>
        <p:nvPicPr>
          <p:cNvPr id="5196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</p:spPr>
      </p:pic>
      <p:pic>
        <p:nvPicPr>
          <p:cNvPr id="5197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1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5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51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96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97"/>
                </p:tgtEl>
              </p:cMediaNode>
            </p:audio>
          </p:childTnLst>
        </p:cTn>
      </p:par>
    </p:tnLst>
    <p:bldLst>
      <p:bldP spid="5201" grpId="0" animBg="1"/>
      <p:bldP spid="5134" grpId="0" autoUpdateAnimBg="0"/>
      <p:bldP spid="5135" grpId="0" autoUpdateAnimBg="0"/>
      <p:bldP spid="5136" grpId="0" autoUpdateAnimBg="0"/>
      <p:bldP spid="5137" grpId="0" autoUpdateAnimBg="0"/>
      <p:bldP spid="519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571875" y="5172075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£1,000</a:t>
            </a: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203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204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205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206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207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208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209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210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211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212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213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214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215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216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217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7218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2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218"/>
                </p:tgtEl>
              </p:cMediaNode>
            </p:audio>
          </p:childTnLst>
        </p:cTn>
      </p:par>
    </p:tnLst>
    <p:bldLst>
      <p:bldP spid="717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72" name="AutoShape 80"/>
          <p:cNvSpPr>
            <a:spLocks noChangeArrowheads="1"/>
          </p:cNvSpPr>
          <p:nvPr/>
        </p:nvSpPr>
        <p:spPr bwMode="auto">
          <a:xfrm>
            <a:off x="4638675" y="5873750"/>
            <a:ext cx="426720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10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11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12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6696075" y="404336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4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6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237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8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9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40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41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£1,000</a:t>
            </a:r>
          </a:p>
        </p:txBody>
      </p:sp>
      <p:sp>
        <p:nvSpPr>
          <p:cNvPr id="8242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43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44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45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46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47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48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49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50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51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52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53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54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55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56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57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58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59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60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8261" name="Picture 6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262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63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64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65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66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67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8269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</p:spPr>
      </p:pic>
      <p:pic>
        <p:nvPicPr>
          <p:cNvPr id="8271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</p:spPr>
      </p:pic>
      <p:sp>
        <p:nvSpPr>
          <p:cNvPr id="8275" name="Text Box 83"/>
          <p:cNvSpPr txBox="1">
            <a:spLocks noChangeArrowheads="1"/>
          </p:cNvSpPr>
          <p:nvPr/>
        </p:nvSpPr>
        <p:spPr bwMode="auto">
          <a:xfrm>
            <a:off x="533400" y="5029200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FFCC00"/>
                </a:solidFill>
                <a:latin typeface="Arial" charset="0"/>
              </a:rPr>
              <a:t>A: should mislead customers</a:t>
            </a:r>
          </a:p>
        </p:txBody>
      </p:sp>
      <p:sp>
        <p:nvSpPr>
          <p:cNvPr id="8276" name="Text Box 84"/>
          <p:cNvSpPr txBox="1">
            <a:spLocks noChangeArrowheads="1"/>
          </p:cNvSpPr>
          <p:nvPr/>
        </p:nvSpPr>
        <p:spPr bwMode="auto">
          <a:xfrm>
            <a:off x="533400" y="6096000"/>
            <a:ext cx="3181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FFCC00"/>
                </a:solidFill>
                <a:latin typeface="Arial" charset="0"/>
              </a:rPr>
              <a:t>C:  can do whatever they want</a:t>
            </a:r>
            <a:endParaRPr lang="en-US" sz="1800">
              <a:solidFill>
                <a:srgbClr val="FFCC00"/>
              </a:solidFill>
            </a:endParaRPr>
          </a:p>
        </p:txBody>
      </p:sp>
      <p:sp>
        <p:nvSpPr>
          <p:cNvPr id="8277" name="Text Box 85"/>
          <p:cNvSpPr txBox="1">
            <a:spLocks noChangeArrowheads="1"/>
          </p:cNvSpPr>
          <p:nvPr/>
        </p:nvSpPr>
        <p:spPr bwMode="auto">
          <a:xfrm>
            <a:off x="5010150" y="4972050"/>
            <a:ext cx="3446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FFCC00"/>
                </a:solidFill>
                <a:latin typeface="Arial" charset="0"/>
              </a:rPr>
              <a:t>B: can mislead customers </a:t>
            </a:r>
            <a:endParaRPr lang="en-US" sz="1800">
              <a:solidFill>
                <a:srgbClr val="FFCC00"/>
              </a:solidFill>
            </a:endParaRPr>
          </a:p>
        </p:txBody>
      </p:sp>
      <p:sp>
        <p:nvSpPr>
          <p:cNvPr id="8278" name="Text Box 86"/>
          <p:cNvSpPr txBox="1">
            <a:spLocks noChangeArrowheads="1"/>
          </p:cNvSpPr>
          <p:nvPr/>
        </p:nvSpPr>
        <p:spPr bwMode="auto">
          <a:xfrm>
            <a:off x="4953000" y="5995988"/>
            <a:ext cx="3494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FFCC00"/>
                </a:solidFill>
                <a:latin typeface="Arial" charset="0"/>
              </a:rPr>
              <a:t>D: cannot mislead customers</a:t>
            </a:r>
          </a:p>
        </p:txBody>
      </p:sp>
      <p:sp>
        <p:nvSpPr>
          <p:cNvPr id="8279" name="Text Box 87"/>
          <p:cNvSpPr txBox="1">
            <a:spLocks noChangeArrowheads="1"/>
          </p:cNvSpPr>
          <p:nvPr/>
        </p:nvSpPr>
        <p:spPr bwMode="auto">
          <a:xfrm>
            <a:off x="242888" y="503238"/>
            <a:ext cx="6122987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Complete this sentence ‘under the consumer protection Act 1987 businesses . . .’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2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8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82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69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71"/>
                </p:tgtEl>
              </p:cMediaNode>
            </p:audio>
          </p:childTnLst>
        </p:cTn>
      </p:par>
    </p:tnLst>
    <p:bldLst>
      <p:bldP spid="8272" grpId="0" animBg="1"/>
      <p:bldP spid="8275" grpId="0" autoUpdateAnimBg="0"/>
      <p:bldP spid="8276" grpId="0" autoUpdateAnimBg="0"/>
      <p:bldP spid="8277" grpId="0" autoUpdateAnimBg="0"/>
      <p:bldP spid="8278" grpId="0" autoUpdateAnimBg="0"/>
      <p:bldP spid="827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571875" y="48752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£1,000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51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52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53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54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55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56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57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58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59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60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61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62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63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64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65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9266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2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66"/>
                </p:tgtEl>
              </p:cMediaNode>
            </p:audio>
          </p:childTnLst>
        </p:cTn>
      </p:par>
    </p:tnLst>
    <p:bldLst>
      <p:bldP spid="92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320" name="AutoShape 80"/>
          <p:cNvSpPr>
            <a:spLocks noChangeArrowheads="1"/>
          </p:cNvSpPr>
          <p:nvPr/>
        </p:nvSpPr>
        <p:spPr bwMode="auto">
          <a:xfrm>
            <a:off x="246063" y="4795838"/>
            <a:ext cx="426720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58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59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60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269" name="Rectangle 29"/>
          <p:cNvSpPr>
            <a:spLocks noChangeArrowheads="1"/>
          </p:cNvSpPr>
          <p:nvPr/>
        </p:nvSpPr>
        <p:spPr bwMode="auto">
          <a:xfrm>
            <a:off x="6696075" y="374650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0275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7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9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280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81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82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83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84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285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86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87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88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89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£1,000</a:t>
            </a:r>
          </a:p>
        </p:txBody>
      </p:sp>
      <p:sp>
        <p:nvSpPr>
          <p:cNvPr id="10290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91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92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93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94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95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96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97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98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99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300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301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302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303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304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305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306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307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308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10309" name="Picture 6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10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311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312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313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314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315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10317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</p:spPr>
      </p:pic>
      <p:pic>
        <p:nvPicPr>
          <p:cNvPr id="10319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</p:spPr>
      </p:pic>
      <p:sp>
        <p:nvSpPr>
          <p:cNvPr id="10321" name="Text Box 81"/>
          <p:cNvSpPr txBox="1">
            <a:spLocks noChangeArrowheads="1"/>
          </p:cNvSpPr>
          <p:nvPr/>
        </p:nvSpPr>
        <p:spPr bwMode="auto">
          <a:xfrm>
            <a:off x="449263" y="4989513"/>
            <a:ext cx="421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A:  </a:t>
            </a:r>
            <a:r>
              <a:rPr lang="en-GB" b="1">
                <a:solidFill>
                  <a:srgbClr val="FFCC00"/>
                </a:solidFill>
                <a:latin typeface="Arial" charset="0"/>
                <a:cs typeface="Arial" charset="0"/>
              </a:rPr>
              <a:t>Trade Description Act</a:t>
            </a:r>
            <a:endParaRPr lang="en-US" b="1">
              <a:solidFill>
                <a:srgbClr val="FFCC00"/>
              </a:solidFill>
              <a:latin typeface="Arial" charset="0"/>
              <a:cs typeface="Arial" charset="0"/>
            </a:endParaRPr>
          </a:p>
        </p:txBody>
      </p:sp>
      <p:sp>
        <p:nvSpPr>
          <p:cNvPr id="10322" name="Text Box 82"/>
          <p:cNvSpPr txBox="1">
            <a:spLocks noChangeArrowheads="1"/>
          </p:cNvSpPr>
          <p:nvPr/>
        </p:nvSpPr>
        <p:spPr bwMode="auto">
          <a:xfrm>
            <a:off x="755650" y="6035675"/>
            <a:ext cx="32956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C:  </a:t>
            </a:r>
            <a:r>
              <a:rPr lang="en-GB" b="1">
                <a:solidFill>
                  <a:srgbClr val="FFCC00"/>
                </a:solidFill>
                <a:latin typeface="Arial" charset="0"/>
                <a:cs typeface="Arial" charset="0"/>
              </a:rPr>
              <a:t>Sales of goods 		Act</a:t>
            </a:r>
            <a:endParaRPr lang="en-US" b="1">
              <a:solidFill>
                <a:srgbClr val="FFCC00"/>
              </a:solidFill>
              <a:latin typeface="Arial" charset="0"/>
              <a:cs typeface="Arial" charset="0"/>
            </a:endParaRPr>
          </a:p>
        </p:txBody>
      </p:sp>
      <p:sp>
        <p:nvSpPr>
          <p:cNvPr id="10323" name="Text Box 83"/>
          <p:cNvSpPr txBox="1">
            <a:spLocks noChangeArrowheads="1"/>
          </p:cNvSpPr>
          <p:nvPr/>
        </p:nvSpPr>
        <p:spPr bwMode="auto">
          <a:xfrm>
            <a:off x="5505450" y="4848225"/>
            <a:ext cx="2895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B:  </a:t>
            </a:r>
            <a:r>
              <a:rPr lang="en-GB" b="1">
                <a:solidFill>
                  <a:srgbClr val="FFCC00"/>
                </a:solidFill>
                <a:latin typeface="Arial" charset="0"/>
                <a:cs typeface="Arial" charset="0"/>
              </a:rPr>
              <a:t>Consumer protection Act</a:t>
            </a:r>
            <a:endParaRPr lang="en-US" b="1">
              <a:solidFill>
                <a:srgbClr val="FFCC00"/>
              </a:solidFill>
              <a:latin typeface="Arial" charset="0"/>
              <a:cs typeface="Arial" charset="0"/>
            </a:endParaRPr>
          </a:p>
        </p:txBody>
      </p:sp>
      <p:sp>
        <p:nvSpPr>
          <p:cNvPr id="10324" name="Text Box 84"/>
          <p:cNvSpPr txBox="1">
            <a:spLocks noChangeArrowheads="1"/>
          </p:cNvSpPr>
          <p:nvPr/>
        </p:nvSpPr>
        <p:spPr bwMode="auto">
          <a:xfrm>
            <a:off x="4953000" y="6096000"/>
            <a:ext cx="3843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D:  </a:t>
            </a:r>
            <a:r>
              <a:rPr lang="en-GB" b="1">
                <a:solidFill>
                  <a:srgbClr val="FFCC00"/>
                </a:solidFill>
                <a:latin typeface="Arial" charset="0"/>
                <a:cs typeface="Arial" charset="0"/>
              </a:rPr>
              <a:t>Consumer Credit Act</a:t>
            </a:r>
            <a:endParaRPr lang="en-US" b="1">
              <a:solidFill>
                <a:srgbClr val="FFCC00"/>
              </a:solidFill>
              <a:latin typeface="Arial" charset="0"/>
              <a:cs typeface="Arial" charset="0"/>
            </a:endParaRPr>
          </a:p>
        </p:txBody>
      </p:sp>
      <p:sp>
        <p:nvSpPr>
          <p:cNvPr id="10325" name="Text Box 85"/>
          <p:cNvSpPr txBox="1">
            <a:spLocks noChangeArrowheads="1"/>
          </p:cNvSpPr>
          <p:nvPr/>
        </p:nvSpPr>
        <p:spPr bwMode="auto">
          <a:xfrm>
            <a:off x="485775" y="0"/>
            <a:ext cx="5853113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It is a criminal offence to give a false or misleading description of goods or service. Which consumer act is this?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3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0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103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317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319"/>
                </p:tgtEl>
              </p:cMediaNode>
            </p:audio>
          </p:childTnLst>
        </p:cTn>
      </p:par>
    </p:tnLst>
    <p:bldLst>
      <p:bldP spid="10320" grpId="0" animBg="1"/>
      <p:bldP spid="10321" grpId="0" autoUpdateAnimBg="0"/>
      <p:bldP spid="10322" grpId="0" autoUpdateAnimBg="0"/>
      <p:bldP spid="10323" grpId="0" autoUpdateAnimBg="0"/>
      <p:bldP spid="10324" grpId="0" autoUpdateAnimBg="0"/>
      <p:bldP spid="1032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571875" y="456088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£1,000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9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1300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1301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1302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1303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1304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1305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1306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1307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1308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1309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1310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1311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1312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1313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11314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3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314"/>
                </p:tgtEl>
              </p:cMediaNode>
            </p:audio>
          </p:childTnLst>
        </p:cTn>
      </p:par>
    </p:tnLst>
    <p:bldLst>
      <p:bldP spid="1126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3749675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9939" name="AutoShape 3"/>
          <p:cNvSpPr>
            <a:spLocks noChangeArrowheads="1"/>
          </p:cNvSpPr>
          <p:nvPr/>
        </p:nvSpPr>
        <p:spPr bwMode="auto">
          <a:xfrm>
            <a:off x="228600" y="4816475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228600" y="4811713"/>
            <a:ext cx="426720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4648200" y="4816475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228600" y="5883275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9943" name="AutoShape 7"/>
          <p:cNvSpPr>
            <a:spLocks noChangeArrowheads="1"/>
          </p:cNvSpPr>
          <p:nvPr/>
        </p:nvSpPr>
        <p:spPr bwMode="auto">
          <a:xfrm>
            <a:off x="4648200" y="5883275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 flipH="1">
            <a:off x="28575" y="5273675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 flipH="1">
            <a:off x="38100" y="6340475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 flipH="1">
            <a:off x="4467225" y="6340475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 flipH="1">
            <a:off x="4448175" y="5273675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 flipH="1">
            <a:off x="8899525" y="5273675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 flipH="1">
            <a:off x="8902700" y="6340475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9954" name="Oval 18"/>
          <p:cNvSpPr>
            <a:spLocks noChangeArrowheads="1"/>
          </p:cNvSpPr>
          <p:nvPr/>
        </p:nvSpPr>
        <p:spPr bwMode="auto">
          <a:xfrm>
            <a:off x="152400" y="3978275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9955" name="Oval 19"/>
          <p:cNvSpPr>
            <a:spLocks noChangeArrowheads="1"/>
          </p:cNvSpPr>
          <p:nvPr/>
        </p:nvSpPr>
        <p:spPr bwMode="auto">
          <a:xfrm>
            <a:off x="3048000" y="3978275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9956" name="Oval 20"/>
          <p:cNvSpPr>
            <a:spLocks noChangeArrowheads="1"/>
          </p:cNvSpPr>
          <p:nvPr/>
        </p:nvSpPr>
        <p:spPr bwMode="auto">
          <a:xfrm>
            <a:off x="1600200" y="3978275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336550" y="4117975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9958" name="Rectangle 22"/>
          <p:cNvSpPr>
            <a:spLocks noChangeArrowheads="1"/>
          </p:cNvSpPr>
          <p:nvPr/>
        </p:nvSpPr>
        <p:spPr bwMode="auto">
          <a:xfrm>
            <a:off x="6629400" y="1587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9959" name="Text Box 23"/>
          <p:cNvSpPr txBox="1">
            <a:spLocks noChangeArrowheads="1"/>
          </p:cNvSpPr>
          <p:nvPr/>
        </p:nvSpPr>
        <p:spPr bwMode="auto">
          <a:xfrm>
            <a:off x="6705600" y="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6705600" y="3206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9961" name="Text Box 25"/>
          <p:cNvSpPr txBox="1">
            <a:spLocks noChangeArrowheads="1"/>
          </p:cNvSpPr>
          <p:nvPr/>
        </p:nvSpPr>
        <p:spPr bwMode="auto">
          <a:xfrm>
            <a:off x="6705600" y="6254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auto">
          <a:xfrm>
            <a:off x="6705600" y="9302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9963" name="Text Box 27"/>
          <p:cNvSpPr txBox="1">
            <a:spLocks noChangeArrowheads="1"/>
          </p:cNvSpPr>
          <p:nvPr/>
        </p:nvSpPr>
        <p:spPr bwMode="auto">
          <a:xfrm>
            <a:off x="6705600" y="12350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9964" name="Text Box 28"/>
          <p:cNvSpPr txBox="1">
            <a:spLocks noChangeArrowheads="1"/>
          </p:cNvSpPr>
          <p:nvPr/>
        </p:nvSpPr>
        <p:spPr bwMode="auto">
          <a:xfrm>
            <a:off x="6705600" y="1539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9965" name="Rectangle 29"/>
          <p:cNvSpPr>
            <a:spLocks noChangeArrowheads="1"/>
          </p:cNvSpPr>
          <p:nvPr/>
        </p:nvSpPr>
        <p:spPr bwMode="auto">
          <a:xfrm>
            <a:off x="6696075" y="344805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9966" name="Text Box 30"/>
          <p:cNvSpPr txBox="1">
            <a:spLocks noChangeArrowheads="1"/>
          </p:cNvSpPr>
          <p:nvPr/>
        </p:nvSpPr>
        <p:spPr bwMode="auto">
          <a:xfrm>
            <a:off x="6705600" y="18446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9967" name="Text Box 31"/>
          <p:cNvSpPr txBox="1">
            <a:spLocks noChangeArrowheads="1"/>
          </p:cNvSpPr>
          <p:nvPr/>
        </p:nvSpPr>
        <p:spPr bwMode="auto">
          <a:xfrm>
            <a:off x="6705600" y="21494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9968" name="Text Box 32"/>
          <p:cNvSpPr txBox="1">
            <a:spLocks noChangeArrowheads="1"/>
          </p:cNvSpPr>
          <p:nvPr/>
        </p:nvSpPr>
        <p:spPr bwMode="auto">
          <a:xfrm>
            <a:off x="6705600" y="24542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9969" name="Text Box 33"/>
          <p:cNvSpPr txBox="1">
            <a:spLocks noChangeArrowheads="1"/>
          </p:cNvSpPr>
          <p:nvPr/>
        </p:nvSpPr>
        <p:spPr bwMode="auto">
          <a:xfrm>
            <a:off x="6705600" y="27590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9970" name="Text Box 34"/>
          <p:cNvSpPr txBox="1">
            <a:spLocks noChangeArrowheads="1"/>
          </p:cNvSpPr>
          <p:nvPr/>
        </p:nvSpPr>
        <p:spPr bwMode="auto">
          <a:xfrm>
            <a:off x="6705600" y="3063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39971" name="Text Box 35"/>
          <p:cNvSpPr txBox="1">
            <a:spLocks noChangeArrowheads="1"/>
          </p:cNvSpPr>
          <p:nvPr/>
        </p:nvSpPr>
        <p:spPr bwMode="auto">
          <a:xfrm>
            <a:off x="6705600" y="33686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9972" name="Text Box 36"/>
          <p:cNvSpPr txBox="1">
            <a:spLocks noChangeArrowheads="1"/>
          </p:cNvSpPr>
          <p:nvPr/>
        </p:nvSpPr>
        <p:spPr bwMode="auto">
          <a:xfrm>
            <a:off x="6705600" y="36734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9973" name="Text Box 37"/>
          <p:cNvSpPr txBox="1">
            <a:spLocks noChangeArrowheads="1"/>
          </p:cNvSpPr>
          <p:nvPr/>
        </p:nvSpPr>
        <p:spPr bwMode="auto">
          <a:xfrm>
            <a:off x="6705600" y="39782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9974" name="Text Box 38"/>
          <p:cNvSpPr txBox="1">
            <a:spLocks noChangeArrowheads="1"/>
          </p:cNvSpPr>
          <p:nvPr/>
        </p:nvSpPr>
        <p:spPr bwMode="auto">
          <a:xfrm>
            <a:off x="6705600" y="42830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9975" name="Text Box 39"/>
          <p:cNvSpPr txBox="1">
            <a:spLocks noChangeArrowheads="1"/>
          </p:cNvSpPr>
          <p:nvPr/>
        </p:nvSpPr>
        <p:spPr bwMode="auto">
          <a:xfrm>
            <a:off x="7543800" y="15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9976" name="Text Box 40"/>
          <p:cNvSpPr txBox="1">
            <a:spLocks noChangeArrowheads="1"/>
          </p:cNvSpPr>
          <p:nvPr/>
        </p:nvSpPr>
        <p:spPr bwMode="auto">
          <a:xfrm>
            <a:off x="7543800" y="33655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9977" name="Text Box 41"/>
          <p:cNvSpPr txBox="1">
            <a:spLocks noChangeArrowheads="1"/>
          </p:cNvSpPr>
          <p:nvPr/>
        </p:nvSpPr>
        <p:spPr bwMode="auto">
          <a:xfrm>
            <a:off x="7543800" y="64135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9978" name="Text Box 42"/>
          <p:cNvSpPr txBox="1">
            <a:spLocks noChangeArrowheads="1"/>
          </p:cNvSpPr>
          <p:nvPr/>
        </p:nvSpPr>
        <p:spPr bwMode="auto">
          <a:xfrm>
            <a:off x="7543800" y="94615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9979" name="Text Box 43"/>
          <p:cNvSpPr txBox="1">
            <a:spLocks noChangeArrowheads="1"/>
          </p:cNvSpPr>
          <p:nvPr/>
        </p:nvSpPr>
        <p:spPr bwMode="auto">
          <a:xfrm>
            <a:off x="7543800" y="125095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9980" name="Text Box 44"/>
          <p:cNvSpPr txBox="1">
            <a:spLocks noChangeArrowheads="1"/>
          </p:cNvSpPr>
          <p:nvPr/>
        </p:nvSpPr>
        <p:spPr bwMode="auto">
          <a:xfrm>
            <a:off x="7543800" y="155575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9981" name="Text Box 45"/>
          <p:cNvSpPr txBox="1">
            <a:spLocks noChangeArrowheads="1"/>
          </p:cNvSpPr>
          <p:nvPr/>
        </p:nvSpPr>
        <p:spPr bwMode="auto">
          <a:xfrm>
            <a:off x="7543800" y="186055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9982" name="Text Box 46"/>
          <p:cNvSpPr txBox="1">
            <a:spLocks noChangeArrowheads="1"/>
          </p:cNvSpPr>
          <p:nvPr/>
        </p:nvSpPr>
        <p:spPr bwMode="auto">
          <a:xfrm>
            <a:off x="7543800" y="216535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9983" name="Text Box 47"/>
          <p:cNvSpPr txBox="1">
            <a:spLocks noChangeArrowheads="1"/>
          </p:cNvSpPr>
          <p:nvPr/>
        </p:nvSpPr>
        <p:spPr bwMode="auto">
          <a:xfrm>
            <a:off x="7543800" y="247015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9984" name="Text Box 48"/>
          <p:cNvSpPr txBox="1">
            <a:spLocks noChangeArrowheads="1"/>
          </p:cNvSpPr>
          <p:nvPr/>
        </p:nvSpPr>
        <p:spPr bwMode="auto">
          <a:xfrm>
            <a:off x="7543800" y="277495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9985" name="Text Box 49"/>
          <p:cNvSpPr txBox="1">
            <a:spLocks noChangeArrowheads="1"/>
          </p:cNvSpPr>
          <p:nvPr/>
        </p:nvSpPr>
        <p:spPr bwMode="auto">
          <a:xfrm>
            <a:off x="7543800" y="307975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£1,000</a:t>
            </a:r>
          </a:p>
        </p:txBody>
      </p:sp>
      <p:sp>
        <p:nvSpPr>
          <p:cNvPr id="39986" name="Text Box 50"/>
          <p:cNvSpPr txBox="1">
            <a:spLocks noChangeArrowheads="1"/>
          </p:cNvSpPr>
          <p:nvPr/>
        </p:nvSpPr>
        <p:spPr bwMode="auto">
          <a:xfrm>
            <a:off x="7543800" y="338455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9987" name="Text Box 51"/>
          <p:cNvSpPr txBox="1">
            <a:spLocks noChangeArrowheads="1"/>
          </p:cNvSpPr>
          <p:nvPr/>
        </p:nvSpPr>
        <p:spPr bwMode="auto">
          <a:xfrm>
            <a:off x="7543800" y="368935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9988" name="Text Box 52"/>
          <p:cNvSpPr txBox="1">
            <a:spLocks noChangeArrowheads="1"/>
          </p:cNvSpPr>
          <p:nvPr/>
        </p:nvSpPr>
        <p:spPr bwMode="auto">
          <a:xfrm>
            <a:off x="7543800" y="399415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9989" name="Text Box 53"/>
          <p:cNvSpPr txBox="1">
            <a:spLocks noChangeArrowheads="1"/>
          </p:cNvSpPr>
          <p:nvPr/>
        </p:nvSpPr>
        <p:spPr bwMode="auto">
          <a:xfrm>
            <a:off x="7543800" y="429895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£100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9990" name="Oval 54"/>
          <p:cNvSpPr>
            <a:spLocks noChangeArrowheads="1"/>
          </p:cNvSpPr>
          <p:nvPr/>
        </p:nvSpPr>
        <p:spPr bwMode="auto">
          <a:xfrm>
            <a:off x="7239000" y="443547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9991" name="Oval 55"/>
          <p:cNvSpPr>
            <a:spLocks noChangeArrowheads="1"/>
          </p:cNvSpPr>
          <p:nvPr/>
        </p:nvSpPr>
        <p:spPr bwMode="auto">
          <a:xfrm>
            <a:off x="7239000" y="413067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9992" name="Oval 56"/>
          <p:cNvSpPr>
            <a:spLocks noChangeArrowheads="1"/>
          </p:cNvSpPr>
          <p:nvPr/>
        </p:nvSpPr>
        <p:spPr bwMode="auto">
          <a:xfrm>
            <a:off x="7239000" y="382587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9993" name="Oval 57"/>
          <p:cNvSpPr>
            <a:spLocks noChangeArrowheads="1"/>
          </p:cNvSpPr>
          <p:nvPr/>
        </p:nvSpPr>
        <p:spPr bwMode="auto">
          <a:xfrm>
            <a:off x="7239000" y="352107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9994" name="Oval 58"/>
          <p:cNvSpPr>
            <a:spLocks noChangeArrowheads="1"/>
          </p:cNvSpPr>
          <p:nvPr/>
        </p:nvSpPr>
        <p:spPr bwMode="auto">
          <a:xfrm>
            <a:off x="7239000" y="321627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9995" name="Oval 59"/>
          <p:cNvSpPr>
            <a:spLocks noChangeArrowheads="1"/>
          </p:cNvSpPr>
          <p:nvPr/>
        </p:nvSpPr>
        <p:spPr bwMode="auto">
          <a:xfrm>
            <a:off x="7239000" y="291147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9996" name="Oval 60"/>
          <p:cNvSpPr>
            <a:spLocks noChangeArrowheads="1"/>
          </p:cNvSpPr>
          <p:nvPr/>
        </p:nvSpPr>
        <p:spPr bwMode="auto">
          <a:xfrm>
            <a:off x="7239000" y="260667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9997" name="Oval 61"/>
          <p:cNvSpPr>
            <a:spLocks noChangeArrowheads="1"/>
          </p:cNvSpPr>
          <p:nvPr/>
        </p:nvSpPr>
        <p:spPr bwMode="auto">
          <a:xfrm>
            <a:off x="7239000" y="230187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9998" name="Oval 62"/>
          <p:cNvSpPr>
            <a:spLocks noChangeArrowheads="1"/>
          </p:cNvSpPr>
          <p:nvPr/>
        </p:nvSpPr>
        <p:spPr bwMode="auto">
          <a:xfrm>
            <a:off x="7239000" y="199707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9999" name="Oval 63"/>
          <p:cNvSpPr>
            <a:spLocks noChangeArrowheads="1"/>
          </p:cNvSpPr>
          <p:nvPr/>
        </p:nvSpPr>
        <p:spPr bwMode="auto">
          <a:xfrm>
            <a:off x="7239000" y="169227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0000" name="Oval 64"/>
          <p:cNvSpPr>
            <a:spLocks noChangeArrowheads="1"/>
          </p:cNvSpPr>
          <p:nvPr/>
        </p:nvSpPr>
        <p:spPr bwMode="auto">
          <a:xfrm>
            <a:off x="7239000" y="138747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0001" name="Oval 65"/>
          <p:cNvSpPr>
            <a:spLocks noChangeArrowheads="1"/>
          </p:cNvSpPr>
          <p:nvPr/>
        </p:nvSpPr>
        <p:spPr bwMode="auto">
          <a:xfrm>
            <a:off x="7239000" y="108267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0002" name="Oval 66"/>
          <p:cNvSpPr>
            <a:spLocks noChangeArrowheads="1"/>
          </p:cNvSpPr>
          <p:nvPr/>
        </p:nvSpPr>
        <p:spPr bwMode="auto">
          <a:xfrm>
            <a:off x="7239000" y="77787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0003" name="Oval 67"/>
          <p:cNvSpPr>
            <a:spLocks noChangeArrowheads="1"/>
          </p:cNvSpPr>
          <p:nvPr/>
        </p:nvSpPr>
        <p:spPr bwMode="auto">
          <a:xfrm>
            <a:off x="7239000" y="47307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0004" name="Oval 68"/>
          <p:cNvSpPr>
            <a:spLocks noChangeArrowheads="1"/>
          </p:cNvSpPr>
          <p:nvPr/>
        </p:nvSpPr>
        <p:spPr bwMode="auto">
          <a:xfrm>
            <a:off x="7239000" y="16827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40005" name="Picture 6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V="1">
            <a:off x="1949450" y="4010025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006" name="AutoShape 70"/>
          <p:cNvSpPr>
            <a:spLocks noChangeArrowheads="1"/>
          </p:cNvSpPr>
          <p:nvPr/>
        </p:nvSpPr>
        <p:spPr bwMode="auto">
          <a:xfrm rot="5400000">
            <a:off x="3222625" y="4244975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0007" name="Oval 71"/>
          <p:cNvSpPr>
            <a:spLocks noChangeArrowheads="1"/>
          </p:cNvSpPr>
          <p:nvPr/>
        </p:nvSpPr>
        <p:spPr bwMode="auto">
          <a:xfrm>
            <a:off x="3298825" y="4092575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0008" name="AutoShape 72"/>
          <p:cNvSpPr>
            <a:spLocks noChangeArrowheads="1"/>
          </p:cNvSpPr>
          <p:nvPr/>
        </p:nvSpPr>
        <p:spPr bwMode="auto">
          <a:xfrm rot="5400000">
            <a:off x="3527425" y="4321175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0009" name="Oval 73"/>
          <p:cNvSpPr>
            <a:spLocks noChangeArrowheads="1"/>
          </p:cNvSpPr>
          <p:nvPr/>
        </p:nvSpPr>
        <p:spPr bwMode="auto">
          <a:xfrm>
            <a:off x="3603625" y="4168775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0010" name="AutoShape 74"/>
          <p:cNvSpPr>
            <a:spLocks noChangeArrowheads="1"/>
          </p:cNvSpPr>
          <p:nvPr/>
        </p:nvSpPr>
        <p:spPr bwMode="auto">
          <a:xfrm rot="5400000">
            <a:off x="3832225" y="4244975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0011" name="Oval 75"/>
          <p:cNvSpPr>
            <a:spLocks noChangeArrowheads="1"/>
          </p:cNvSpPr>
          <p:nvPr/>
        </p:nvSpPr>
        <p:spPr bwMode="auto">
          <a:xfrm>
            <a:off x="3908425" y="4092575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0012" name="Text Box 76"/>
          <p:cNvSpPr txBox="1">
            <a:spLocks noChangeArrowheads="1"/>
          </p:cNvSpPr>
          <p:nvPr/>
        </p:nvSpPr>
        <p:spPr bwMode="auto">
          <a:xfrm>
            <a:off x="0" y="276225"/>
            <a:ext cx="636587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Under this act, all traders must sell goods that are as described and of satisfactory quality</a:t>
            </a:r>
          </a:p>
        </p:txBody>
      </p:sp>
      <p:pic>
        <p:nvPicPr>
          <p:cNvPr id="40013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8839200" y="6569075"/>
            <a:ext cx="304800" cy="304800"/>
          </a:xfrm>
          <a:prstGeom prst="rect">
            <a:avLst/>
          </a:prstGeom>
          <a:noFill/>
        </p:spPr>
      </p:pic>
      <p:pic>
        <p:nvPicPr>
          <p:cNvPr id="40014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0" y="6569075"/>
            <a:ext cx="304800" cy="304800"/>
          </a:xfrm>
          <a:prstGeom prst="rect">
            <a:avLst/>
          </a:prstGeom>
          <a:noFill/>
        </p:spPr>
      </p:pic>
      <p:sp>
        <p:nvSpPr>
          <p:cNvPr id="40015" name="Text Box 79"/>
          <p:cNvSpPr txBox="1">
            <a:spLocks noChangeArrowheads="1"/>
          </p:cNvSpPr>
          <p:nvPr/>
        </p:nvSpPr>
        <p:spPr bwMode="auto">
          <a:xfrm>
            <a:off x="533400" y="502920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FFCC00"/>
                </a:solidFill>
                <a:latin typeface="Arial" charset="0"/>
              </a:rPr>
              <a:t>A: </a:t>
            </a:r>
            <a:r>
              <a:rPr lang="en-GB" sz="2000" b="1">
                <a:solidFill>
                  <a:srgbClr val="FFCC00"/>
                </a:solidFill>
                <a:latin typeface="Arial" charset="0"/>
                <a:cs typeface="Arial" charset="0"/>
              </a:rPr>
              <a:t>Sale of Goods Act</a:t>
            </a:r>
            <a:endParaRPr lang="en-US" sz="2000" b="1">
              <a:solidFill>
                <a:srgbClr val="FFCC00"/>
              </a:solidFill>
              <a:latin typeface="Arial" charset="0"/>
              <a:cs typeface="Arial" charset="0"/>
            </a:endParaRPr>
          </a:p>
        </p:txBody>
      </p:sp>
      <p:sp>
        <p:nvSpPr>
          <p:cNvPr id="40016" name="Text Box 80"/>
          <p:cNvSpPr txBox="1">
            <a:spLocks noChangeArrowheads="1"/>
          </p:cNvSpPr>
          <p:nvPr/>
        </p:nvSpPr>
        <p:spPr bwMode="auto">
          <a:xfrm>
            <a:off x="712788" y="5989638"/>
            <a:ext cx="3635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FFCC00"/>
                </a:solidFill>
                <a:latin typeface="Arial" charset="0"/>
              </a:rPr>
              <a:t>C:  </a:t>
            </a:r>
            <a:r>
              <a:rPr lang="en-GB" sz="2000" b="1">
                <a:solidFill>
                  <a:srgbClr val="FFCC00"/>
                </a:solidFill>
                <a:latin typeface="Arial" charset="0"/>
                <a:cs typeface="Arial" charset="0"/>
              </a:rPr>
              <a:t>Consumer Protection 	Act</a:t>
            </a:r>
            <a:endParaRPr lang="en-US" sz="2000" b="1">
              <a:solidFill>
                <a:srgbClr val="FFCC00"/>
              </a:solidFill>
              <a:latin typeface="Arial" charset="0"/>
              <a:cs typeface="Arial" charset="0"/>
            </a:endParaRPr>
          </a:p>
        </p:txBody>
      </p:sp>
      <p:sp>
        <p:nvSpPr>
          <p:cNvPr id="40017" name="Text Box 81"/>
          <p:cNvSpPr txBox="1">
            <a:spLocks noChangeArrowheads="1"/>
          </p:cNvSpPr>
          <p:nvPr/>
        </p:nvSpPr>
        <p:spPr bwMode="auto">
          <a:xfrm>
            <a:off x="4953000" y="5029200"/>
            <a:ext cx="3808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FFCC00"/>
                </a:solidFill>
                <a:latin typeface="Arial" charset="0"/>
              </a:rPr>
              <a:t>B:  </a:t>
            </a:r>
            <a:r>
              <a:rPr lang="en-GB" sz="2000" b="1">
                <a:solidFill>
                  <a:srgbClr val="FFCC00"/>
                </a:solidFill>
                <a:latin typeface="Arial" charset="0"/>
                <a:cs typeface="Arial" charset="0"/>
              </a:rPr>
              <a:t>Trade Description Act</a:t>
            </a:r>
            <a:endParaRPr lang="en-US" sz="2000" b="1">
              <a:solidFill>
                <a:srgbClr val="FFCC00"/>
              </a:solidFill>
              <a:latin typeface="Arial" charset="0"/>
              <a:cs typeface="Arial" charset="0"/>
            </a:endParaRPr>
          </a:p>
        </p:txBody>
      </p:sp>
      <p:sp>
        <p:nvSpPr>
          <p:cNvPr id="40018" name="Text Box 82"/>
          <p:cNvSpPr txBox="1">
            <a:spLocks noChangeArrowheads="1"/>
          </p:cNvSpPr>
          <p:nvPr/>
        </p:nvSpPr>
        <p:spPr bwMode="auto">
          <a:xfrm>
            <a:off x="4953000" y="6096000"/>
            <a:ext cx="3595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FFCC00"/>
                </a:solidFill>
                <a:latin typeface="Arial" charset="0"/>
              </a:rPr>
              <a:t>D: </a:t>
            </a:r>
            <a:r>
              <a:rPr lang="en-GB" sz="2000" b="1">
                <a:solidFill>
                  <a:srgbClr val="FFCC00"/>
                </a:solidFill>
                <a:latin typeface="Arial" charset="0"/>
                <a:cs typeface="Arial" charset="0"/>
              </a:rPr>
              <a:t>Consumer Credit Act</a:t>
            </a:r>
            <a:endParaRPr lang="en-US" sz="2000" b="1">
              <a:solidFill>
                <a:srgbClr val="FFCC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00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40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400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013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014"/>
                </p:tgtEl>
              </p:cMediaNode>
            </p:audio>
          </p:childTnLst>
        </p:cTn>
      </p:par>
    </p:tnLst>
    <p:bldLst>
      <p:bldP spid="39940" grpId="0" animBg="1"/>
      <p:bldP spid="40012" grpId="0" autoUpdateAnimBg="0"/>
      <p:bldP spid="40015" grpId="0" autoUpdateAnimBg="0"/>
      <p:bldP spid="40016" grpId="0" autoUpdateAnimBg="0"/>
      <p:bldP spid="40017" grpId="0" autoUpdateAnimBg="0"/>
      <p:bldP spid="40018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57150" cap="flat" cmpd="sng" algn="ctr">
          <a:solidFill>
            <a:srgbClr val="3399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57150" cap="flat" cmpd="sng" algn="ctr">
          <a:solidFill>
            <a:srgbClr val="3399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1358</Words>
  <Application>Microsoft PowerPoint</Application>
  <PresentationFormat>On-screen Show (4:3)</PresentationFormat>
  <Paragraphs>727</Paragraphs>
  <Slides>23</Slides>
  <Notes>23</Notes>
  <HiddenSlides>0</HiddenSlides>
  <MMClips>33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Times New Roman</vt:lpstr>
      <vt:lpstr>Arial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Computer Text Design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Mark E. Damon</dc:creator>
  <cp:lastModifiedBy>user</cp:lastModifiedBy>
  <cp:revision>37</cp:revision>
  <dcterms:created xsi:type="dcterms:W3CDTF">1999-11-20T23:03:43Z</dcterms:created>
  <dcterms:modified xsi:type="dcterms:W3CDTF">2014-03-30T19:35:16Z</dcterms:modified>
</cp:coreProperties>
</file>