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B1D8681-1F3E-47FE-9069-B3BBC6D64748}" type="datetimeFigureOut">
              <a:rPr lang="en-GB"/>
              <a:pPr/>
              <a:t>22/09/2011</a:t>
            </a:fld>
            <a:endParaRPr lang="en-GB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331BE1B-8199-403D-9684-43BE8C205B5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241A-E5C1-4127-BF0F-8811E8153959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AF720-2D60-4E33-AA20-CFC953834A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F4456-7A14-40EF-AB60-830DD2D37E54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1742C-86B2-4E26-AC6F-DD0C666BA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6752F-95BE-420F-8C74-072F900D5D22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F1DF-C66B-4A15-A6D5-E4C5A359DC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7257-20FB-492D-9F8D-3B883A974FE5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785C-C5B6-4577-859D-D73FF91342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D40BD-DFBD-4D6D-A0D7-DB7E8FB09206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E936-373A-418B-B801-F29DE75760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B23AC-17C5-4CE7-8D58-D03BD851C929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9D35-4A9E-4DF2-8EA4-21BF0FC7C3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8541-7BA3-43C2-A7CB-ACBCCC9C17C6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E5A67-EFBF-4A84-AA61-9B71DA3D11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5CEF-CCF9-416B-83D6-4CF338DA0BE8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E67CF-68AF-4940-BE00-69C0F9C183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6255D-D51A-4871-B927-B7CF991C8027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DD63A-93A0-431F-974E-D47189ACB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9DB26-E70C-48D1-8FC5-E82266CAE18D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36597-C194-4152-942C-B877DF403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1EAD7-B629-41E4-8672-DE1A751A42D5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12A6-3755-4624-9CDC-999AB2DF1E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6146ED-0A45-43D8-9D1C-C88C4D0DB09F}" type="datetimeFigureOut">
              <a:rPr lang="en-GB"/>
              <a:pPr>
                <a:defRPr/>
              </a:pPr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8ADEAE-326E-4802-A851-551CB64BD0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Statutory Interpretation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Advantages and disadvantages of </a:t>
            </a:r>
          </a:p>
          <a:p>
            <a:pPr algn="ctr">
              <a:buFontTx/>
              <a:buNone/>
            </a:pPr>
            <a:r>
              <a:rPr lang="en-GB" smtClean="0"/>
              <a:t>the rules of interpretation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Advantages of the </a:t>
            </a:r>
            <a:r>
              <a:rPr lang="en-GB" dirty="0" err="1" smtClean="0"/>
              <a:t>ejusdem</a:t>
            </a:r>
            <a:r>
              <a:rPr lang="en-GB" dirty="0" smtClean="0"/>
              <a:t> generis rule</a:t>
            </a:r>
            <a:endParaRPr lang="en-GB" dirty="0"/>
          </a:p>
        </p:txBody>
      </p:sp>
      <p:sp>
        <p:nvSpPr>
          <p:cNvPr id="22532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No requirement for draftsmen to write an exhaustive list of everything included</a:t>
            </a:r>
          </a:p>
          <a:p>
            <a:r>
              <a:rPr lang="en-GB" smtClean="0"/>
              <a:t>Adadpt to changes in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Disadvantages of </a:t>
            </a:r>
            <a:r>
              <a:rPr lang="en-GB" dirty="0"/>
              <a:t>the </a:t>
            </a:r>
            <a:r>
              <a:rPr lang="en-GB" dirty="0" err="1"/>
              <a:t>ejusdem</a:t>
            </a:r>
            <a:r>
              <a:rPr lang="en-GB" dirty="0"/>
              <a:t> generis rule</a:t>
            </a:r>
          </a:p>
        </p:txBody>
      </p:sp>
      <p:sp>
        <p:nvSpPr>
          <p:cNvPr id="2355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Not always predictable what judges will consider to be of the same category as the specific words – Kensington and Chelsea LBC ex p Kihara (1996)</a:t>
            </a:r>
          </a:p>
          <a:p>
            <a:r>
              <a:rPr lang="en-GB" smtClean="0"/>
              <a:t>Allows for judicial law making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Advantages of the </a:t>
            </a:r>
            <a:r>
              <a:rPr lang="en-GB" dirty="0" err="1" smtClean="0"/>
              <a:t>noscitur</a:t>
            </a:r>
            <a:r>
              <a:rPr lang="en-GB" dirty="0" smtClean="0"/>
              <a:t> </a:t>
            </a:r>
            <a:r>
              <a:rPr lang="en-GB" dirty="0" err="1" smtClean="0"/>
              <a:t>sociis</a:t>
            </a:r>
            <a:r>
              <a:rPr lang="en-GB" dirty="0" smtClean="0"/>
              <a:t> rule</a:t>
            </a:r>
            <a:endParaRPr lang="en-GB" dirty="0"/>
          </a:p>
        </p:txBody>
      </p:sp>
      <p:sp>
        <p:nvSpPr>
          <p:cNvPr id="2458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No need for draftsmen to foresee every particular circumstance</a:t>
            </a:r>
          </a:p>
          <a:p>
            <a:r>
              <a:rPr lang="en-GB" smtClean="0"/>
              <a:t>Adapt to unforeseen circumstances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Disadvantages of </a:t>
            </a:r>
            <a:r>
              <a:rPr lang="en-GB" dirty="0"/>
              <a:t>the </a:t>
            </a:r>
            <a:r>
              <a:rPr lang="en-GB" dirty="0" err="1"/>
              <a:t>noscitur</a:t>
            </a:r>
            <a:r>
              <a:rPr lang="en-GB" dirty="0"/>
              <a:t> </a:t>
            </a:r>
            <a:r>
              <a:rPr lang="en-GB" dirty="0" err="1"/>
              <a:t>sociis</a:t>
            </a:r>
            <a:r>
              <a:rPr lang="en-GB" dirty="0"/>
              <a:t> rule</a:t>
            </a:r>
          </a:p>
        </p:txBody>
      </p:sp>
      <p:sp>
        <p:nvSpPr>
          <p:cNvPr id="25604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Offends the separation of powers – judicial law making</a:t>
            </a:r>
          </a:p>
          <a:p>
            <a:r>
              <a:rPr lang="en-GB" smtClean="0"/>
              <a:t>Unpredictable outcomes due to scope for judicial discretion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Advantages of the </a:t>
            </a:r>
            <a:r>
              <a:rPr lang="en-GB" dirty="0" err="1" smtClean="0"/>
              <a:t>exclusio</a:t>
            </a:r>
            <a:r>
              <a:rPr lang="en-GB" dirty="0" smtClean="0"/>
              <a:t> </a:t>
            </a:r>
            <a:r>
              <a:rPr lang="en-GB" dirty="0" err="1" smtClean="0"/>
              <a:t>alterius</a:t>
            </a:r>
            <a:r>
              <a:rPr lang="en-GB" dirty="0" smtClean="0"/>
              <a:t> rule</a:t>
            </a:r>
            <a:endParaRPr lang="en-GB" dirty="0"/>
          </a:p>
        </p:txBody>
      </p:sp>
      <p:sp>
        <p:nvSpPr>
          <p:cNvPr id="2662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A finite list is provided</a:t>
            </a:r>
          </a:p>
          <a:p>
            <a:r>
              <a:rPr lang="en-GB" smtClean="0"/>
              <a:t>More predictable</a:t>
            </a:r>
          </a:p>
          <a:p>
            <a:r>
              <a:rPr lang="en-GB" smtClean="0"/>
              <a:t>Lawyers can advise due to this</a:t>
            </a:r>
          </a:p>
          <a:p>
            <a:r>
              <a:rPr lang="en-GB" smtClean="0"/>
              <a:t>Respects separation of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Disadvantages of </a:t>
            </a:r>
            <a:r>
              <a:rPr lang="en-GB" dirty="0"/>
              <a:t>the </a:t>
            </a:r>
            <a:r>
              <a:rPr lang="en-GB" dirty="0" err="1"/>
              <a:t>exclusio</a:t>
            </a:r>
            <a:r>
              <a:rPr lang="en-GB" dirty="0"/>
              <a:t> </a:t>
            </a:r>
            <a:r>
              <a:rPr lang="en-GB" dirty="0" err="1"/>
              <a:t>alterius</a:t>
            </a:r>
            <a:r>
              <a:rPr lang="en-GB" dirty="0"/>
              <a:t> rule</a:t>
            </a:r>
          </a:p>
        </p:txBody>
      </p:sp>
      <p:sp>
        <p:nvSpPr>
          <p:cNvPr id="27652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Rigidity</a:t>
            </a:r>
          </a:p>
          <a:p>
            <a:r>
              <a:rPr lang="en-GB" smtClean="0"/>
              <a:t>No scope for future changes</a:t>
            </a:r>
          </a:p>
          <a:p>
            <a:r>
              <a:rPr lang="en-GB" smtClean="0"/>
              <a:t>Possible unfair and unjust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Advantages of the intrinsic aids</a:t>
            </a:r>
          </a:p>
        </p:txBody>
      </p:sp>
      <p:sp>
        <p:nvSpPr>
          <p:cNvPr id="2867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Long title can remind judges of what they are trying to achieve – mischief/purposive approach – Black-Cawson (1975)</a:t>
            </a:r>
          </a:p>
          <a:p>
            <a:pPr>
              <a:lnSpc>
                <a:spcPct val="90000"/>
              </a:lnSpc>
            </a:pPr>
            <a:r>
              <a:rPr lang="en-GB" smtClean="0"/>
              <a:t>Preamble, objectives or puposes sections help when applying mischief/purposive approach</a:t>
            </a:r>
          </a:p>
          <a:p>
            <a:pPr>
              <a:lnSpc>
                <a:spcPct val="90000"/>
              </a:lnSpc>
            </a:pPr>
            <a:r>
              <a:rPr lang="en-GB" smtClean="0"/>
              <a:t>Schedules help understand the provisions of an act – easy to reference</a:t>
            </a:r>
          </a:p>
          <a:p>
            <a:pPr>
              <a:lnSpc>
                <a:spcPct val="90000"/>
              </a:lnSpc>
            </a:pPr>
            <a:r>
              <a:rPr lang="en-GB" smtClean="0"/>
              <a:t>Definition section helps with interpreting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Disadvantages of the intrinsic aids</a:t>
            </a:r>
          </a:p>
        </p:txBody>
      </p:sp>
      <p:sp>
        <p:nvSpPr>
          <p:cNvPr id="2970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Doubt as to whether punctuation should be taken into account – wasn’t used prior to 1850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Advantages of the extrinsic aids</a:t>
            </a:r>
          </a:p>
        </p:txBody>
      </p:sp>
      <p:sp>
        <p:nvSpPr>
          <p:cNvPr id="30724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Dictionaries help when using literal approach</a:t>
            </a:r>
          </a:p>
          <a:p>
            <a:r>
              <a:rPr lang="en-GB" smtClean="0"/>
              <a:t>Referring to acts can help with interpreting mischief</a:t>
            </a:r>
          </a:p>
          <a:p>
            <a:r>
              <a:rPr lang="en-GB" smtClean="0"/>
              <a:t>Commission reports help when applying mischief/purposive approach</a:t>
            </a:r>
          </a:p>
          <a:p>
            <a:r>
              <a:rPr lang="en-GB" smtClean="0"/>
              <a:t>Hansard is a very useful tool – Davis v Johnson</a:t>
            </a:r>
          </a:p>
          <a:p>
            <a:r>
              <a:rPr lang="en-GB" smtClean="0"/>
              <a:t>Explanatory notes use more accessible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Disadvantages of the extrinsic aids</a:t>
            </a:r>
          </a:p>
        </p:txBody>
      </p:sp>
      <p:sp>
        <p:nvSpPr>
          <p:cNvPr id="3174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Dictionaries do not help  when looking at parliament’s intention</a:t>
            </a:r>
          </a:p>
          <a:p>
            <a:r>
              <a:rPr lang="en-GB" smtClean="0"/>
              <a:t>Interpretation Act is limited in scope and not very technical or specialised</a:t>
            </a:r>
          </a:p>
          <a:p>
            <a:r>
              <a:rPr lang="en-GB" smtClean="0"/>
              <a:t>Commission reports can be erroneous – Anderton v Ryan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Advantages of the literal rule</a:t>
            </a:r>
          </a:p>
        </p:txBody>
      </p:sp>
      <p:sp>
        <p:nvSpPr>
          <p:cNvPr id="1434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Parliamentary supremacy is respected</a:t>
            </a:r>
          </a:p>
          <a:p>
            <a:r>
              <a:rPr lang="en-GB" smtClean="0"/>
              <a:t>Judges given a restricted role</a:t>
            </a:r>
          </a:p>
          <a:p>
            <a:r>
              <a:rPr lang="en-GB" smtClean="0"/>
              <a:t>Law making left to those who are elected for law making</a:t>
            </a:r>
          </a:p>
          <a:p>
            <a:r>
              <a:rPr lang="en-GB" smtClean="0"/>
              <a:t>Application of literal rule can highlight to parliament problems with an act – Fisher v Bell – invitation to treat now treated in the same way as offers for sale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Activity Page 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Disadvantages of the literal rule</a:t>
            </a:r>
          </a:p>
        </p:txBody>
      </p:sp>
      <p:sp>
        <p:nvSpPr>
          <p:cNvPr id="15364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Absurd results</a:t>
            </a:r>
          </a:p>
          <a:p>
            <a:pPr>
              <a:lnSpc>
                <a:spcPct val="90000"/>
              </a:lnSpc>
            </a:pPr>
            <a:r>
              <a:rPr lang="en-GB" smtClean="0"/>
              <a:t>Unjust results – LNER v Berriman (1946)</a:t>
            </a:r>
          </a:p>
          <a:p>
            <a:pPr>
              <a:lnSpc>
                <a:spcPct val="90000"/>
              </a:lnSpc>
            </a:pPr>
            <a:r>
              <a:rPr lang="en-GB" smtClean="0"/>
              <a:t>Does not always give effect to the intention of parliament – they would not want absurd results</a:t>
            </a:r>
          </a:p>
          <a:p>
            <a:pPr>
              <a:lnSpc>
                <a:spcPct val="90000"/>
              </a:lnSpc>
            </a:pPr>
            <a:r>
              <a:rPr lang="en-GB" smtClean="0"/>
              <a:t>Where a dictionary definition gives two meanings, the literal rule will not work</a:t>
            </a:r>
          </a:p>
          <a:p>
            <a:pPr>
              <a:lnSpc>
                <a:spcPct val="90000"/>
              </a:lnSpc>
            </a:pPr>
            <a:r>
              <a:rPr lang="en-GB" smtClean="0"/>
              <a:t>Requires the assumption that draftsmen will always do their job perfectly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Advantages of the golden rule</a:t>
            </a:r>
          </a:p>
        </p:txBody>
      </p:sp>
      <p:sp>
        <p:nvSpPr>
          <p:cNvPr id="1638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Prevents absurd and unjust results – Re Sigsworth</a:t>
            </a:r>
          </a:p>
          <a:p>
            <a:r>
              <a:rPr lang="en-GB" smtClean="0"/>
              <a:t>More likely than the literal rule to have produced a result intended by parliamant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Disadvantages of the golden rule</a:t>
            </a:r>
          </a:p>
        </p:txBody>
      </p:sp>
      <p:sp>
        <p:nvSpPr>
          <p:cNvPr id="17412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No clear definition of what amounts to an absurd result – therefore unpredictable</a:t>
            </a:r>
          </a:p>
          <a:p>
            <a:r>
              <a:rPr lang="en-GB" smtClean="0"/>
              <a:t>Makes it difficult for lawyers to advise clients whether or not to pursue a case</a:t>
            </a:r>
          </a:p>
          <a:p>
            <a:r>
              <a:rPr lang="en-GB" smtClean="0"/>
              <a:t>Too much power given to judges</a:t>
            </a:r>
          </a:p>
          <a:p>
            <a:r>
              <a:rPr lang="en-GB" smtClean="0"/>
              <a:t>Michael Zander calls it a ‘feeble parachute’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Advantages of the mischief rule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Avoids absurd and unjust outcomes – McMonagle</a:t>
            </a:r>
          </a:p>
          <a:p>
            <a:r>
              <a:rPr lang="en-GB" smtClean="0"/>
              <a:t>Promotes flexibility</a:t>
            </a:r>
          </a:p>
          <a:p>
            <a:r>
              <a:rPr lang="en-GB" smtClean="0"/>
              <a:t>How parliament intended it – smith v hughes</a:t>
            </a:r>
          </a:p>
          <a:p>
            <a:r>
              <a:rPr lang="en-GB" smtClean="0"/>
              <a:t>Law Commission calls it a ‘rather more satisfactory approach’ – preferred approach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Disadvantages of the mischief rule</a:t>
            </a:r>
          </a:p>
        </p:txBody>
      </p:sp>
      <p:sp>
        <p:nvSpPr>
          <p:cNvPr id="1946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Too much power to an unelected judiciary</a:t>
            </a:r>
          </a:p>
          <a:p>
            <a:r>
              <a:rPr lang="en-GB" smtClean="0"/>
              <a:t>Is it the job of a judge to update legislation? – Abortion Act 1967</a:t>
            </a:r>
          </a:p>
          <a:p>
            <a:r>
              <a:rPr lang="en-GB" smtClean="0"/>
              <a:t>Can be hard to discover the original mischief – search old law</a:t>
            </a:r>
          </a:p>
          <a:p>
            <a:r>
              <a:rPr lang="en-GB" smtClean="0"/>
              <a:t>Difficult to identify precise intention of parliament</a:t>
            </a:r>
          </a:p>
          <a:p>
            <a:r>
              <a:rPr lang="en-GB" smtClean="0"/>
              <a:t>Out of date – 16</a:t>
            </a:r>
            <a:r>
              <a:rPr lang="en-GB" baseline="30000" smtClean="0"/>
              <a:t>th</a:t>
            </a:r>
            <a:r>
              <a:rPr lang="en-GB" smtClean="0"/>
              <a:t> century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Advantages of the purposive approach</a:t>
            </a:r>
            <a:endParaRPr lang="en-GB" dirty="0"/>
          </a:p>
        </p:txBody>
      </p:sp>
      <p:sp>
        <p:nvSpPr>
          <p:cNvPr id="20484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Consistent with EU approach</a:t>
            </a:r>
          </a:p>
          <a:p>
            <a:r>
              <a:rPr lang="en-GB" smtClean="0"/>
              <a:t>Gives effect to parliament’s intentions</a:t>
            </a:r>
          </a:p>
          <a:p>
            <a:r>
              <a:rPr lang="en-GB" smtClean="0"/>
              <a:t>Denning states that it is “preferable to destructive analysis”</a:t>
            </a:r>
          </a:p>
          <a:p>
            <a:r>
              <a:rPr lang="en-GB" smtClean="0"/>
              <a:t>Avoids absurd and unjust results</a:t>
            </a:r>
          </a:p>
          <a:p>
            <a:r>
              <a:rPr lang="en-GB" smtClean="0"/>
              <a:t>Flexible</a:t>
            </a:r>
          </a:p>
          <a:p>
            <a:r>
              <a:rPr lang="en-GB" smtClean="0"/>
              <a:t>Parliament's intention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Disadvantages of the purposive approach</a:t>
            </a:r>
            <a:endParaRPr lang="en-GB" dirty="0"/>
          </a:p>
        </p:txBody>
      </p:sp>
      <p:sp>
        <p:nvSpPr>
          <p:cNvPr id="2150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Too much power to unelected jury</a:t>
            </a:r>
          </a:p>
          <a:p>
            <a:r>
              <a:rPr lang="en-GB" smtClean="0"/>
              <a:t>Judicial decisions based on policy – Fitzpatrick v Sterling Housing Association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604</Words>
  <Application>Microsoft Office PowerPoint</Application>
  <PresentationFormat>On-screen Show (4:3)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Arial</vt:lpstr>
      <vt:lpstr>Office Theme</vt:lpstr>
      <vt:lpstr>Statutory Interpretation</vt:lpstr>
      <vt:lpstr>Advantages of the literal rule</vt:lpstr>
      <vt:lpstr>Disadvantages of the literal rule</vt:lpstr>
      <vt:lpstr>Advantages of the golden rule</vt:lpstr>
      <vt:lpstr>Disadvantages of the golden rule</vt:lpstr>
      <vt:lpstr>Advantages of the mischief rule</vt:lpstr>
      <vt:lpstr>Disadvantages of the mischief rule</vt:lpstr>
      <vt:lpstr>Advantages of the purposive approach</vt:lpstr>
      <vt:lpstr>Disadvantages of the purposive approach</vt:lpstr>
      <vt:lpstr>Advantages of the ejusdem generis rule</vt:lpstr>
      <vt:lpstr>Disadvantages of the ejusdem generis rule</vt:lpstr>
      <vt:lpstr>Advantages of the noscitur sociis rule</vt:lpstr>
      <vt:lpstr>Disadvantages of the noscitur sociis rule</vt:lpstr>
      <vt:lpstr>Advantages of the exclusio alterius rule</vt:lpstr>
      <vt:lpstr>Disadvantages of the exclusio alterius rule</vt:lpstr>
      <vt:lpstr>Advantages of the intrinsic aids</vt:lpstr>
      <vt:lpstr>Disadvantages of the intrinsic aids</vt:lpstr>
      <vt:lpstr>Advantages of the extrinsic aids</vt:lpstr>
      <vt:lpstr>Disadvantages of the extrinsic aids</vt:lpstr>
      <vt:lpstr>Activity Page 53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Statutory Interpretation</dc:title>
  <dc:creator>staff</dc:creator>
  <cp:lastModifiedBy>Morgan</cp:lastModifiedBy>
  <cp:revision>17</cp:revision>
  <dcterms:created xsi:type="dcterms:W3CDTF">2011-09-22T08:49:42Z</dcterms:created>
  <dcterms:modified xsi:type="dcterms:W3CDTF">2011-09-22T22:36:17Z</dcterms:modified>
</cp:coreProperties>
</file>