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256" r:id="rId2"/>
    <p:sldId id="273" r:id="rId3"/>
    <p:sldId id="262" r:id="rId4"/>
    <p:sldId id="257" r:id="rId5"/>
    <p:sldId id="291" r:id="rId6"/>
    <p:sldId id="292" r:id="rId7"/>
    <p:sldId id="271" r:id="rId8"/>
    <p:sldId id="283" r:id="rId9"/>
    <p:sldId id="284" r:id="rId10"/>
    <p:sldId id="285" r:id="rId11"/>
    <p:sldId id="286" r:id="rId12"/>
    <p:sldId id="287" r:id="rId13"/>
    <p:sldId id="288" r:id="rId14"/>
    <p:sldId id="289" r:id="rId15"/>
    <p:sldId id="267" r:id="rId16"/>
    <p:sldId id="281" r:id="rId17"/>
    <p:sldId id="270" r:id="rId18"/>
    <p:sldId id="282" r:id="rId19"/>
    <p:sldId id="272" r:id="rId20"/>
    <p:sldId id="274" r:id="rId21"/>
    <p:sldId id="275" r:id="rId22"/>
    <p:sldId id="276" r:id="rId23"/>
    <p:sldId id="277" r:id="rId24"/>
    <p:sldId id="278" r:id="rId25"/>
    <p:sldId id="279" r:id="rId26"/>
    <p:sldId id="258" r:id="rId27"/>
    <p:sldId id="264" r:id="rId28"/>
    <p:sldId id="294" r:id="rId29"/>
    <p:sldId id="293" r:id="rId30"/>
    <p:sldId id="295" r:id="rId31"/>
    <p:sldId id="296" r:id="rId32"/>
    <p:sldId id="297" r:id="rId33"/>
    <p:sldId id="298" r:id="rId34"/>
    <p:sldId id="299" r:id="rId35"/>
    <p:sldId id="304" r:id="rId36"/>
    <p:sldId id="306" r:id="rId37"/>
    <p:sldId id="307" r:id="rId38"/>
    <p:sldId id="300" r:id="rId39"/>
    <p:sldId id="305" r:id="rId40"/>
    <p:sldId id="301" r:id="rId41"/>
    <p:sldId id="309" r:id="rId42"/>
    <p:sldId id="310" r:id="rId43"/>
    <p:sldId id="302" r:id="rId44"/>
    <p:sldId id="303" r:id="rId45"/>
    <p:sldId id="311" r:id="rId46"/>
    <p:sldId id="313" r:id="rId47"/>
    <p:sldId id="314" r:id="rId48"/>
    <p:sldId id="315" r:id="rId49"/>
    <p:sldId id="316" r:id="rId50"/>
    <p:sldId id="319" r:id="rId51"/>
    <p:sldId id="320" r:id="rId52"/>
    <p:sldId id="317" r:id="rId53"/>
    <p:sldId id="312" r:id="rId54"/>
    <p:sldId id="259" r:id="rId55"/>
    <p:sldId id="263" r:id="rId56"/>
    <p:sldId id="333" r:id="rId57"/>
    <p:sldId id="334" r:id="rId58"/>
    <p:sldId id="335" r:id="rId59"/>
    <p:sldId id="336" r:id="rId60"/>
    <p:sldId id="337" r:id="rId61"/>
    <p:sldId id="338" r:id="rId62"/>
    <p:sldId id="339" r:id="rId63"/>
    <p:sldId id="340" r:id="rId64"/>
    <p:sldId id="341" r:id="rId65"/>
    <p:sldId id="342" r:id="rId66"/>
    <p:sldId id="343" r:id="rId67"/>
    <p:sldId id="344" r:id="rId68"/>
    <p:sldId id="345" r:id="rId69"/>
    <p:sldId id="346" r:id="rId70"/>
    <p:sldId id="347" r:id="rId71"/>
    <p:sldId id="348" r:id="rId72"/>
    <p:sldId id="349" r:id="rId73"/>
    <p:sldId id="350" r:id="rId74"/>
    <p:sldId id="351" r:id="rId75"/>
    <p:sldId id="332" r:id="rId76"/>
    <p:sldId id="352" r:id="rId77"/>
    <p:sldId id="353" r:id="rId78"/>
    <p:sldId id="321" r:id="rId79"/>
    <p:sldId id="322" r:id="rId80"/>
    <p:sldId id="323" r:id="rId81"/>
    <p:sldId id="324" r:id="rId82"/>
    <p:sldId id="325" r:id="rId83"/>
    <p:sldId id="326" r:id="rId84"/>
    <p:sldId id="327" r:id="rId85"/>
    <p:sldId id="328" r:id="rId86"/>
    <p:sldId id="329" r:id="rId87"/>
    <p:sldId id="330" r:id="rId88"/>
    <p:sldId id="331"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8208" autoAdjust="0"/>
  </p:normalViewPr>
  <p:slideViewPr>
    <p:cSldViewPr>
      <p:cViewPr varScale="1">
        <p:scale>
          <a:sx n="72" d="100"/>
          <a:sy n="72" d="100"/>
        </p:scale>
        <p:origin x="-45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A6961C-EFC7-436A-8156-A6889C577F5A}" type="datetimeFigureOut">
              <a:rPr lang="en-US" smtClean="0"/>
              <a:pPr/>
              <a:t>4/25/2015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E93035-9E10-4AC3-94DA-952A6DDEA98A}"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7412" name="Slide Number Placeholder 3"/>
          <p:cNvSpPr>
            <a:spLocks noGrp="1"/>
          </p:cNvSpPr>
          <p:nvPr>
            <p:ph type="sldNum" sz="quarter" idx="5"/>
          </p:nvPr>
        </p:nvSpPr>
        <p:spPr bwMode="auto">
          <a:noFill/>
          <a:ln>
            <a:miter lim="800000"/>
            <a:headEnd/>
            <a:tailEnd/>
          </a:ln>
        </p:spPr>
        <p:txBody>
          <a:bodyPr/>
          <a:lstStyle/>
          <a:p>
            <a:fld id="{ADF7D482-840A-4271-844D-9BF2E6D13E54}" type="slidenum">
              <a:rPr lang="en-GB"/>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E3617C2D-E183-49ED-BFEE-268E31CB6E18}" type="slidenum">
              <a:rPr lang="en-US"/>
              <a:pPr/>
              <a:t>28</a:t>
            </a:fld>
            <a:endParaRPr 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r>
              <a:rPr lang="en-US" dirty="0" smtClean="0"/>
              <a:t>One person (greedy) asked to break bar in two. Then another person gets to choose which piece.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7D2A007-31BF-4729-A2C9-8894229336AB}" type="datetimeFigureOut">
              <a:rPr lang="en-US" smtClean="0"/>
              <a:pPr/>
              <a:t>4/25/2015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00FE6D-9087-4C9B-8840-53254396351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D2A007-31BF-4729-A2C9-8894229336AB}" type="datetimeFigureOut">
              <a:rPr lang="en-US" smtClean="0"/>
              <a:pPr/>
              <a:t>4/25/2015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00FE6D-9087-4C9B-8840-53254396351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D2A007-31BF-4729-A2C9-8894229336AB}" type="datetimeFigureOut">
              <a:rPr lang="en-US" smtClean="0"/>
              <a:pPr/>
              <a:t>4/25/2015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00FE6D-9087-4C9B-8840-53254396351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D2A007-31BF-4729-A2C9-8894229336AB}" type="datetimeFigureOut">
              <a:rPr lang="en-US" smtClean="0"/>
              <a:pPr/>
              <a:t>4/25/2015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00FE6D-9087-4C9B-8840-53254396351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D2A007-31BF-4729-A2C9-8894229336AB}" type="datetimeFigureOut">
              <a:rPr lang="en-US" smtClean="0"/>
              <a:pPr/>
              <a:t>4/25/2015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00FE6D-9087-4C9B-8840-53254396351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7D2A007-31BF-4729-A2C9-8894229336AB}" type="datetimeFigureOut">
              <a:rPr lang="en-US" smtClean="0"/>
              <a:pPr/>
              <a:t>4/25/2015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00FE6D-9087-4C9B-8840-53254396351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7D2A007-31BF-4729-A2C9-8894229336AB}" type="datetimeFigureOut">
              <a:rPr lang="en-US" smtClean="0"/>
              <a:pPr/>
              <a:t>4/25/2015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00FE6D-9087-4C9B-8840-53254396351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7D2A007-31BF-4729-A2C9-8894229336AB}" type="datetimeFigureOut">
              <a:rPr lang="en-US" smtClean="0"/>
              <a:pPr/>
              <a:t>4/25/2015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00FE6D-9087-4C9B-8840-53254396351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2A007-31BF-4729-A2C9-8894229336AB}" type="datetimeFigureOut">
              <a:rPr lang="en-US" smtClean="0"/>
              <a:pPr/>
              <a:t>4/25/2015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00FE6D-9087-4C9B-8840-53254396351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D2A007-31BF-4729-A2C9-8894229336AB}" type="datetimeFigureOut">
              <a:rPr lang="en-US" smtClean="0"/>
              <a:pPr/>
              <a:t>4/25/2015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00FE6D-9087-4C9B-8840-53254396351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D2A007-31BF-4729-A2C9-8894229336AB}" type="datetimeFigureOut">
              <a:rPr lang="en-US" smtClean="0"/>
              <a:pPr/>
              <a:t>4/25/2015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00FE6D-9087-4C9B-8840-53254396351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2A007-31BF-4729-A2C9-8894229336AB}" type="datetimeFigureOut">
              <a:rPr lang="en-US" smtClean="0"/>
              <a:pPr/>
              <a:t>4/25/2015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00FE6D-9087-4C9B-8840-53254396351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en.wikipedia.org/wiki/Jeremy_Bentha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youtube.com/watch?v=RPZPwDVbffY"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filestore.aqa.org.uk/subjects/AQA-LAW04-W-MS-JUN13.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bbc.co.uk/news/uk-politics-20182465" TargetMode="External"/><Relationship Id="rId2" Type="http://schemas.openxmlformats.org/officeDocument/2006/relationships/hyperlink" Target="http://www.guardian.co.uk/law/2012/oct/15/secret-courts-plan-kafkaesque-amnesty"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Concepts of Law Essays</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4213" y="260350"/>
            <a:ext cx="7772400" cy="1143000"/>
          </a:xfrm>
        </p:spPr>
        <p:txBody>
          <a:bodyPr>
            <a:normAutofit fontScale="90000"/>
          </a:bodyPr>
          <a:lstStyle/>
          <a:p>
            <a:pPr eaLnBrk="1" hangingPunct="1"/>
            <a:r>
              <a:rPr lang="en-US" smtClean="0"/>
              <a:t>Place the following laws on the diagram</a:t>
            </a:r>
          </a:p>
        </p:txBody>
      </p:sp>
      <p:sp>
        <p:nvSpPr>
          <p:cNvPr id="5123" name="Rectangle 3"/>
          <p:cNvSpPr>
            <a:spLocks noGrp="1" noChangeArrowheads="1"/>
          </p:cNvSpPr>
          <p:nvPr>
            <p:ph type="body" idx="1"/>
          </p:nvPr>
        </p:nvSpPr>
        <p:spPr>
          <a:xfrm>
            <a:off x="395288" y="1557338"/>
            <a:ext cx="8134350" cy="4967287"/>
          </a:xfrm>
        </p:spPr>
        <p:txBody>
          <a:bodyPr>
            <a:normAutofit lnSpcReduction="10000"/>
          </a:bodyPr>
          <a:lstStyle/>
          <a:p>
            <a:pPr eaLnBrk="1" hangingPunct="1">
              <a:defRPr/>
            </a:pPr>
            <a:r>
              <a:rPr lang="en-US" sz="2800" dirty="0" smtClean="0"/>
              <a:t>The overlap is where natural law and legal positivism would agree on the validity of the law.</a:t>
            </a:r>
          </a:p>
          <a:p>
            <a:pPr marL="457200" indent="-457200" eaLnBrk="1" hangingPunct="1">
              <a:buFont typeface="+mj-lt"/>
              <a:buAutoNum type="arabicPeriod"/>
              <a:defRPr/>
            </a:pPr>
            <a:r>
              <a:rPr lang="en-US" sz="2000" dirty="0" smtClean="0"/>
              <a:t>Abortion</a:t>
            </a:r>
          </a:p>
          <a:p>
            <a:pPr marL="457200" indent="-457200" eaLnBrk="1" hangingPunct="1">
              <a:buFont typeface="+mj-lt"/>
              <a:buAutoNum type="arabicPeriod"/>
              <a:defRPr/>
            </a:pPr>
            <a:r>
              <a:rPr lang="en-US" sz="2000" dirty="0" smtClean="0"/>
              <a:t>Adultery</a:t>
            </a:r>
          </a:p>
          <a:p>
            <a:pPr marL="457200" indent="-457200" eaLnBrk="1" hangingPunct="1">
              <a:buFont typeface="+mj-lt"/>
              <a:buAutoNum type="arabicPeriod"/>
              <a:defRPr/>
            </a:pPr>
            <a:r>
              <a:rPr lang="en-US" sz="2000" dirty="0" smtClean="0"/>
              <a:t>Nazi law stopping Jews from being doctors</a:t>
            </a:r>
          </a:p>
          <a:p>
            <a:pPr marL="457200" indent="-457200" eaLnBrk="1" hangingPunct="1">
              <a:buFont typeface="+mj-lt"/>
              <a:buAutoNum type="arabicPeriod"/>
              <a:defRPr/>
            </a:pPr>
            <a:r>
              <a:rPr lang="en-US" sz="2000" dirty="0" smtClean="0"/>
              <a:t>Fox hunting</a:t>
            </a:r>
          </a:p>
          <a:p>
            <a:pPr marL="457200" indent="-457200" eaLnBrk="1" hangingPunct="1">
              <a:buFont typeface="+mj-lt"/>
              <a:buAutoNum type="arabicPeriod"/>
              <a:defRPr/>
            </a:pPr>
            <a:r>
              <a:rPr lang="en-US" sz="2000" dirty="0" smtClean="0"/>
              <a:t>Murder</a:t>
            </a:r>
          </a:p>
          <a:p>
            <a:pPr marL="457200" indent="-457200" eaLnBrk="1" hangingPunct="1">
              <a:buFont typeface="+mj-lt"/>
              <a:buAutoNum type="arabicPeriod"/>
              <a:defRPr/>
            </a:pPr>
            <a:r>
              <a:rPr lang="en-US" sz="2000" dirty="0" smtClean="0"/>
              <a:t>Lying</a:t>
            </a:r>
          </a:p>
          <a:p>
            <a:pPr marL="457200" indent="-457200" eaLnBrk="1" hangingPunct="1">
              <a:buFont typeface="+mj-lt"/>
              <a:buAutoNum type="arabicPeriod"/>
              <a:defRPr/>
            </a:pPr>
            <a:r>
              <a:rPr lang="en-US" sz="2000" dirty="0" smtClean="0"/>
              <a:t>Taking a legal high</a:t>
            </a:r>
          </a:p>
          <a:p>
            <a:pPr marL="457200" indent="-457200" eaLnBrk="1" hangingPunct="1">
              <a:buFont typeface="+mj-lt"/>
              <a:buAutoNum type="arabicPeriod"/>
              <a:defRPr/>
            </a:pPr>
            <a:r>
              <a:rPr lang="en-US" sz="2000" dirty="0" smtClean="0"/>
              <a:t>Smoking on a train platform</a:t>
            </a:r>
          </a:p>
          <a:p>
            <a:pPr marL="457200" indent="-457200" eaLnBrk="1" hangingPunct="1">
              <a:buFont typeface="+mj-lt"/>
              <a:buAutoNum type="arabicPeriod"/>
              <a:defRPr/>
            </a:pPr>
            <a:r>
              <a:rPr lang="en-US" sz="2000" dirty="0" smtClean="0"/>
              <a:t>Animal testing for medical purposes</a:t>
            </a:r>
          </a:p>
          <a:p>
            <a:pPr marL="457200" indent="-457200" eaLnBrk="1" hangingPunct="1">
              <a:buFont typeface="+mj-lt"/>
              <a:buAutoNum type="arabicPeriod"/>
              <a:defRPr/>
            </a:pPr>
            <a:r>
              <a:rPr lang="en-US" sz="2000" dirty="0" smtClean="0"/>
              <a:t>Selling alcohol to an 17 year old</a:t>
            </a:r>
          </a:p>
          <a:p>
            <a:pPr marL="457200" indent="-457200" eaLnBrk="1" hangingPunct="1">
              <a:buFont typeface="+mj-lt"/>
              <a:buAutoNum type="arabicPeriod"/>
              <a:defRPr/>
            </a:pPr>
            <a:r>
              <a:rPr lang="en-US" sz="2000" dirty="0" smtClean="0"/>
              <a:t>Parking on double yellow lines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Legal Positivism</a:t>
            </a:r>
          </a:p>
        </p:txBody>
      </p:sp>
      <p:sp>
        <p:nvSpPr>
          <p:cNvPr id="10243" name="Rectangle 3"/>
          <p:cNvSpPr>
            <a:spLocks noGrp="1" noChangeArrowheads="1"/>
          </p:cNvSpPr>
          <p:nvPr>
            <p:ph type="body" idx="1"/>
          </p:nvPr>
        </p:nvSpPr>
        <p:spPr>
          <a:xfrm>
            <a:off x="381000" y="1676400"/>
            <a:ext cx="8458200" cy="4876800"/>
          </a:xfrm>
        </p:spPr>
        <p:txBody>
          <a:bodyPr/>
          <a:lstStyle/>
          <a:p>
            <a:pPr eaLnBrk="1" hangingPunct="1">
              <a:lnSpc>
                <a:spcPct val="90000"/>
              </a:lnSpc>
            </a:pPr>
            <a:r>
              <a:rPr lang="en-US" sz="2800" b="1" smtClean="0"/>
              <a:t>John Au</a:t>
            </a:r>
            <a:r>
              <a:rPr lang="en-US" sz="2800" smtClean="0"/>
              <a:t>stin – Liking laws doesn’t matter as long as made using proper process – </a:t>
            </a:r>
            <a:r>
              <a:rPr lang="en-US" sz="2800" b="1" smtClean="0"/>
              <a:t>The liberal view of laws</a:t>
            </a:r>
            <a:r>
              <a:rPr lang="en-US" sz="2800" smtClean="0"/>
              <a:t>.</a:t>
            </a:r>
          </a:p>
          <a:p>
            <a:pPr eaLnBrk="1" hangingPunct="1">
              <a:lnSpc>
                <a:spcPct val="90000"/>
              </a:lnSpc>
            </a:pPr>
            <a:r>
              <a:rPr lang="en-US" sz="2800" b="1" smtClean="0"/>
              <a:t>H.L.A Hart </a:t>
            </a:r>
            <a:r>
              <a:rPr lang="en-US" sz="2800" smtClean="0"/>
              <a:t>– To be valid laws have to be primary or secondary</a:t>
            </a:r>
          </a:p>
          <a:p>
            <a:pPr eaLnBrk="1" hangingPunct="1">
              <a:lnSpc>
                <a:spcPct val="90000"/>
              </a:lnSpc>
            </a:pPr>
            <a:r>
              <a:rPr lang="en-US" sz="2800" smtClean="0"/>
              <a:t>Primary – Impose obligations (criminal law) or grant powers (contract law).</a:t>
            </a:r>
          </a:p>
          <a:p>
            <a:pPr eaLnBrk="1" hangingPunct="1">
              <a:lnSpc>
                <a:spcPct val="90000"/>
              </a:lnSpc>
            </a:pPr>
            <a:r>
              <a:rPr lang="en-US" sz="2800" smtClean="0"/>
              <a:t>Secondary – Primary must be made by parliament or judges</a:t>
            </a:r>
          </a:p>
          <a:p>
            <a:pPr eaLnBrk="1" hangingPunct="1">
              <a:lnSpc>
                <a:spcPct val="90000"/>
              </a:lnSpc>
            </a:pPr>
            <a:r>
              <a:rPr lang="en-US" sz="2800" smtClean="0"/>
              <a:t>AND</a:t>
            </a:r>
          </a:p>
          <a:p>
            <a:pPr eaLnBrk="1" hangingPunct="1">
              <a:lnSpc>
                <a:spcPct val="90000"/>
              </a:lnSpc>
            </a:pPr>
            <a:r>
              <a:rPr lang="en-US" sz="2800" smtClean="0"/>
              <a:t>must have a process for creation, amendment and revocation.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smtClean="0"/>
              <a:t>Natural Law</a:t>
            </a:r>
          </a:p>
        </p:txBody>
      </p:sp>
      <p:sp>
        <p:nvSpPr>
          <p:cNvPr id="11267" name="Rectangle 3"/>
          <p:cNvSpPr>
            <a:spLocks noGrp="1" noChangeArrowheads="1"/>
          </p:cNvSpPr>
          <p:nvPr>
            <p:ph type="body" idx="1"/>
          </p:nvPr>
        </p:nvSpPr>
        <p:spPr>
          <a:xfrm>
            <a:off x="323850" y="1700213"/>
            <a:ext cx="8496300" cy="4824412"/>
          </a:xfrm>
        </p:spPr>
        <p:txBody>
          <a:bodyPr/>
          <a:lstStyle/>
          <a:p>
            <a:pPr eaLnBrk="1" hangingPunct="1">
              <a:lnSpc>
                <a:spcPct val="90000"/>
              </a:lnSpc>
            </a:pPr>
            <a:r>
              <a:rPr lang="en-US" b="1" smtClean="0"/>
              <a:t>Thomas Aquinas </a:t>
            </a:r>
            <a:r>
              <a:rPr lang="en-US" smtClean="0"/>
              <a:t>– In order for laws to be valid they must satisfy a set of higher moral values than man’s, e.g. Divine law.</a:t>
            </a:r>
          </a:p>
          <a:p>
            <a:pPr eaLnBrk="1" hangingPunct="1">
              <a:lnSpc>
                <a:spcPct val="90000"/>
              </a:lnSpc>
            </a:pPr>
            <a:r>
              <a:rPr lang="en-US" smtClean="0"/>
              <a:t>Name one divine law that links to actual law and one divine law that doesn’t?</a:t>
            </a:r>
          </a:p>
          <a:p>
            <a:pPr eaLnBrk="1" hangingPunct="1">
              <a:lnSpc>
                <a:spcPct val="90000"/>
              </a:lnSpc>
            </a:pPr>
            <a:r>
              <a:rPr lang="en-US" smtClean="0"/>
              <a:t> </a:t>
            </a:r>
            <a:r>
              <a:rPr lang="en-US" b="1" smtClean="0"/>
              <a:t>Lon Fuller </a:t>
            </a:r>
            <a:r>
              <a:rPr lang="en-US" smtClean="0"/>
              <a:t>– 8 principles of inner morality not linked to belief in god (page 4), e.g. published laws, possible to obey.</a:t>
            </a:r>
          </a:p>
          <a:p>
            <a:pPr eaLnBrk="1" hangingPunct="1">
              <a:lnSpc>
                <a:spcPct val="90000"/>
              </a:lnSpc>
            </a:pPr>
            <a:r>
              <a:rPr lang="en-US" b="1" smtClean="0"/>
              <a:t>Natural law sometimes called the paternal view of laws.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288" y="188913"/>
            <a:ext cx="8062912" cy="1492250"/>
          </a:xfrm>
        </p:spPr>
        <p:txBody>
          <a:bodyPr>
            <a:normAutofit fontScale="90000"/>
          </a:bodyPr>
          <a:lstStyle/>
          <a:p>
            <a:pPr eaLnBrk="1" hangingPunct="1"/>
            <a:r>
              <a:rPr lang="en-US" sz="3200" smtClean="0"/>
              <a:t>Write a brief statement saying whether the law below is valid from a natural law point of and a legal positivist point of view.</a:t>
            </a:r>
          </a:p>
        </p:txBody>
      </p:sp>
      <p:sp>
        <p:nvSpPr>
          <p:cNvPr id="9219" name="Rectangle 3"/>
          <p:cNvSpPr>
            <a:spLocks noGrp="1" noChangeArrowheads="1"/>
          </p:cNvSpPr>
          <p:nvPr>
            <p:ph type="body" idx="1"/>
          </p:nvPr>
        </p:nvSpPr>
        <p:spPr>
          <a:xfrm>
            <a:off x="250825" y="1773238"/>
            <a:ext cx="8664575" cy="4824412"/>
          </a:xfrm>
        </p:spPr>
        <p:txBody>
          <a:bodyPr>
            <a:normAutofit lnSpcReduction="10000"/>
          </a:bodyPr>
          <a:lstStyle/>
          <a:p>
            <a:pPr marL="514350" indent="-514350" eaLnBrk="1" hangingPunct="1">
              <a:lnSpc>
                <a:spcPct val="90000"/>
              </a:lnSpc>
              <a:buFont typeface="+mj-lt"/>
              <a:buAutoNum type="arabicPeriod"/>
              <a:defRPr/>
            </a:pPr>
            <a:r>
              <a:rPr lang="en-US" sz="2800" dirty="0" smtClean="0"/>
              <a:t>Murder</a:t>
            </a:r>
          </a:p>
          <a:p>
            <a:pPr marL="514350" indent="-514350" eaLnBrk="1" hangingPunct="1">
              <a:lnSpc>
                <a:spcPct val="90000"/>
              </a:lnSpc>
              <a:buFont typeface="+mj-lt"/>
              <a:buAutoNum type="arabicPeriod"/>
              <a:defRPr/>
            </a:pPr>
            <a:r>
              <a:rPr lang="en-US" sz="2800" dirty="0" smtClean="0"/>
              <a:t>Stealing an iphone</a:t>
            </a:r>
          </a:p>
          <a:p>
            <a:pPr marL="514350" indent="-514350" eaLnBrk="1" hangingPunct="1">
              <a:lnSpc>
                <a:spcPct val="90000"/>
              </a:lnSpc>
              <a:buFont typeface="+mj-lt"/>
              <a:buAutoNum type="arabicPeriod"/>
              <a:defRPr/>
            </a:pPr>
            <a:r>
              <a:rPr lang="en-US" sz="2800" dirty="0" smtClean="0"/>
              <a:t>Having a license to run a strip club</a:t>
            </a:r>
          </a:p>
          <a:p>
            <a:pPr marL="514350" indent="-514350" eaLnBrk="1" hangingPunct="1">
              <a:lnSpc>
                <a:spcPct val="90000"/>
              </a:lnSpc>
              <a:buFont typeface="+mj-lt"/>
              <a:buAutoNum type="arabicPeriod"/>
              <a:defRPr/>
            </a:pPr>
            <a:r>
              <a:rPr lang="en-US" sz="2800" dirty="0" smtClean="0"/>
              <a:t>Performing sadomasochistic sex in private</a:t>
            </a:r>
          </a:p>
          <a:p>
            <a:pPr marL="514350" indent="-514350" eaLnBrk="1" hangingPunct="1">
              <a:lnSpc>
                <a:spcPct val="90000"/>
              </a:lnSpc>
              <a:buFont typeface="+mj-lt"/>
              <a:buAutoNum type="arabicPeriod"/>
              <a:defRPr/>
            </a:pPr>
            <a:r>
              <a:rPr lang="en-US" sz="2800" dirty="0" smtClean="0"/>
              <a:t>Giving a third off for an early guilty plea</a:t>
            </a:r>
          </a:p>
          <a:p>
            <a:pPr marL="514350" indent="-514350" eaLnBrk="1" hangingPunct="1">
              <a:lnSpc>
                <a:spcPct val="90000"/>
              </a:lnSpc>
              <a:buFont typeface="+mj-lt"/>
              <a:buAutoNum type="arabicPeriod"/>
              <a:defRPr/>
            </a:pPr>
            <a:r>
              <a:rPr lang="en-US" sz="2800" dirty="0" smtClean="0"/>
              <a:t>Passing a law for all ginger headed people to pay 10% extra tax each year.</a:t>
            </a:r>
          </a:p>
          <a:p>
            <a:pPr marL="514350" indent="-514350" eaLnBrk="1" hangingPunct="1">
              <a:lnSpc>
                <a:spcPct val="90000"/>
              </a:lnSpc>
              <a:buFont typeface="+mj-lt"/>
              <a:buAutoNum type="arabicPeriod"/>
              <a:defRPr/>
            </a:pPr>
            <a:r>
              <a:rPr lang="en-US" sz="2800" dirty="0" smtClean="0"/>
              <a:t>Death by stoning for adultery</a:t>
            </a:r>
          </a:p>
          <a:p>
            <a:pPr marL="514350" indent="-514350" eaLnBrk="1" hangingPunct="1">
              <a:lnSpc>
                <a:spcPct val="90000"/>
              </a:lnSpc>
              <a:buFont typeface="+mj-lt"/>
              <a:buAutoNum type="arabicPeriod"/>
              <a:defRPr/>
            </a:pPr>
            <a:r>
              <a:rPr lang="en-US" sz="2800" dirty="0" smtClean="0"/>
              <a:t>Allowing prisoners to vote</a:t>
            </a:r>
          </a:p>
          <a:p>
            <a:pPr marL="514350" indent="-514350" eaLnBrk="1" hangingPunct="1">
              <a:lnSpc>
                <a:spcPct val="90000"/>
              </a:lnSpc>
              <a:buFont typeface="+mj-lt"/>
              <a:buAutoNum type="arabicPeriod"/>
              <a:defRPr/>
            </a:pPr>
            <a:r>
              <a:rPr lang="en-US" sz="2800" dirty="0" smtClean="0"/>
              <a:t>Allowing gay and lesbian couples to be married in a holy place</a:t>
            </a:r>
          </a:p>
          <a:p>
            <a:pPr eaLnBrk="1" hangingPunct="1">
              <a:lnSpc>
                <a:spcPct val="90000"/>
              </a:lnSpc>
              <a:buFontTx/>
              <a:buNone/>
              <a:defRPr/>
            </a:pPr>
            <a:endParaRPr lang="en-US"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4213" y="188913"/>
            <a:ext cx="7772400" cy="1143000"/>
          </a:xfrm>
        </p:spPr>
        <p:txBody>
          <a:bodyPr/>
          <a:lstStyle/>
          <a:p>
            <a:pPr eaLnBrk="1" hangingPunct="1"/>
            <a:r>
              <a:rPr lang="en-US" smtClean="0"/>
              <a:t>Morality</a:t>
            </a:r>
          </a:p>
        </p:txBody>
      </p:sp>
      <p:sp>
        <p:nvSpPr>
          <p:cNvPr id="13315" name="Rectangle 3"/>
          <p:cNvSpPr>
            <a:spLocks noGrp="1" noChangeArrowheads="1"/>
          </p:cNvSpPr>
          <p:nvPr>
            <p:ph type="body" idx="1"/>
          </p:nvPr>
        </p:nvSpPr>
        <p:spPr>
          <a:xfrm>
            <a:off x="457200" y="1196975"/>
            <a:ext cx="8382000" cy="4899025"/>
          </a:xfrm>
        </p:spPr>
        <p:txBody>
          <a:bodyPr>
            <a:normAutofit lnSpcReduction="10000"/>
          </a:bodyPr>
          <a:lstStyle/>
          <a:p>
            <a:pPr eaLnBrk="1" hangingPunct="1">
              <a:lnSpc>
                <a:spcPct val="90000"/>
              </a:lnSpc>
            </a:pPr>
            <a:r>
              <a:rPr lang="en-GB" sz="2000" smtClean="0"/>
              <a:t>Meaning of this word is a custom, habit or usage that is determined by man’s will rather than by laws</a:t>
            </a:r>
          </a:p>
          <a:p>
            <a:pPr eaLnBrk="1" hangingPunct="1">
              <a:lnSpc>
                <a:spcPct val="90000"/>
              </a:lnSpc>
            </a:pPr>
            <a:r>
              <a:rPr lang="en-GB" sz="2000" smtClean="0"/>
              <a:t>Similar to laws - </a:t>
            </a:r>
            <a:r>
              <a:rPr lang="en-GB" sz="2000" b="1" smtClean="0"/>
              <a:t>Cicero</a:t>
            </a:r>
            <a:r>
              <a:rPr lang="en-GB" sz="2000" smtClean="0"/>
              <a:t> – Roman speaker who said laws and customs must be obeyed</a:t>
            </a:r>
          </a:p>
          <a:p>
            <a:pPr eaLnBrk="1" hangingPunct="1">
              <a:lnSpc>
                <a:spcPct val="90000"/>
              </a:lnSpc>
            </a:pPr>
            <a:r>
              <a:rPr lang="en-GB" sz="2000" b="1" smtClean="0"/>
              <a:t>Emile Durkheim </a:t>
            </a:r>
            <a:r>
              <a:rPr lang="en-GB" sz="2000" smtClean="0"/>
              <a:t>(sociologist) noted that law and morality can be the same when society have a lot in common, e.g. jobs, aims, religion</a:t>
            </a:r>
          </a:p>
          <a:p>
            <a:pPr eaLnBrk="1" hangingPunct="1">
              <a:lnSpc>
                <a:spcPct val="90000"/>
              </a:lnSpc>
            </a:pPr>
            <a:r>
              <a:rPr lang="en-GB" sz="2000" smtClean="0"/>
              <a:t>However Durkheim noticed that the more society became fragmented the less law and morality achieved parity, known as anomie.</a:t>
            </a:r>
          </a:p>
          <a:p>
            <a:pPr eaLnBrk="1" hangingPunct="1">
              <a:lnSpc>
                <a:spcPct val="90000"/>
              </a:lnSpc>
            </a:pPr>
            <a:r>
              <a:rPr lang="en-GB" sz="2000" smtClean="0"/>
              <a:t>Factors for breakdown between law and morals: increasing specialisation of labour, ethnic diversity within society, and the fading influence of religious belief</a:t>
            </a:r>
          </a:p>
          <a:p>
            <a:pPr eaLnBrk="1" hangingPunct="1">
              <a:lnSpc>
                <a:spcPct val="90000"/>
              </a:lnSpc>
            </a:pPr>
            <a:r>
              <a:rPr lang="en-GB" sz="2000" b="1" smtClean="0"/>
              <a:t>Pluralist society</a:t>
            </a:r>
            <a:r>
              <a:rPr lang="en-GB" sz="2000" smtClean="0"/>
              <a:t>: The UK is made up of numerous distinct ethnic, religious, or cultural groups which are tolerated by the majority of people. </a:t>
            </a:r>
          </a:p>
          <a:p>
            <a:pPr eaLnBrk="1" hangingPunct="1">
              <a:lnSpc>
                <a:spcPct val="90000"/>
              </a:lnSpc>
            </a:pPr>
            <a:r>
              <a:rPr lang="en-GB" sz="2000" smtClean="0"/>
              <a:t>A pluralist philosophy believes this is both desirable and beneficial to the well being of most people</a:t>
            </a:r>
          </a:p>
          <a:p>
            <a:pPr eaLnBrk="1" hangingPunct="1">
              <a:lnSpc>
                <a:spcPct val="90000"/>
              </a:lnSpc>
            </a:pPr>
            <a:r>
              <a:rPr lang="en-GB" sz="2000" smtClean="0"/>
              <a:t>Give one example problem of laws not being in tune with societies morals?</a:t>
            </a:r>
          </a:p>
          <a:p>
            <a:pPr eaLnBrk="1" hangingPunct="1">
              <a:lnSpc>
                <a:spcPct val="90000"/>
              </a:lnSpc>
            </a:pPr>
            <a:endParaRPr lang="en-US" sz="20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relationship between </a:t>
            </a:r>
            <a:br>
              <a:rPr lang="en-GB" dirty="0" smtClean="0"/>
            </a:br>
            <a:r>
              <a:rPr lang="en-GB" dirty="0" smtClean="0"/>
              <a:t>law and morals</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GB" smtClean="0"/>
              <a:t>What are the similarities and differences between law and morals</a:t>
            </a:r>
          </a:p>
        </p:txBody>
      </p:sp>
      <p:sp>
        <p:nvSpPr>
          <p:cNvPr id="14339" name="Text Placeholder 2"/>
          <p:cNvSpPr>
            <a:spLocks noGrp="1"/>
          </p:cNvSpPr>
          <p:nvPr>
            <p:ph type="body" idx="1"/>
          </p:nvPr>
        </p:nvSpPr>
        <p:spPr/>
        <p:txBody>
          <a:bodyPr/>
          <a:lstStyle/>
          <a:p>
            <a:pPr algn="ctr"/>
            <a:r>
              <a:rPr lang="en-GB" smtClean="0"/>
              <a:t>Similarities</a:t>
            </a:r>
          </a:p>
        </p:txBody>
      </p:sp>
      <p:sp>
        <p:nvSpPr>
          <p:cNvPr id="14340" name="Content Placeholder 3"/>
          <p:cNvSpPr>
            <a:spLocks noGrp="1"/>
          </p:cNvSpPr>
          <p:nvPr>
            <p:ph sz="half" idx="2"/>
          </p:nvPr>
        </p:nvSpPr>
        <p:spPr/>
        <p:txBody>
          <a:bodyPr/>
          <a:lstStyle/>
          <a:p>
            <a:r>
              <a:rPr lang="en-GB" smtClean="0"/>
              <a:t>Set standards of behaviour in society</a:t>
            </a:r>
          </a:p>
          <a:p>
            <a:r>
              <a:rPr lang="en-GB" smtClean="0"/>
              <a:t>Use similar language</a:t>
            </a:r>
          </a:p>
          <a:p>
            <a:r>
              <a:rPr lang="en-GB" smtClean="0"/>
              <a:t>They often overlap</a:t>
            </a:r>
          </a:p>
          <a:p>
            <a:r>
              <a:rPr lang="en-GB" smtClean="0"/>
              <a:t>Legal rules often rely on underlying morals to ensure they are easy to enforce</a:t>
            </a:r>
          </a:p>
        </p:txBody>
      </p:sp>
      <p:sp>
        <p:nvSpPr>
          <p:cNvPr id="14341" name="Text Placeholder 4"/>
          <p:cNvSpPr>
            <a:spLocks noGrp="1"/>
          </p:cNvSpPr>
          <p:nvPr>
            <p:ph type="body" sz="quarter" idx="3"/>
          </p:nvPr>
        </p:nvSpPr>
        <p:spPr/>
        <p:txBody>
          <a:bodyPr/>
          <a:lstStyle/>
          <a:p>
            <a:pPr algn="ctr"/>
            <a:r>
              <a:rPr lang="en-GB" smtClean="0"/>
              <a:t>Differences</a:t>
            </a:r>
          </a:p>
        </p:txBody>
      </p:sp>
      <p:sp>
        <p:nvSpPr>
          <p:cNvPr id="14342" name="Content Placeholder 5"/>
          <p:cNvSpPr>
            <a:spLocks noGrp="1"/>
          </p:cNvSpPr>
          <p:nvPr>
            <p:ph sz="quarter" idx="4"/>
          </p:nvPr>
        </p:nvSpPr>
        <p:spPr/>
        <p:txBody>
          <a:bodyPr/>
          <a:lstStyle/>
          <a:p>
            <a:r>
              <a:rPr lang="en-GB" smtClean="0"/>
              <a:t>Morals are often not enshrined in law</a:t>
            </a:r>
          </a:p>
          <a:p>
            <a:r>
              <a:rPr lang="en-GB" smtClean="0"/>
              <a:t>Moral obligations sometimes ask the individual to do more than a legal one</a:t>
            </a:r>
          </a:p>
          <a:p>
            <a:r>
              <a:rPr lang="en-GB" smtClean="0"/>
              <a:t>Moral obligations are much harsher when omitting to do something</a:t>
            </a:r>
          </a:p>
          <a:p>
            <a:endParaRPr lang="en-GB"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026" name="Picture 2" descr="C:\Users\user\Downloads\IMG_2585.JPG"/>
          <p:cNvPicPr>
            <a:picLocks noChangeAspect="1" noChangeArrowheads="1"/>
          </p:cNvPicPr>
          <p:nvPr/>
        </p:nvPicPr>
        <p:blipFill>
          <a:blip r:embed="rId2">
            <a:lum bright="10000"/>
          </a:blip>
          <a:srcRect l="6250" t="16666" r="3906" b="22917"/>
          <a:stretch>
            <a:fillRect/>
          </a:stretch>
        </p:blipFill>
        <p:spPr bwMode="auto">
          <a:xfrm>
            <a:off x="214282" y="214290"/>
            <a:ext cx="8715436" cy="642942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en-US" smtClean="0"/>
              <a:t>Influences of law on morals and morals on law</a:t>
            </a:r>
          </a:p>
        </p:txBody>
      </p:sp>
      <p:sp>
        <p:nvSpPr>
          <p:cNvPr id="15363" name="Rectangle 3"/>
          <p:cNvSpPr>
            <a:spLocks noGrp="1" noChangeArrowheads="1"/>
          </p:cNvSpPr>
          <p:nvPr>
            <p:ph type="body" idx="1"/>
          </p:nvPr>
        </p:nvSpPr>
        <p:spPr/>
        <p:txBody>
          <a:bodyPr/>
          <a:lstStyle/>
          <a:p>
            <a:pPr algn="ctr" eaLnBrk="1" hangingPunct="1">
              <a:lnSpc>
                <a:spcPct val="90000"/>
              </a:lnSpc>
            </a:pPr>
            <a:r>
              <a:rPr lang="en-US" sz="2800" smtClean="0">
                <a:solidFill>
                  <a:srgbClr val="000000"/>
                </a:solidFill>
              </a:rPr>
              <a:t>Law on Morals</a:t>
            </a:r>
          </a:p>
        </p:txBody>
      </p:sp>
      <p:sp>
        <p:nvSpPr>
          <p:cNvPr id="15364" name="Content Placeholder 3"/>
          <p:cNvSpPr>
            <a:spLocks noGrp="1"/>
          </p:cNvSpPr>
          <p:nvPr>
            <p:ph sz="half" idx="2"/>
          </p:nvPr>
        </p:nvSpPr>
        <p:spPr/>
        <p:txBody>
          <a:bodyPr/>
          <a:lstStyle/>
          <a:p>
            <a:r>
              <a:rPr lang="en-GB" smtClean="0"/>
              <a:t>Race Relations</a:t>
            </a:r>
          </a:p>
          <a:p>
            <a:r>
              <a:rPr lang="en-GB" smtClean="0"/>
              <a:t>Lowering homosexual age of consent to 16</a:t>
            </a:r>
          </a:p>
          <a:p>
            <a:r>
              <a:rPr lang="en-GB" smtClean="0"/>
              <a:t>Smoking in public places</a:t>
            </a:r>
          </a:p>
          <a:p>
            <a:endParaRPr lang="en-GB" smtClean="0"/>
          </a:p>
        </p:txBody>
      </p:sp>
      <p:sp>
        <p:nvSpPr>
          <p:cNvPr id="15365" name="Text Placeholder 4"/>
          <p:cNvSpPr>
            <a:spLocks noGrp="1"/>
          </p:cNvSpPr>
          <p:nvPr>
            <p:ph type="body" sz="quarter" idx="3"/>
          </p:nvPr>
        </p:nvSpPr>
        <p:spPr/>
        <p:txBody>
          <a:bodyPr/>
          <a:lstStyle/>
          <a:p>
            <a:pPr algn="ctr"/>
            <a:r>
              <a:rPr lang="en-GB" sz="2800" smtClean="0">
                <a:solidFill>
                  <a:srgbClr val="000000"/>
                </a:solidFill>
              </a:rPr>
              <a:t>Morals on Law</a:t>
            </a:r>
          </a:p>
        </p:txBody>
      </p:sp>
      <p:sp>
        <p:nvSpPr>
          <p:cNvPr id="15366" name="Content Placeholder 5"/>
          <p:cNvSpPr>
            <a:spLocks noGrp="1"/>
          </p:cNvSpPr>
          <p:nvPr>
            <p:ph sz="quarter" idx="4"/>
          </p:nvPr>
        </p:nvSpPr>
        <p:spPr/>
        <p:txBody>
          <a:bodyPr/>
          <a:lstStyle/>
          <a:p>
            <a:r>
              <a:rPr lang="en-GB" smtClean="0"/>
              <a:t>Rape in marriage illegal R v R</a:t>
            </a:r>
          </a:p>
          <a:p>
            <a:r>
              <a:rPr lang="en-GB" smtClean="0"/>
              <a:t>Abortion</a:t>
            </a:r>
          </a:p>
          <a:p>
            <a:r>
              <a:rPr lang="en-GB" smtClean="0"/>
              <a:t>Hate crime laws</a:t>
            </a:r>
          </a:p>
          <a:p>
            <a:r>
              <a:rPr lang="en-GB" smtClean="0"/>
              <a:t>Anti stalking and harassment laws</a:t>
            </a:r>
          </a:p>
          <a:p>
            <a:r>
              <a:rPr lang="en-GB" smtClean="0"/>
              <a:t>Forced marriage laws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law reflect moral values of society?</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Law and Morality</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825" y="333375"/>
            <a:ext cx="8534400" cy="1143000"/>
          </a:xfrm>
        </p:spPr>
        <p:txBody>
          <a:bodyPr>
            <a:normAutofit fontScale="90000"/>
          </a:bodyPr>
          <a:lstStyle/>
          <a:p>
            <a:pPr eaLnBrk="1" hangingPunct="1"/>
            <a:r>
              <a:rPr lang="en-US" smtClean="0"/>
              <a:t>Does and should law reflect moral values?</a:t>
            </a:r>
          </a:p>
        </p:txBody>
      </p:sp>
      <p:sp>
        <p:nvSpPr>
          <p:cNvPr id="16387" name="Rectangle 3"/>
          <p:cNvSpPr>
            <a:spLocks noGrp="1" noChangeArrowheads="1"/>
          </p:cNvSpPr>
          <p:nvPr>
            <p:ph type="body" idx="1"/>
          </p:nvPr>
        </p:nvSpPr>
        <p:spPr>
          <a:xfrm>
            <a:off x="179388" y="1700213"/>
            <a:ext cx="8785225" cy="4681537"/>
          </a:xfrm>
        </p:spPr>
        <p:txBody>
          <a:bodyPr>
            <a:normAutofit lnSpcReduction="10000"/>
          </a:bodyPr>
          <a:lstStyle/>
          <a:p>
            <a:pPr eaLnBrk="1" hangingPunct="1"/>
            <a:r>
              <a:rPr lang="en-US" sz="2400" smtClean="0"/>
              <a:t>Natural lawyers argue that a law cannot be valid without being based on morality</a:t>
            </a:r>
          </a:p>
          <a:p>
            <a:pPr eaLnBrk="1" hangingPunct="1"/>
            <a:r>
              <a:rPr lang="en-US" sz="2400" b="1" smtClean="0"/>
              <a:t>Mill</a:t>
            </a:r>
            <a:r>
              <a:rPr lang="en-US" sz="2400" smtClean="0"/>
              <a:t> developed the </a:t>
            </a:r>
            <a:r>
              <a:rPr lang="en-GB" sz="2400" smtClean="0"/>
              <a:t>‘harm principle’, where law should only intervene where an individuals positive actions (not omissions) are likely to cause harm to others.</a:t>
            </a:r>
          </a:p>
          <a:p>
            <a:pPr eaLnBrk="1" hangingPunct="1"/>
            <a:r>
              <a:rPr lang="en-GB" sz="2400" smtClean="0"/>
              <a:t>In limited situations omissions could be harm, eg failing to give evidence in court.</a:t>
            </a:r>
          </a:p>
          <a:p>
            <a:pPr eaLnBrk="1" hangingPunct="1"/>
            <a:r>
              <a:rPr lang="en-GB" sz="2400" b="1" smtClean="0"/>
              <a:t>Stephens LJ </a:t>
            </a:r>
            <a:r>
              <a:rPr lang="en-GB" sz="2400" smtClean="0"/>
              <a:t>disagreed with Mill, ‘The law, he argued, has a duty to proscribe behaviour condemned by society at large.’</a:t>
            </a:r>
          </a:p>
          <a:p>
            <a:pPr eaLnBrk="1" hangingPunct="1"/>
            <a:r>
              <a:rPr lang="en-GB" sz="2400" b="1" smtClean="0"/>
              <a:t>Mill</a:t>
            </a:r>
            <a:r>
              <a:rPr lang="en-GB" sz="2400" smtClean="0"/>
              <a:t> argued where the harm was only to the individual themselves this was their right, ‘the inconvenience is one which society can afford to bear, for the sake of the greater good of human freedom’</a:t>
            </a:r>
            <a:endParaRPr lang="en-US" sz="24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b="1" smtClean="0"/>
              <a:t>Hart - Devlin debate</a:t>
            </a:r>
          </a:p>
        </p:txBody>
      </p:sp>
      <p:sp>
        <p:nvSpPr>
          <p:cNvPr id="14339" name="Content Placeholder 2"/>
          <p:cNvSpPr>
            <a:spLocks noGrp="1"/>
          </p:cNvSpPr>
          <p:nvPr>
            <p:ph idx="1"/>
          </p:nvPr>
        </p:nvSpPr>
        <p:spPr>
          <a:xfrm>
            <a:off x="395288" y="1981200"/>
            <a:ext cx="8353425" cy="4471988"/>
          </a:xfrm>
        </p:spPr>
        <p:txBody>
          <a:bodyPr>
            <a:normAutofit lnSpcReduction="10000"/>
          </a:bodyPr>
          <a:lstStyle/>
          <a:p>
            <a:pPr marL="514350" indent="-514350">
              <a:buFont typeface="+mj-lt"/>
              <a:buAutoNum type="arabicPeriod"/>
              <a:defRPr/>
            </a:pPr>
            <a:r>
              <a:rPr lang="en-GB" sz="2800" dirty="0" smtClean="0"/>
              <a:t>Law Lord, </a:t>
            </a:r>
            <a:r>
              <a:rPr lang="en-GB" sz="2800" b="1" dirty="0" smtClean="0"/>
              <a:t>Patrick Devlin</a:t>
            </a:r>
            <a:r>
              <a:rPr lang="en-GB" sz="2800" dirty="0" smtClean="0"/>
              <a:t>, well known judge in 20C : ‘without shared ideas on politics, morals, and ethics, no society can exist’ and felt laws should be based on society’s morals.</a:t>
            </a:r>
          </a:p>
          <a:p>
            <a:pPr marL="514350" indent="-514350">
              <a:buFont typeface="+mj-lt"/>
              <a:buAutoNum type="arabicPeriod"/>
              <a:defRPr/>
            </a:pPr>
            <a:r>
              <a:rPr lang="en-GB" sz="2800" b="1" dirty="0" smtClean="0"/>
              <a:t>Professor Hart</a:t>
            </a:r>
            <a:r>
              <a:rPr lang="en-GB" sz="2800" dirty="0" smtClean="0"/>
              <a:t>, Oxford academic and legal philosopher felt the opposite, society should not interfere with private moral or immoral conduct.</a:t>
            </a:r>
          </a:p>
          <a:p>
            <a:pPr marL="514350" indent="-514350">
              <a:buFont typeface="+mj-lt"/>
              <a:buAutoNum type="arabicPeriod"/>
              <a:defRPr/>
            </a:pPr>
            <a:r>
              <a:rPr lang="en-GB" sz="2800" b="1" dirty="0" smtClean="0"/>
              <a:t>Hart</a:t>
            </a:r>
            <a:r>
              <a:rPr lang="en-GB" sz="2800" dirty="0" smtClean="0"/>
              <a:t> said law should only interfere with private matters where there is evidence that it creates a genuine public nuisance.</a:t>
            </a:r>
          </a:p>
          <a:p>
            <a:pPr>
              <a:defRPr/>
            </a:pPr>
            <a:endParaRPr lang="en-GB" dirty="0" smtClean="0"/>
          </a:p>
          <a:p>
            <a:pPr>
              <a:defRPr/>
            </a:pPr>
            <a:endParaRPr lang="en-GB"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b="1" smtClean="0"/>
              <a:t>Hart - Devlin debate</a:t>
            </a:r>
          </a:p>
        </p:txBody>
      </p:sp>
      <p:sp>
        <p:nvSpPr>
          <p:cNvPr id="19459" name="Content Placeholder 2"/>
          <p:cNvSpPr>
            <a:spLocks noGrp="1"/>
          </p:cNvSpPr>
          <p:nvPr>
            <p:ph idx="1"/>
          </p:nvPr>
        </p:nvSpPr>
        <p:spPr>
          <a:xfrm>
            <a:off x="395288" y="1981200"/>
            <a:ext cx="8353425" cy="4471988"/>
          </a:xfrm>
        </p:spPr>
        <p:txBody>
          <a:bodyPr/>
          <a:lstStyle/>
          <a:p>
            <a:pPr marL="514350" indent="-514350">
              <a:buFont typeface="Times" charset="0"/>
              <a:buAutoNum type="arabicPeriod" startAt="4"/>
            </a:pPr>
            <a:r>
              <a:rPr lang="en-GB" smtClean="0"/>
              <a:t>Wolfenden Report 1957 on homosexuality and prostitution recommended legalising homosexual acts between for men aged 21 and over.</a:t>
            </a:r>
          </a:p>
          <a:p>
            <a:pPr marL="514350" indent="-514350">
              <a:buFont typeface="Times" charset="0"/>
              <a:buAutoNum type="arabicPeriod" startAt="4"/>
            </a:pPr>
            <a:r>
              <a:rPr lang="en-GB" smtClean="0"/>
              <a:t>What do you think Devlin’s view was? Did Devlin believe homosexuality to be wrong?</a:t>
            </a:r>
          </a:p>
          <a:p>
            <a:pPr marL="514350" indent="-514350">
              <a:buFont typeface="Times" charset="0"/>
              <a:buAutoNum type="arabicPeriod" startAt="4"/>
            </a:pPr>
            <a:r>
              <a:rPr lang="en-GB" smtClean="0"/>
              <a:t>What do you think Hart’s view was? Did Hart believe homosexuality to be wrong?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333375"/>
            <a:ext cx="8497888" cy="1419225"/>
          </a:xfrm>
        </p:spPr>
        <p:txBody>
          <a:bodyPr>
            <a:normAutofit fontScale="90000"/>
          </a:bodyPr>
          <a:lstStyle/>
          <a:p>
            <a:pPr>
              <a:defRPr/>
            </a:pPr>
            <a:r>
              <a:rPr lang="en-GB" sz="3600" dirty="0" smtClean="0"/>
              <a:t>Hart - Devlin debate – applied to other areas of law</a:t>
            </a:r>
            <a:br>
              <a:rPr lang="en-GB" sz="3600" dirty="0" smtClean="0"/>
            </a:br>
            <a:r>
              <a:rPr lang="en-GB" sz="3600" dirty="0" smtClean="0">
                <a:solidFill>
                  <a:schemeClr val="tx1"/>
                </a:solidFill>
                <a:latin typeface="+mn-lt"/>
                <a:ea typeface="+mn-ea"/>
                <a:cs typeface="+mn-cs"/>
              </a:rPr>
              <a:t>Would Hart or Devlin approved </a:t>
            </a:r>
            <a:r>
              <a:rPr lang="en-GB" dirty="0" smtClean="0">
                <a:solidFill>
                  <a:schemeClr val="tx1"/>
                </a:solidFill>
                <a:latin typeface="+mn-lt"/>
                <a:ea typeface="+mn-ea"/>
                <a:cs typeface="+mn-cs"/>
              </a:rPr>
              <a:t>of this?</a:t>
            </a:r>
            <a:endParaRPr lang="en-GB" dirty="0"/>
          </a:p>
        </p:txBody>
      </p:sp>
      <p:sp>
        <p:nvSpPr>
          <p:cNvPr id="16387" name="Content Placeholder 2"/>
          <p:cNvSpPr>
            <a:spLocks noGrp="1"/>
          </p:cNvSpPr>
          <p:nvPr>
            <p:ph idx="1"/>
          </p:nvPr>
        </p:nvSpPr>
        <p:spPr>
          <a:xfrm>
            <a:off x="179388" y="1981200"/>
            <a:ext cx="8569325" cy="4471988"/>
          </a:xfrm>
        </p:spPr>
        <p:txBody>
          <a:bodyPr/>
          <a:lstStyle/>
          <a:p>
            <a:pPr marL="457200" indent="-457200">
              <a:buFont typeface="+mj-lt"/>
              <a:buAutoNum type="arabicPeriod"/>
              <a:defRPr/>
            </a:pPr>
            <a:r>
              <a:rPr lang="en-GB" sz="2000" b="1" dirty="0" smtClean="0"/>
              <a:t>Shaw v DPP </a:t>
            </a:r>
            <a:r>
              <a:rPr lang="en-GB" sz="2000" dirty="0" smtClean="0"/>
              <a:t>– new offence created of ‘conspiracy to corrupt public morals’. </a:t>
            </a:r>
          </a:p>
          <a:p>
            <a:pPr marL="457200" indent="-457200">
              <a:buFont typeface="+mj-lt"/>
              <a:buAutoNum type="arabicPeriod"/>
              <a:defRPr/>
            </a:pPr>
            <a:r>
              <a:rPr lang="en-GB" sz="2000" b="1" dirty="0" smtClean="0"/>
              <a:t>R v Gibson</a:t>
            </a:r>
            <a:r>
              <a:rPr lang="en-GB" sz="2000" dirty="0" smtClean="0"/>
              <a:t>: an artist was convicted under the common law offence of outraging public decency for exhibiting earrings made from freeze-dried human foetuses.</a:t>
            </a:r>
          </a:p>
          <a:p>
            <a:pPr marL="457200" indent="-457200">
              <a:buFont typeface="+mj-lt"/>
              <a:buAutoNum type="arabicPeriod"/>
              <a:defRPr/>
            </a:pPr>
            <a:r>
              <a:rPr lang="en-GB" sz="2000" b="1" dirty="0" smtClean="0"/>
              <a:t>Re A</a:t>
            </a:r>
            <a:r>
              <a:rPr lang="en-GB" sz="2000" dirty="0" smtClean="0"/>
              <a:t> – Conjoined twins</a:t>
            </a:r>
          </a:p>
          <a:p>
            <a:pPr marL="457200" indent="-457200">
              <a:buFont typeface="+mj-lt"/>
              <a:buAutoNum type="arabicPeriod"/>
              <a:defRPr/>
            </a:pPr>
            <a:r>
              <a:rPr lang="en-GB" sz="2000" b="1" dirty="0" smtClean="0"/>
              <a:t>Re S</a:t>
            </a:r>
            <a:r>
              <a:rPr lang="en-GB" sz="2000" dirty="0" smtClean="0"/>
              <a:t> – enforced caesarean</a:t>
            </a:r>
          </a:p>
          <a:p>
            <a:pPr marL="457200" indent="-457200">
              <a:buFont typeface="+mj-lt"/>
              <a:buAutoNum type="arabicPeriod"/>
              <a:defRPr/>
            </a:pPr>
            <a:r>
              <a:rPr lang="en-GB" sz="2000" b="1" dirty="0" smtClean="0"/>
              <a:t>Quayle &amp; Other </a:t>
            </a:r>
            <a:r>
              <a:rPr lang="en-GB" sz="2000" dirty="0" smtClean="0"/>
              <a:t>– possession of cannabis to stop MS pain</a:t>
            </a:r>
          </a:p>
          <a:p>
            <a:pPr marL="457200" indent="-457200">
              <a:buFont typeface="+mj-lt"/>
              <a:buAutoNum type="arabicPeriod"/>
              <a:defRPr/>
            </a:pPr>
            <a:r>
              <a:rPr lang="en-GB" sz="2000" b="1" dirty="0" smtClean="0"/>
              <a:t>Brown &amp; others </a:t>
            </a:r>
            <a:r>
              <a:rPr lang="en-GB" sz="2000" dirty="0" smtClean="0"/>
              <a:t>– </a:t>
            </a:r>
            <a:r>
              <a:rPr lang="en-GB" sz="2000" dirty="0" err="1" smtClean="0"/>
              <a:t>sado</a:t>
            </a:r>
            <a:r>
              <a:rPr lang="en-GB" sz="2000" dirty="0" smtClean="0"/>
              <a:t> masochistic sex prosecution</a:t>
            </a:r>
          </a:p>
          <a:p>
            <a:pPr marL="457200" indent="-457200">
              <a:buFont typeface="+mj-lt"/>
              <a:buAutoNum type="arabicPeriod"/>
              <a:defRPr/>
            </a:pPr>
            <a:r>
              <a:rPr lang="en-GB" sz="2000" b="1" dirty="0" smtClean="0"/>
              <a:t>R v Wilson </a:t>
            </a:r>
            <a:r>
              <a:rPr lang="en-GB" sz="2000" dirty="0" smtClean="0"/>
              <a:t>– tattooing on wife’s buttocks.</a:t>
            </a:r>
          </a:p>
          <a:p>
            <a:pPr marL="457200" indent="-457200">
              <a:buFont typeface="+mj-lt"/>
              <a:buAutoNum type="arabicPeriod"/>
              <a:defRPr/>
            </a:pPr>
            <a:r>
              <a:rPr lang="en-GB" sz="2000" b="1" dirty="0" err="1" smtClean="0"/>
              <a:t>Gillick</a:t>
            </a:r>
            <a:r>
              <a:rPr lang="en-GB" sz="2000" dirty="0" smtClean="0"/>
              <a:t> – Allowing U16’s right to confidential issuing of pill</a:t>
            </a:r>
          </a:p>
          <a:p>
            <a:pPr marL="457200" indent="-457200">
              <a:buFont typeface="+mj-lt"/>
              <a:buAutoNum type="arabicPeriod"/>
              <a:defRPr/>
            </a:pPr>
            <a:r>
              <a:rPr lang="en-GB" sz="2000" b="1" dirty="0" smtClean="0"/>
              <a:t>Diane Pretty </a:t>
            </a:r>
            <a:r>
              <a:rPr lang="en-GB" sz="2000" dirty="0" smtClean="0"/>
              <a:t>– Denying right to allow assistance in suicide from terminal disease.</a:t>
            </a:r>
          </a:p>
          <a:p>
            <a:pPr>
              <a:buFontTx/>
              <a:buNone/>
              <a:defRPr/>
            </a:pPr>
            <a:endParaRPr lang="en-GB" dirty="0" smtClean="0"/>
          </a:p>
          <a:p>
            <a:pPr>
              <a:defRPr/>
            </a:pPr>
            <a:endParaRPr lang="en-GB"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755650" y="188913"/>
            <a:ext cx="7772400" cy="1143000"/>
          </a:xfrm>
        </p:spPr>
        <p:txBody>
          <a:bodyPr>
            <a:normAutofit fontScale="90000"/>
          </a:bodyPr>
          <a:lstStyle/>
          <a:p>
            <a:r>
              <a:rPr lang="en-GB" smtClean="0"/>
              <a:t>Parliamentary debate over law making and morals</a:t>
            </a:r>
          </a:p>
        </p:txBody>
      </p:sp>
      <p:sp>
        <p:nvSpPr>
          <p:cNvPr id="17411" name="Content Placeholder 2"/>
          <p:cNvSpPr>
            <a:spLocks noGrp="1"/>
          </p:cNvSpPr>
          <p:nvPr>
            <p:ph idx="1"/>
          </p:nvPr>
        </p:nvSpPr>
        <p:spPr>
          <a:xfrm>
            <a:off x="250825" y="1484313"/>
            <a:ext cx="8642350" cy="4968875"/>
          </a:xfrm>
        </p:spPr>
        <p:txBody>
          <a:bodyPr>
            <a:normAutofit lnSpcReduction="10000"/>
          </a:bodyPr>
          <a:lstStyle/>
          <a:p>
            <a:pPr marL="457200" indent="-457200">
              <a:buFont typeface="+mj-lt"/>
              <a:buAutoNum type="arabicPeriod"/>
              <a:defRPr/>
            </a:pPr>
            <a:r>
              <a:rPr lang="en-GB" sz="2400" dirty="0" smtClean="0"/>
              <a:t>The Human Fertilisation and Embryology Act 1990</a:t>
            </a:r>
          </a:p>
          <a:p>
            <a:pPr marL="457200" indent="-457200">
              <a:buFont typeface="+mj-lt"/>
              <a:buAutoNum type="arabicPeriod"/>
              <a:defRPr/>
            </a:pPr>
            <a:r>
              <a:rPr lang="en-GB" sz="2400" dirty="0" smtClean="0"/>
              <a:t>Mother, female partner babies</a:t>
            </a:r>
          </a:p>
          <a:p>
            <a:pPr marL="457200" indent="-457200">
              <a:buFont typeface="+mj-lt"/>
              <a:buAutoNum type="arabicPeriod"/>
              <a:defRPr/>
            </a:pPr>
            <a:r>
              <a:rPr lang="en-GB" sz="2400" dirty="0" smtClean="0"/>
              <a:t>Saviour siblings</a:t>
            </a:r>
          </a:p>
          <a:p>
            <a:pPr marL="457200" indent="-457200">
              <a:buFont typeface="+mj-lt"/>
              <a:buAutoNum type="arabicPeriod"/>
              <a:defRPr/>
            </a:pPr>
            <a:r>
              <a:rPr lang="en-GB" sz="2400" dirty="0" smtClean="0"/>
              <a:t>Hybrid embryos with 3 or more parents</a:t>
            </a:r>
          </a:p>
          <a:p>
            <a:pPr marL="457200" indent="-457200">
              <a:buFont typeface="+mj-lt"/>
              <a:buAutoNum type="arabicPeriod"/>
              <a:defRPr/>
            </a:pPr>
            <a:r>
              <a:rPr lang="en-GB" sz="2400" dirty="0" smtClean="0"/>
              <a:t>Civil partnership Act and </a:t>
            </a:r>
            <a:r>
              <a:rPr lang="en-GB" sz="2400" dirty="0"/>
              <a:t>the Marriage (Same Sex Couples) Bill 2013</a:t>
            </a:r>
            <a:endParaRPr lang="en-GB" sz="2400" dirty="0" smtClean="0"/>
          </a:p>
          <a:p>
            <a:pPr marL="457200" indent="-457200">
              <a:buFont typeface="+mj-lt"/>
              <a:buAutoNum type="arabicPeriod"/>
              <a:defRPr/>
            </a:pPr>
            <a:r>
              <a:rPr lang="en-GB" sz="2400" dirty="0" smtClean="0"/>
              <a:t>Rights of gay people to be married</a:t>
            </a:r>
          </a:p>
          <a:p>
            <a:pPr marL="457200" indent="-457200">
              <a:buFont typeface="+mj-lt"/>
              <a:buAutoNum type="arabicPeriod"/>
              <a:defRPr/>
            </a:pPr>
            <a:r>
              <a:rPr lang="en-GB" sz="2400" dirty="0" smtClean="0"/>
              <a:t>Rights of suspected terrorist to be detained without trial</a:t>
            </a:r>
          </a:p>
          <a:p>
            <a:pPr marL="457200" indent="-457200">
              <a:buFont typeface="+mj-lt"/>
              <a:buAutoNum type="arabicPeriod"/>
              <a:defRPr/>
            </a:pPr>
            <a:r>
              <a:rPr lang="en-GB" sz="2400" dirty="0" smtClean="0"/>
              <a:t>Abortion Act 1967</a:t>
            </a:r>
          </a:p>
          <a:p>
            <a:pPr marL="457200" indent="-457200">
              <a:buFont typeface="+mj-lt"/>
              <a:buAutoNum type="arabicPeriod"/>
              <a:defRPr/>
            </a:pPr>
            <a:r>
              <a:rPr lang="en-GB" sz="2400" dirty="0" smtClean="0"/>
              <a:t>Animal experimentation</a:t>
            </a:r>
          </a:p>
          <a:p>
            <a:pPr marL="457200" indent="-457200">
              <a:buFont typeface="+mj-lt"/>
              <a:buAutoNum type="arabicPeriod"/>
              <a:defRPr/>
            </a:pPr>
            <a:r>
              <a:rPr lang="en-GB" sz="2400" dirty="0" smtClean="0"/>
              <a:t>Assisted Suicide</a:t>
            </a:r>
          </a:p>
          <a:p>
            <a:pPr marL="457200" indent="-457200">
              <a:buFont typeface="+mj-lt"/>
              <a:buAutoNum type="arabicPeriod"/>
              <a:defRPr/>
            </a:pPr>
            <a:r>
              <a:rPr lang="en-GB" sz="2400" dirty="0" smtClean="0"/>
              <a:t>Equality Act 2006 – same sex adoptive parents</a:t>
            </a:r>
          </a:p>
          <a:p>
            <a:pPr>
              <a:defRPr/>
            </a:pPr>
            <a:endParaRPr lang="en-GB" dirty="0" smtClean="0"/>
          </a:p>
          <a:p>
            <a:pPr>
              <a:defRPr/>
            </a:pPr>
            <a:endParaRPr lang="en-GB"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250825" y="260350"/>
            <a:ext cx="8713788" cy="1492250"/>
          </a:xfrm>
        </p:spPr>
        <p:txBody>
          <a:bodyPr>
            <a:normAutofit fontScale="90000"/>
          </a:bodyPr>
          <a:lstStyle/>
          <a:p>
            <a:r>
              <a:rPr lang="en-GB" sz="2400" b="1" smtClean="0"/>
              <a:t>Consider the view that there is a close relationship between law and morality.Examine the debate as to whether the law should reflect moral values, and discuss issues which show the continuing importance of that debate. (30marks + 5 QWC)</a:t>
            </a:r>
          </a:p>
        </p:txBody>
      </p:sp>
      <p:sp>
        <p:nvSpPr>
          <p:cNvPr id="22531" name="Content Placeholder 2"/>
          <p:cNvSpPr>
            <a:spLocks noGrp="1"/>
          </p:cNvSpPr>
          <p:nvPr>
            <p:ph idx="1"/>
          </p:nvPr>
        </p:nvSpPr>
        <p:spPr>
          <a:xfrm>
            <a:off x="250825" y="1981200"/>
            <a:ext cx="8497888" cy="4616450"/>
          </a:xfrm>
        </p:spPr>
        <p:txBody>
          <a:bodyPr/>
          <a:lstStyle/>
          <a:p>
            <a:pPr>
              <a:buFont typeface="Times" charset="0"/>
              <a:buAutoNum type="arabicPeriod"/>
            </a:pPr>
            <a:r>
              <a:rPr lang="en-GB" sz="1800" b="1" smtClean="0"/>
              <a:t>Theories on how valid laws are made</a:t>
            </a:r>
          </a:p>
          <a:p>
            <a:pPr>
              <a:buFont typeface="Times" charset="0"/>
              <a:buAutoNum type="arabicPeriod"/>
            </a:pPr>
            <a:r>
              <a:rPr lang="en-GB" sz="1800" smtClean="0"/>
              <a:t>Process is important vs morals are more important </a:t>
            </a:r>
          </a:p>
          <a:p>
            <a:pPr>
              <a:buFont typeface="Times" charset="0"/>
              <a:buAutoNum type="arabicPeriod"/>
            </a:pPr>
            <a:r>
              <a:rPr lang="en-GB" sz="1800" b="1" smtClean="0"/>
              <a:t>How laws and morality interact</a:t>
            </a:r>
          </a:p>
          <a:p>
            <a:pPr>
              <a:buFont typeface="Times" charset="0"/>
              <a:buAutoNum type="arabicPeriod"/>
            </a:pPr>
            <a:r>
              <a:rPr lang="en-GB" sz="1800" smtClean="0"/>
              <a:t>Morals create laws, laws affect morals, examples, connect to theories</a:t>
            </a:r>
          </a:p>
          <a:p>
            <a:pPr>
              <a:buFont typeface="Times" charset="0"/>
              <a:buAutoNum type="arabicPeriod"/>
            </a:pPr>
            <a:r>
              <a:rPr lang="en-GB" sz="1800" smtClean="0"/>
              <a:t>Benefits and problems, example cases, Acts</a:t>
            </a:r>
          </a:p>
          <a:p>
            <a:pPr>
              <a:buFont typeface="Times" charset="0"/>
              <a:buAutoNum type="arabicPeriod"/>
            </a:pPr>
            <a:r>
              <a:rPr lang="en-GB" sz="1800" b="1" smtClean="0"/>
              <a:t>Hart/Devlin debate – How far should law reflect morals</a:t>
            </a:r>
          </a:p>
          <a:p>
            <a:pPr>
              <a:buFont typeface="Times" charset="0"/>
              <a:buAutoNum type="arabicPeriod"/>
            </a:pPr>
            <a:r>
              <a:rPr lang="en-GB" sz="1800" smtClean="0"/>
              <a:t>Hart &amp; Devlin theory – link to Wolfendon report</a:t>
            </a:r>
          </a:p>
          <a:p>
            <a:pPr>
              <a:buFont typeface="Times" charset="0"/>
              <a:buAutoNum type="arabicPeriod"/>
            </a:pPr>
            <a:r>
              <a:rPr lang="en-GB" sz="1800" smtClean="0"/>
              <a:t>Brown &amp; Wilson and Hart v Devlin</a:t>
            </a:r>
          </a:p>
          <a:p>
            <a:pPr>
              <a:buFont typeface="Times" charset="0"/>
              <a:buAutoNum type="arabicPeriod"/>
            </a:pPr>
            <a:r>
              <a:rPr lang="en-GB" sz="1800" b="1" smtClean="0"/>
              <a:t>Apply Hart/Devlin to recent cases, Acts issues</a:t>
            </a:r>
          </a:p>
          <a:p>
            <a:pPr>
              <a:buFont typeface="Times" charset="0"/>
              <a:buAutoNum type="arabicPeriod"/>
            </a:pPr>
            <a:r>
              <a:rPr lang="en-GB" sz="1800" smtClean="0"/>
              <a:t>Benefits of each approach, e.g. Assisted suicide, RE A</a:t>
            </a:r>
          </a:p>
          <a:p>
            <a:pPr>
              <a:buFont typeface="Times" charset="0"/>
              <a:buAutoNum type="arabicPeriod"/>
            </a:pPr>
            <a:r>
              <a:rPr lang="en-GB" sz="1800" b="1" smtClean="0"/>
              <a:t>Can Parliament &amp; courts create laws and apply them without discussing moral issues today?</a:t>
            </a:r>
          </a:p>
          <a:p>
            <a:pPr>
              <a:buFont typeface="Times" charset="0"/>
              <a:buAutoNum type="arabicPeriod"/>
            </a:pPr>
            <a:r>
              <a:rPr lang="en-GB" sz="1800" smtClean="0"/>
              <a:t>Example cases and situations – advantages and risks.</a:t>
            </a:r>
          </a:p>
          <a:p>
            <a:pPr>
              <a:buFont typeface="Times" charset="0"/>
              <a:buAutoNum type="arabicPeriod"/>
            </a:pPr>
            <a:r>
              <a:rPr lang="en-GB" sz="1800" b="1" smtClean="0"/>
              <a:t>Conclude How important it is law reflects morals in Criminal and civil law?</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Law and Justice</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Past Paper Questions</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Consider what is meant by ‘justice’. Discuss whether English law achieves, or fails to achieve, justice. (30 marks + 5 marks for AO3)</a:t>
            </a:r>
          </a:p>
          <a:p>
            <a:endParaRPr lang="en-GB" dirty="0"/>
          </a:p>
          <a:p>
            <a:r>
              <a:rPr lang="en-GB" dirty="0" smtClean="0"/>
              <a:t>Discuss the meaning of justice. Critically analyse the extent to which the law is successful in achieving justice, and discuss the difficulties which it faces in seeking to do so. (30 marks + 5 marks for AO3)</a:t>
            </a:r>
          </a:p>
          <a:p>
            <a:endParaRPr lang="en-GB" dirty="0"/>
          </a:p>
          <a:p>
            <a:r>
              <a:rPr lang="en-GB" dirty="0" smtClean="0"/>
              <a:t>Critically discuss different possible meanings of justice and explore the relationship between law and justice. (30 marks + 5 marks for AO3)</a:t>
            </a:r>
          </a:p>
          <a:p>
            <a:endParaRPr lang="en-GB" dirty="0"/>
          </a:p>
          <a:p>
            <a:r>
              <a:rPr lang="en-GB" dirty="0" smtClean="0"/>
              <a:t>Discuss the meaning of justice. Discuss whether the law achieves justice and whether it should seek to do so. [30 marks + 5 marks for AO3]</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Who wants a chocolate bar?</a:t>
            </a:r>
          </a:p>
        </p:txBody>
      </p:sp>
      <p:pic>
        <p:nvPicPr>
          <p:cNvPr id="4099" name="Picture 6" descr="KitKat_chunky1.jpg                                             0006F270Macintosh hard drive           7C268450:"/>
          <p:cNvPicPr>
            <a:picLocks noGrp="1" noChangeAspect="1" noChangeArrowheads="1"/>
          </p:cNvPicPr>
          <p:nvPr>
            <p:ph idx="1"/>
          </p:nvPr>
        </p:nvPicPr>
        <p:blipFill>
          <a:blip r:embed="rId3"/>
          <a:srcRect/>
          <a:stretch>
            <a:fillRect/>
          </a:stretch>
        </p:blipFill>
        <p:spPr>
          <a:xfrm>
            <a:off x="685800" y="2827338"/>
            <a:ext cx="7772400" cy="2422525"/>
          </a:xfrm>
        </p:spPr>
      </p:pic>
      <p:sp>
        <p:nvSpPr>
          <p:cNvPr id="4" name="TextBox 3"/>
          <p:cNvSpPr txBox="1"/>
          <p:nvPr/>
        </p:nvSpPr>
        <p:spPr>
          <a:xfrm>
            <a:off x="500034" y="5357826"/>
            <a:ext cx="7858180" cy="369332"/>
          </a:xfrm>
          <a:prstGeom prst="rect">
            <a:avLst/>
          </a:prstGeom>
          <a:noFill/>
        </p:spPr>
        <p:txBody>
          <a:bodyPr wrap="square" rtlCol="0">
            <a:spAutoFit/>
          </a:bodyPr>
          <a:lstStyle/>
          <a:p>
            <a:r>
              <a:rPr lang="en-GB" dirty="0" smtClean="0"/>
              <a:t>How could we split this? Come up with your ideas.</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Law and Justice</a:t>
            </a:r>
            <a:endParaRPr lang="en-GB" dirty="0"/>
          </a:p>
        </p:txBody>
      </p:sp>
      <p:sp>
        <p:nvSpPr>
          <p:cNvPr id="3" name="Content Placeholder 2"/>
          <p:cNvSpPr>
            <a:spLocks noGrp="1"/>
          </p:cNvSpPr>
          <p:nvPr>
            <p:ph idx="1"/>
          </p:nvPr>
        </p:nvSpPr>
        <p:spPr/>
        <p:txBody>
          <a:bodyPr/>
          <a:lstStyle/>
          <a:p>
            <a:r>
              <a:rPr lang="en-GB" dirty="0" smtClean="0"/>
              <a:t>We will approach the topic by attempting to: </a:t>
            </a:r>
          </a:p>
          <a:p>
            <a:pPr>
              <a:buNone/>
            </a:pPr>
            <a:endParaRPr lang="en-GB" dirty="0" smtClean="0"/>
          </a:p>
          <a:p>
            <a:pPr lvl="0"/>
            <a:r>
              <a:rPr lang="en-GB" dirty="0" smtClean="0"/>
              <a:t>provide a definition of justice</a:t>
            </a:r>
          </a:p>
          <a:p>
            <a:pPr lvl="0"/>
            <a:r>
              <a:rPr lang="en-GB" dirty="0" smtClean="0"/>
              <a:t>examine various theories of justice</a:t>
            </a:r>
          </a:p>
          <a:p>
            <a:pPr lvl="0"/>
            <a:r>
              <a:rPr lang="en-GB" dirty="0" smtClean="0"/>
              <a:t>consider how far the legal system and substantive rules of law achieve justice. </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Past Paper Questions</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Discuss the relationship between law and morals and consider whether the law ought to uphold moral values. (30 marks + 5 marks for AO3)</a:t>
            </a:r>
          </a:p>
          <a:p>
            <a:endParaRPr lang="en-GB" dirty="0"/>
          </a:p>
          <a:p>
            <a:r>
              <a:rPr lang="en-GB" dirty="0" smtClean="0"/>
              <a:t>Consider the view that there is a close relationship between law and morality. Examine the debate as to whether the law should reflect moral values, and discuss issues which show the continuing importance of that debate. (30 marks + 5 marks for AO3)</a:t>
            </a:r>
          </a:p>
          <a:p>
            <a:endParaRPr lang="en-GB" dirty="0"/>
          </a:p>
          <a:p>
            <a:r>
              <a:rPr lang="en-GB" dirty="0" smtClean="0"/>
              <a:t>Explain the meaning of law and morality. Discuss whether the law does and should seek to uphold moral principles. [30 marks + 5 marks for AO3]</a:t>
            </a:r>
          </a:p>
          <a:p>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Justice</a:t>
            </a:r>
            <a:endParaRPr lang="en-GB" dirty="0"/>
          </a:p>
        </p:txBody>
      </p:sp>
      <p:sp>
        <p:nvSpPr>
          <p:cNvPr id="3" name="Content Placeholder 2"/>
          <p:cNvSpPr>
            <a:spLocks noGrp="1"/>
          </p:cNvSpPr>
          <p:nvPr>
            <p:ph idx="1"/>
          </p:nvPr>
        </p:nvSpPr>
        <p:spPr/>
        <p:txBody>
          <a:bodyPr/>
          <a:lstStyle/>
          <a:p>
            <a:r>
              <a:rPr lang="en-GB" dirty="0" smtClean="0"/>
              <a:t>What words or definitions would you use to describe justice?</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justice</a:t>
            </a:r>
            <a:endParaRPr lang="en-GB" dirty="0"/>
          </a:p>
        </p:txBody>
      </p:sp>
      <p:sp>
        <p:nvSpPr>
          <p:cNvPr id="3" name="Content Placeholder 2"/>
          <p:cNvSpPr>
            <a:spLocks noGrp="1"/>
          </p:cNvSpPr>
          <p:nvPr>
            <p:ph idx="1"/>
          </p:nvPr>
        </p:nvSpPr>
        <p:spPr>
          <a:xfrm>
            <a:off x="457200" y="1600200"/>
            <a:ext cx="8229600" cy="4900634"/>
          </a:xfrm>
        </p:spPr>
        <p:txBody>
          <a:bodyPr>
            <a:normAutofit fontScale="77500" lnSpcReduction="20000"/>
          </a:bodyPr>
          <a:lstStyle/>
          <a:p>
            <a:r>
              <a:rPr lang="en-GB" dirty="0" smtClean="0"/>
              <a:t>This is not easy.  You to read around this topic and refer to dictionaries and encyclopaedias in order to obtain a considered definition.  In particular, use the dictionaries of philosophy that are available.</a:t>
            </a:r>
          </a:p>
          <a:p>
            <a:pPr>
              <a:buNone/>
            </a:pPr>
            <a:endParaRPr lang="en-GB" dirty="0" smtClean="0"/>
          </a:p>
          <a:p>
            <a:r>
              <a:rPr lang="en-GB" dirty="0" smtClean="0"/>
              <a:t>It has been traditionally defined by reference to the Latin maxim </a:t>
            </a:r>
            <a:r>
              <a:rPr lang="en-GB" b="1" i="1" dirty="0" err="1" smtClean="0"/>
              <a:t>suum</a:t>
            </a:r>
            <a:r>
              <a:rPr lang="en-GB" b="1" i="1" dirty="0" smtClean="0"/>
              <a:t> </a:t>
            </a:r>
            <a:r>
              <a:rPr lang="en-GB" b="1" i="1" dirty="0" err="1" smtClean="0"/>
              <a:t>cuique</a:t>
            </a:r>
            <a:r>
              <a:rPr lang="en-GB" b="1" i="1" dirty="0" smtClean="0"/>
              <a:t> </a:t>
            </a:r>
            <a:r>
              <a:rPr lang="en-GB" b="1" i="1" dirty="0" err="1" smtClean="0"/>
              <a:t>tribuere</a:t>
            </a:r>
            <a:r>
              <a:rPr lang="en-GB" dirty="0" smtClean="0"/>
              <a:t>  -  </a:t>
            </a:r>
            <a:r>
              <a:rPr lang="en-GB" i="1" dirty="0" smtClean="0"/>
              <a:t>to allocate each to their own</a:t>
            </a:r>
            <a:r>
              <a:rPr lang="en-GB" dirty="0" smtClean="0"/>
              <a:t>.  Certainly, any definition of justice would include ideas of </a:t>
            </a:r>
            <a:r>
              <a:rPr lang="en-GB" i="1" dirty="0" smtClean="0"/>
              <a:t>fairness</a:t>
            </a:r>
            <a:r>
              <a:rPr lang="en-GB" dirty="0" smtClean="0"/>
              <a:t>, equals being treated equally, therefore, like cases being treated alike, and everyone receiving their ‘just deserts’. </a:t>
            </a:r>
          </a:p>
          <a:p>
            <a:endParaRPr lang="en-GB" dirty="0" smtClean="0"/>
          </a:p>
          <a:p>
            <a:r>
              <a:rPr lang="en-GB" dirty="0" smtClean="0"/>
              <a:t>Use your phones to research meanings of justice and get a definition down.</a:t>
            </a:r>
          </a:p>
          <a:p>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Theories of justice</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Aristotle</a:t>
            </a:r>
            <a:endParaRPr lang="en-GB" dirty="0"/>
          </a:p>
        </p:txBody>
      </p:sp>
      <p:sp>
        <p:nvSpPr>
          <p:cNvPr id="3" name="Content Placeholder 2"/>
          <p:cNvSpPr>
            <a:spLocks noGrp="1"/>
          </p:cNvSpPr>
          <p:nvPr>
            <p:ph idx="1"/>
          </p:nvPr>
        </p:nvSpPr>
        <p:spPr/>
        <p:txBody>
          <a:bodyPr/>
          <a:lstStyle/>
          <a:p>
            <a:r>
              <a:rPr lang="en-GB" dirty="0" smtClean="0"/>
              <a:t>The ancient Greek philosopher made a distinction between </a:t>
            </a:r>
            <a:r>
              <a:rPr lang="en-GB" i="1" dirty="0" smtClean="0"/>
              <a:t>distributive</a:t>
            </a:r>
            <a:r>
              <a:rPr lang="en-GB" dirty="0" smtClean="0"/>
              <a:t> and </a:t>
            </a:r>
            <a:r>
              <a:rPr lang="en-GB" i="1" dirty="0" smtClean="0"/>
              <a:t>corrective</a:t>
            </a:r>
            <a:r>
              <a:rPr lang="en-GB" dirty="0" smtClean="0"/>
              <a:t> justice which remains relevant to this day, when considering issues of justice.</a:t>
            </a:r>
          </a:p>
          <a:p>
            <a:endParaRPr lang="en-GB" dirty="0" smtClean="0"/>
          </a:p>
          <a:p>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Distributive Justice</a:t>
            </a:r>
            <a:endParaRPr lang="en-GB" dirty="0"/>
          </a:p>
        </p:txBody>
      </p:sp>
      <p:sp>
        <p:nvSpPr>
          <p:cNvPr id="3" name="Content Placeholder 2"/>
          <p:cNvSpPr>
            <a:spLocks noGrp="1"/>
          </p:cNvSpPr>
          <p:nvPr>
            <p:ph idx="1"/>
          </p:nvPr>
        </p:nvSpPr>
        <p:spPr>
          <a:xfrm>
            <a:off x="142844" y="1600200"/>
            <a:ext cx="8786874" cy="5114948"/>
          </a:xfrm>
        </p:spPr>
        <p:txBody>
          <a:bodyPr>
            <a:normAutofit fontScale="70000" lnSpcReduction="20000"/>
          </a:bodyPr>
          <a:lstStyle/>
          <a:p>
            <a:r>
              <a:rPr lang="en-GB" sz="3400" dirty="0" smtClean="0"/>
              <a:t>This concerns the </a:t>
            </a:r>
            <a:r>
              <a:rPr lang="en-GB" sz="3400" i="1" dirty="0" smtClean="0"/>
              <a:t>appropriate</a:t>
            </a:r>
            <a:r>
              <a:rPr lang="en-GB" sz="3400" dirty="0" smtClean="0"/>
              <a:t> and </a:t>
            </a:r>
            <a:r>
              <a:rPr lang="en-GB" sz="3400" i="1" dirty="0" smtClean="0"/>
              <a:t>proportionate</a:t>
            </a:r>
            <a:r>
              <a:rPr lang="en-GB" sz="3400" dirty="0" smtClean="0"/>
              <a:t> distribution of wealth, privilege, honour, burdens, work etc between the members of a society.  Aristotle argued that there should be a </a:t>
            </a:r>
            <a:r>
              <a:rPr lang="en-GB" sz="3400" b="1" i="1" dirty="0" smtClean="0"/>
              <a:t>proportionate</a:t>
            </a:r>
            <a:r>
              <a:rPr lang="en-GB" sz="3400" dirty="0" smtClean="0"/>
              <a:t> </a:t>
            </a:r>
            <a:r>
              <a:rPr lang="en-GB" sz="3400" b="1" i="1" dirty="0" smtClean="0"/>
              <a:t>distribution</a:t>
            </a:r>
            <a:r>
              <a:rPr lang="en-GB" sz="3400" dirty="0" smtClean="0"/>
              <a:t> of such goods and burdens.  What he did </a:t>
            </a:r>
            <a:r>
              <a:rPr lang="en-GB" sz="3400" i="1" dirty="0" smtClean="0"/>
              <a:t>not</a:t>
            </a:r>
            <a:r>
              <a:rPr lang="en-GB" sz="3400" dirty="0" smtClean="0"/>
              <a:t> mean by this is that there should be an </a:t>
            </a:r>
            <a:r>
              <a:rPr lang="en-GB" sz="3400" i="1" dirty="0" smtClean="0"/>
              <a:t>equal</a:t>
            </a:r>
            <a:r>
              <a:rPr lang="en-GB" sz="3400" dirty="0" smtClean="0"/>
              <a:t> distribution of goods and burdens. Indeed, he went so far as to maintain that some people of limited capacity were unable to obtain or appreciate the good life, and therefore argued that those people should act as slaves to support others in society. </a:t>
            </a:r>
          </a:p>
          <a:p>
            <a:endParaRPr lang="en-GB" sz="3400" dirty="0" smtClean="0"/>
          </a:p>
          <a:p>
            <a:r>
              <a:rPr lang="en-GB" sz="3400" dirty="0" smtClean="0"/>
              <a:t>Issues relating to the distribution of goods are regarded today as a matter for politics.  For example, there is a current debate in political circles regarding the extent to which the rich should be taxed in order to fund public services  -  such as the NHS and the state education system  -  which are used by rich and poor alike, regardless of their relative positions in society.</a:t>
            </a:r>
          </a:p>
          <a:p>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Distributive Justice</a:t>
            </a:r>
            <a:endParaRPr lang="en-GB" dirty="0"/>
          </a:p>
        </p:txBody>
      </p:sp>
      <p:sp>
        <p:nvSpPr>
          <p:cNvPr id="3" name="Content Placeholder 2"/>
          <p:cNvSpPr>
            <a:spLocks noGrp="1"/>
          </p:cNvSpPr>
          <p:nvPr>
            <p:ph idx="1"/>
          </p:nvPr>
        </p:nvSpPr>
        <p:spPr>
          <a:xfrm>
            <a:off x="214282" y="1600200"/>
            <a:ext cx="8715436" cy="5043510"/>
          </a:xfrm>
        </p:spPr>
        <p:txBody>
          <a:bodyPr>
            <a:normAutofit fontScale="92500"/>
          </a:bodyPr>
          <a:lstStyle/>
          <a:p>
            <a:pPr>
              <a:lnSpc>
                <a:spcPct val="90000"/>
              </a:lnSpc>
            </a:pPr>
            <a:r>
              <a:rPr lang="en-US" b="1" dirty="0" smtClean="0"/>
              <a:t>Aristotle</a:t>
            </a:r>
            <a:r>
              <a:rPr lang="en-US" dirty="0" smtClean="0"/>
              <a:t> said DJ should be based on fair distribution of wealth/power based on merit not need.</a:t>
            </a:r>
          </a:p>
          <a:p>
            <a:pPr>
              <a:lnSpc>
                <a:spcPct val="90000"/>
              </a:lnSpc>
            </a:pPr>
            <a:r>
              <a:rPr lang="en-US" dirty="0" smtClean="0"/>
              <a:t>E.g. State has £1000 benefits to give one person. Jodie has worked hard for 20 yrs and paid her taxes. Roger has been on benefits all of his life and paid no taxes. Who gets the £1000?</a:t>
            </a:r>
          </a:p>
          <a:p>
            <a:pPr>
              <a:lnSpc>
                <a:spcPct val="90000"/>
              </a:lnSpc>
            </a:pPr>
            <a:r>
              <a:rPr lang="en-US" dirty="0" smtClean="0"/>
              <a:t>If Roger was a cancer sufferer would it make any difference?</a:t>
            </a:r>
          </a:p>
          <a:p>
            <a:pPr>
              <a:lnSpc>
                <a:spcPct val="90000"/>
              </a:lnSpc>
            </a:pPr>
            <a:r>
              <a:rPr lang="en-US" b="1" dirty="0" smtClean="0"/>
              <a:t>Aquinas</a:t>
            </a:r>
            <a:r>
              <a:rPr lang="en-US" dirty="0" smtClean="0"/>
              <a:t> said DJ is about fair allocation of resources taking into account merit, rank and need.</a:t>
            </a:r>
          </a:p>
          <a:p>
            <a:pPr>
              <a:lnSpc>
                <a:spcPct val="90000"/>
              </a:lnSpc>
            </a:pPr>
            <a:r>
              <a:rPr lang="en-US" dirty="0" smtClean="0"/>
              <a:t>Any different outcome to first Jodie and Roger issue?</a:t>
            </a:r>
          </a:p>
          <a:p>
            <a:pPr>
              <a:buNone/>
            </a:pP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Distributive Justice and Marxism</a:t>
            </a:r>
            <a:endParaRPr lang="en-GB" dirty="0"/>
          </a:p>
        </p:txBody>
      </p:sp>
      <p:sp>
        <p:nvSpPr>
          <p:cNvPr id="3" name="Content Placeholder 2"/>
          <p:cNvSpPr>
            <a:spLocks noGrp="1"/>
          </p:cNvSpPr>
          <p:nvPr>
            <p:ph idx="1"/>
          </p:nvPr>
        </p:nvSpPr>
        <p:spPr>
          <a:xfrm>
            <a:off x="214282" y="1600200"/>
            <a:ext cx="8715436" cy="5114948"/>
          </a:xfrm>
        </p:spPr>
        <p:txBody>
          <a:bodyPr>
            <a:normAutofit fontScale="85000" lnSpcReduction="10000"/>
          </a:bodyPr>
          <a:lstStyle/>
          <a:p>
            <a:pPr>
              <a:lnSpc>
                <a:spcPct val="90000"/>
              </a:lnSpc>
            </a:pPr>
            <a:r>
              <a:rPr lang="en-US" dirty="0" smtClean="0"/>
              <a:t>Karl Marx, the father of communism, had a different view of DJ with two rules based on:</a:t>
            </a:r>
          </a:p>
          <a:p>
            <a:pPr>
              <a:lnSpc>
                <a:spcPct val="90000"/>
              </a:lnSpc>
            </a:pPr>
            <a:r>
              <a:rPr lang="en-US" dirty="0" smtClean="0"/>
              <a:t>“From each according to his abilities, to each according to his needs”</a:t>
            </a:r>
          </a:p>
          <a:p>
            <a:pPr>
              <a:lnSpc>
                <a:spcPct val="90000"/>
              </a:lnSpc>
            </a:pPr>
            <a:r>
              <a:rPr lang="en-US" b="1" dirty="0" smtClean="0"/>
              <a:t>Rule one</a:t>
            </a:r>
            <a:r>
              <a:rPr lang="en-US" dirty="0" smtClean="0"/>
              <a:t>: Individual must make full use of their abilities to contribute to the common good of society</a:t>
            </a:r>
          </a:p>
          <a:p>
            <a:pPr>
              <a:lnSpc>
                <a:spcPct val="90000"/>
              </a:lnSpc>
            </a:pPr>
            <a:r>
              <a:rPr lang="en-US" b="1" dirty="0" smtClean="0"/>
              <a:t>Rule two</a:t>
            </a:r>
            <a:r>
              <a:rPr lang="en-US" dirty="0" smtClean="0"/>
              <a:t>: Individual  will receive according to their needs from society regardless of their abilities.</a:t>
            </a:r>
          </a:p>
          <a:p>
            <a:pPr>
              <a:lnSpc>
                <a:spcPct val="90000"/>
              </a:lnSpc>
            </a:pPr>
            <a:r>
              <a:rPr lang="en-US" dirty="0" smtClean="0"/>
              <a:t>Example: The average pay for the UK is £500 pw. Who gets what pw, toilet attendant </a:t>
            </a:r>
            <a:r>
              <a:rPr lang="en-US" dirty="0" err="1" smtClean="0"/>
              <a:t>vs</a:t>
            </a:r>
            <a:r>
              <a:rPr lang="en-US" dirty="0" smtClean="0"/>
              <a:t> brain surgeon?</a:t>
            </a:r>
          </a:p>
          <a:p>
            <a:pPr>
              <a:lnSpc>
                <a:spcPct val="90000"/>
              </a:lnSpc>
            </a:pPr>
            <a:r>
              <a:rPr lang="en-US" dirty="0" smtClean="0"/>
              <a:t>E.g. State has £1000 benefits to give one person. Jodie has worked hard for 20 yrs and paid her taxes. Roger has been on benefits all of his life and paid no taxes. Who gets the £1000?</a:t>
            </a:r>
            <a:endParaRPr lang="en-US" sz="3600" dirty="0" smtClean="0"/>
          </a:p>
          <a:p>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228600"/>
            <a:ext cx="8534400" cy="1143000"/>
          </a:xfrm>
        </p:spPr>
        <p:txBody>
          <a:bodyPr>
            <a:normAutofit fontScale="90000"/>
          </a:bodyPr>
          <a:lstStyle/>
          <a:p>
            <a:pPr eaLnBrk="1" hangingPunct="1"/>
            <a:r>
              <a:rPr lang="en-US" smtClean="0"/>
              <a:t>Distributive Justice and Chaim Perelman</a:t>
            </a:r>
          </a:p>
        </p:txBody>
      </p:sp>
      <p:sp>
        <p:nvSpPr>
          <p:cNvPr id="14339" name="Rectangle 3"/>
          <p:cNvSpPr>
            <a:spLocks noGrp="1" noChangeArrowheads="1"/>
          </p:cNvSpPr>
          <p:nvPr>
            <p:ph type="body" idx="1"/>
          </p:nvPr>
        </p:nvSpPr>
        <p:spPr>
          <a:xfrm>
            <a:off x="457200" y="1676400"/>
            <a:ext cx="8458200" cy="4876800"/>
          </a:xfrm>
        </p:spPr>
        <p:txBody>
          <a:bodyPr>
            <a:normAutofit lnSpcReduction="10000"/>
          </a:bodyPr>
          <a:lstStyle/>
          <a:p>
            <a:pPr eaLnBrk="1" hangingPunct="1">
              <a:lnSpc>
                <a:spcPct val="90000"/>
              </a:lnSpc>
            </a:pPr>
            <a:r>
              <a:rPr lang="en-US" sz="2800" smtClean="0"/>
              <a:t>Polish Born philosopher - wrote De la Justice 1944</a:t>
            </a:r>
          </a:p>
          <a:p>
            <a:pPr eaLnBrk="1" hangingPunct="1">
              <a:lnSpc>
                <a:spcPct val="90000"/>
              </a:lnSpc>
            </a:pPr>
            <a:r>
              <a:rPr lang="en-US" sz="2800" smtClean="0"/>
              <a:t>Believed that justice could not be studied logically using a subjective set of individual values as subjectivity always brings prejudice.</a:t>
            </a:r>
          </a:p>
          <a:p>
            <a:pPr eaLnBrk="1" hangingPunct="1">
              <a:lnSpc>
                <a:spcPct val="90000"/>
              </a:lnSpc>
            </a:pPr>
            <a:r>
              <a:rPr lang="en-US" sz="2800" smtClean="0"/>
              <a:t>Example: 50p tax rate fair for which group of people? And which group believes it to be unfair?</a:t>
            </a:r>
          </a:p>
          <a:p>
            <a:pPr eaLnBrk="1" hangingPunct="1">
              <a:lnSpc>
                <a:spcPct val="90000"/>
              </a:lnSpc>
            </a:pPr>
            <a:r>
              <a:rPr lang="en-US" sz="2800" smtClean="0"/>
              <a:t>Looked at other models of justice, Each person is treated in the manner deserved, each according to his works (enterprise culture), to each equally (e.g. rationing), each according to his rank (e.g., celebrity), each according to his legal entitlement (e.g. Killers have human rights)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Corrective Justice</a:t>
            </a:r>
            <a:endParaRPr lang="en-GB" dirty="0"/>
          </a:p>
        </p:txBody>
      </p:sp>
      <p:sp>
        <p:nvSpPr>
          <p:cNvPr id="3" name="Content Placeholder 2"/>
          <p:cNvSpPr>
            <a:spLocks noGrp="1"/>
          </p:cNvSpPr>
          <p:nvPr>
            <p:ph idx="1"/>
          </p:nvPr>
        </p:nvSpPr>
        <p:spPr>
          <a:xfrm>
            <a:off x="214282" y="1357298"/>
            <a:ext cx="8715436" cy="5357850"/>
          </a:xfrm>
        </p:spPr>
        <p:txBody>
          <a:bodyPr>
            <a:normAutofit fontScale="70000" lnSpcReduction="20000"/>
          </a:bodyPr>
          <a:lstStyle/>
          <a:p>
            <a:r>
              <a:rPr lang="en-GB" dirty="0" smtClean="0"/>
              <a:t>This relates to circumstances where a just distribution has been disturbed, the rights of one party have been violated and another party has gained from that violation.  In such circumstances a redistribution of goods is required to correct that injustice and return to the situation of proportionate distribution.  </a:t>
            </a:r>
          </a:p>
          <a:p>
            <a:endParaRPr lang="en-GB" dirty="0" smtClean="0"/>
          </a:p>
          <a:p>
            <a:r>
              <a:rPr lang="en-GB" dirty="0" smtClean="0"/>
              <a:t>This is reflected in the modern English law of </a:t>
            </a:r>
            <a:r>
              <a:rPr lang="en-GB" b="1" dirty="0" smtClean="0"/>
              <a:t>tort</a:t>
            </a:r>
            <a:r>
              <a:rPr lang="en-GB" dirty="0" smtClean="0"/>
              <a:t> where the </a:t>
            </a:r>
            <a:r>
              <a:rPr lang="en-GB" i="1" dirty="0" err="1" smtClean="0"/>
              <a:t>tortfeasor</a:t>
            </a:r>
            <a:r>
              <a:rPr lang="en-GB" dirty="0" smtClean="0"/>
              <a:t>  -  who has committed the tort, i.e. violated the rights of the </a:t>
            </a:r>
            <a:r>
              <a:rPr lang="en-GB" i="1" dirty="0" smtClean="0"/>
              <a:t>claimant</a:t>
            </a:r>
            <a:r>
              <a:rPr lang="en-GB" dirty="0" smtClean="0"/>
              <a:t>  -  is ordered to provide damages to put the claimant back in the position in which he was before the commission of the tort. </a:t>
            </a:r>
          </a:p>
          <a:p>
            <a:pPr>
              <a:buNone/>
            </a:pPr>
            <a:endParaRPr lang="en-GB" dirty="0" smtClean="0"/>
          </a:p>
          <a:p>
            <a:r>
              <a:rPr lang="en-GB" dirty="0" smtClean="0"/>
              <a:t>A related form of justice is </a:t>
            </a:r>
            <a:r>
              <a:rPr lang="en-GB" b="1" dirty="0" smtClean="0"/>
              <a:t>retributive</a:t>
            </a:r>
            <a:r>
              <a:rPr lang="en-GB" dirty="0" smtClean="0"/>
              <a:t> </a:t>
            </a:r>
            <a:r>
              <a:rPr lang="en-GB" b="1" dirty="0" smtClean="0"/>
              <a:t>justice</a:t>
            </a:r>
            <a:r>
              <a:rPr lang="en-GB" dirty="0" smtClean="0"/>
              <a:t>.  One of the aims of the criminal justice system is to </a:t>
            </a:r>
            <a:r>
              <a:rPr lang="en-GB" i="1" dirty="0" smtClean="0"/>
              <a:t>punish</a:t>
            </a:r>
            <a:r>
              <a:rPr lang="en-GB" dirty="0" smtClean="0"/>
              <a:t> the guilty in some way for breaking the law.  This can be distinguished from corrective justice, inasmuch as the guilty party may not have gained from the unlawful action.  Neither is the aim of punishment necessarily to benefit the injured party, although the victim may well take satisfaction in seeing the guilty party receive a proportionate penalty for their wrong. </a:t>
            </a:r>
          </a:p>
          <a:p>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Corrective Justice</a:t>
            </a:r>
            <a:endParaRPr lang="en-GB" dirty="0"/>
          </a:p>
        </p:txBody>
      </p:sp>
      <p:sp>
        <p:nvSpPr>
          <p:cNvPr id="3" name="Content Placeholder 2"/>
          <p:cNvSpPr>
            <a:spLocks noGrp="1"/>
          </p:cNvSpPr>
          <p:nvPr>
            <p:ph idx="1"/>
          </p:nvPr>
        </p:nvSpPr>
        <p:spPr/>
        <p:txBody>
          <a:bodyPr>
            <a:normAutofit lnSpcReduction="10000"/>
          </a:bodyPr>
          <a:lstStyle/>
          <a:p>
            <a:pPr>
              <a:lnSpc>
                <a:spcPct val="90000"/>
              </a:lnSpc>
            </a:pPr>
            <a:r>
              <a:rPr lang="en-US" b="1" dirty="0" smtClean="0"/>
              <a:t>Aquinas</a:t>
            </a:r>
            <a:r>
              <a:rPr lang="en-US" dirty="0" smtClean="0"/>
              <a:t> felt fairness was about when a person harms another the law should ensure the offender doesn’t benefit and the V doesn’t lose out.</a:t>
            </a:r>
          </a:p>
          <a:p>
            <a:pPr>
              <a:lnSpc>
                <a:spcPct val="90000"/>
              </a:lnSpc>
            </a:pPr>
            <a:endParaRPr lang="en-US" dirty="0" smtClean="0"/>
          </a:p>
          <a:p>
            <a:pPr>
              <a:lnSpc>
                <a:spcPct val="90000"/>
              </a:lnSpc>
            </a:pPr>
            <a:r>
              <a:rPr lang="en-US" dirty="0" smtClean="0"/>
              <a:t>Ahmed breaches his contract with Jon. As a result Jon cant buy his bike from Ahmed for £100 and has to buy one for £200 instead. This also causes Jon to suffer from stress requiring treatment costing £200.</a:t>
            </a:r>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Law and Morality</a:t>
            </a:r>
            <a:endParaRPr lang="en-GB" u="sng" dirty="0"/>
          </a:p>
        </p:txBody>
      </p:sp>
      <p:sp>
        <p:nvSpPr>
          <p:cNvPr id="3" name="Content Placeholder 2"/>
          <p:cNvSpPr>
            <a:spLocks noGrp="1"/>
          </p:cNvSpPr>
          <p:nvPr>
            <p:ph idx="1"/>
          </p:nvPr>
        </p:nvSpPr>
        <p:spPr/>
        <p:txBody>
          <a:bodyPr>
            <a:normAutofit lnSpcReduction="10000"/>
          </a:bodyPr>
          <a:lstStyle/>
          <a:p>
            <a:r>
              <a:rPr lang="en-GB" dirty="0" smtClean="0"/>
              <a:t>Should our lives be governed by laws, morals or both?</a:t>
            </a:r>
          </a:p>
          <a:p>
            <a:endParaRPr lang="en-GB" dirty="0"/>
          </a:p>
          <a:p>
            <a:r>
              <a:rPr lang="en-GB" sz="4000" b="1" dirty="0" smtClean="0">
                <a:solidFill>
                  <a:srgbClr val="FF0000"/>
                </a:solidFill>
              </a:rPr>
              <a:t>Moral, Legal or Both</a:t>
            </a:r>
          </a:p>
          <a:p>
            <a:r>
              <a:rPr lang="en-GB" dirty="0" smtClean="0"/>
              <a:t>Your vote counts.</a:t>
            </a:r>
          </a:p>
          <a:p>
            <a:r>
              <a:rPr lang="en-GB" dirty="0" smtClean="0"/>
              <a:t>Write on the White Board which one of the three options you think.</a:t>
            </a:r>
          </a:p>
          <a:p>
            <a:r>
              <a:rPr lang="en-GB" dirty="0" smtClean="0"/>
              <a:t>Prepare to follow this up with a reason</a:t>
            </a:r>
          </a:p>
          <a:p>
            <a:pPr>
              <a:buNone/>
            </a:pP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Utilitarianism</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First introduced in the 19</a:t>
            </a:r>
            <a:r>
              <a:rPr lang="en-GB" baseline="30000" dirty="0" smtClean="0"/>
              <a:t>th</a:t>
            </a:r>
            <a:r>
              <a:rPr lang="en-GB" dirty="0" smtClean="0"/>
              <a:t> century by Jeremy Bentham, and further developed by John Stuart Mill, the fundamental proposition of the principle of utility is that that which increases happiness should be promoted, while that which increases pain should be avoided.  To </a:t>
            </a:r>
            <a:r>
              <a:rPr lang="en-GB" i="1" dirty="0" smtClean="0"/>
              <a:t>increase happiness and diminish pain</a:t>
            </a:r>
            <a:r>
              <a:rPr lang="en-GB" dirty="0" smtClean="0"/>
              <a:t>. So, following a utilitarian view would hold that that which is just is that which tends to </a:t>
            </a:r>
            <a:r>
              <a:rPr lang="en-GB" i="1" dirty="0" smtClean="0"/>
              <a:t>increase the overall sum of happiness in society</a:t>
            </a:r>
            <a:r>
              <a:rPr lang="en-GB" dirty="0" smtClean="0"/>
              <a:t>.</a:t>
            </a:r>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Utilitarianism - </a:t>
            </a:r>
            <a:r>
              <a:rPr lang="en-US" smtClean="0">
                <a:hlinkClick r:id="rId2"/>
              </a:rPr>
              <a:t>Jeremy Bentham</a:t>
            </a:r>
            <a:endParaRPr lang="en-US" smtClean="0"/>
          </a:p>
        </p:txBody>
      </p:sp>
      <p:sp>
        <p:nvSpPr>
          <p:cNvPr id="15363" name="Rectangle 3"/>
          <p:cNvSpPr>
            <a:spLocks noGrp="1" noChangeArrowheads="1"/>
          </p:cNvSpPr>
          <p:nvPr>
            <p:ph type="body" idx="1"/>
          </p:nvPr>
        </p:nvSpPr>
        <p:spPr>
          <a:xfrm>
            <a:off x="304800" y="1676400"/>
            <a:ext cx="8534400" cy="4724400"/>
          </a:xfrm>
        </p:spPr>
        <p:txBody>
          <a:bodyPr>
            <a:normAutofit lnSpcReduction="10000"/>
          </a:bodyPr>
          <a:lstStyle/>
          <a:p>
            <a:pPr eaLnBrk="1" hangingPunct="1">
              <a:lnSpc>
                <a:spcPct val="90000"/>
              </a:lnSpc>
            </a:pPr>
            <a:r>
              <a:rPr lang="en-US" sz="2400" smtClean="0"/>
              <a:t>Bentham an Oxford philosopher and legal writer.</a:t>
            </a:r>
          </a:p>
          <a:p>
            <a:pPr eaLnBrk="1" hangingPunct="1">
              <a:lnSpc>
                <a:spcPct val="90000"/>
              </a:lnSpc>
            </a:pPr>
            <a:r>
              <a:rPr lang="en-US" sz="2400" smtClean="0"/>
              <a:t>People act out of self interest, pursuing happiness and avoiding pain: Principle of utility.</a:t>
            </a:r>
          </a:p>
          <a:p>
            <a:pPr eaLnBrk="1" hangingPunct="1">
              <a:lnSpc>
                <a:spcPct val="90000"/>
              </a:lnSpc>
            </a:pPr>
            <a:r>
              <a:rPr lang="en-GB" sz="2400" smtClean="0"/>
              <a:t>Utility: what makes an action right or wrong is the usefulness, or value, of the consequence it brings to society. </a:t>
            </a:r>
          </a:p>
          <a:p>
            <a:pPr eaLnBrk="1" hangingPunct="1">
              <a:lnSpc>
                <a:spcPct val="90000"/>
              </a:lnSpc>
            </a:pPr>
            <a:r>
              <a:rPr lang="en-US" sz="2400" smtClean="0"/>
              <a:t>Happiness is a quantity rather a quality issue with the more happiness the law generates the greater fairness/justice it creates.</a:t>
            </a:r>
          </a:p>
          <a:p>
            <a:pPr eaLnBrk="1" hangingPunct="1">
              <a:lnSpc>
                <a:spcPct val="90000"/>
              </a:lnSpc>
            </a:pPr>
            <a:r>
              <a:rPr lang="en-US" sz="2400" smtClean="0"/>
              <a:t>The more happiness something can create the more valuable to society.</a:t>
            </a:r>
          </a:p>
          <a:p>
            <a:pPr eaLnBrk="1" hangingPunct="1">
              <a:lnSpc>
                <a:spcPct val="90000"/>
              </a:lnSpc>
            </a:pPr>
            <a:r>
              <a:rPr lang="en-US" sz="2400" smtClean="0"/>
              <a:t>The less  happiness something can create the less valuable to society.</a:t>
            </a:r>
          </a:p>
          <a:p>
            <a:pPr eaLnBrk="1" hangingPunct="1">
              <a:lnSpc>
                <a:spcPct val="90000"/>
              </a:lnSpc>
            </a:pPr>
            <a:r>
              <a:rPr lang="en-US" sz="2400" smtClean="0"/>
              <a:t>Maximising happiness is the object of justice.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228600"/>
            <a:ext cx="8534400" cy="1143000"/>
          </a:xfrm>
        </p:spPr>
        <p:txBody>
          <a:bodyPr/>
          <a:lstStyle/>
          <a:p>
            <a:pPr eaLnBrk="1" hangingPunct="1"/>
            <a:r>
              <a:rPr lang="en-US" smtClean="0"/>
              <a:t>Utilitarianism - Calculating Utility</a:t>
            </a:r>
          </a:p>
        </p:txBody>
      </p:sp>
      <p:sp>
        <p:nvSpPr>
          <p:cNvPr id="16387" name="Rectangle 3"/>
          <p:cNvSpPr>
            <a:spLocks noGrp="1" noChangeArrowheads="1"/>
          </p:cNvSpPr>
          <p:nvPr>
            <p:ph type="body" idx="1"/>
          </p:nvPr>
        </p:nvSpPr>
        <p:spPr>
          <a:xfrm>
            <a:off x="304800" y="1600200"/>
            <a:ext cx="8534400" cy="4953000"/>
          </a:xfrm>
        </p:spPr>
        <p:txBody>
          <a:bodyPr>
            <a:normAutofit lnSpcReduction="10000"/>
          </a:bodyPr>
          <a:lstStyle/>
          <a:p>
            <a:pPr eaLnBrk="1" hangingPunct="1">
              <a:lnSpc>
                <a:spcPct val="90000"/>
              </a:lnSpc>
            </a:pPr>
            <a:r>
              <a:rPr lang="en-US" sz="2800" dirty="0" smtClean="0"/>
              <a:t>Bentham came up an objective calculation to work out whether something was just - Felicific calculus.</a:t>
            </a:r>
          </a:p>
          <a:p>
            <a:pPr eaLnBrk="1" hangingPunct="1">
              <a:lnSpc>
                <a:spcPct val="90000"/>
              </a:lnSpc>
            </a:pPr>
            <a:r>
              <a:rPr lang="en-US" sz="2800" dirty="0" smtClean="0"/>
              <a:t>Includes intensity, duration and extent.</a:t>
            </a:r>
          </a:p>
          <a:p>
            <a:pPr eaLnBrk="1" hangingPunct="1">
              <a:lnSpc>
                <a:spcPct val="90000"/>
              </a:lnSpc>
            </a:pPr>
            <a:r>
              <a:rPr lang="en-US" sz="2800" dirty="0" smtClean="0"/>
              <a:t>Grades pleasure and pain</a:t>
            </a:r>
          </a:p>
          <a:p>
            <a:pPr eaLnBrk="1" hangingPunct="1">
              <a:lnSpc>
                <a:spcPct val="90000"/>
              </a:lnSpc>
            </a:pPr>
            <a:r>
              <a:rPr lang="en-US" sz="2800" dirty="0" smtClean="0"/>
              <a:t>If the greater good of society is increased it doesn’t matter that an individual is treated unfairly.</a:t>
            </a:r>
          </a:p>
          <a:p>
            <a:pPr eaLnBrk="1" hangingPunct="1">
              <a:lnSpc>
                <a:spcPct val="90000"/>
              </a:lnSpc>
            </a:pPr>
            <a:r>
              <a:rPr lang="en-US" sz="2800" dirty="0" smtClean="0"/>
              <a:t>E.g. Is it unjust to ride my Bike at 100mph on quiet country road?</a:t>
            </a:r>
          </a:p>
          <a:p>
            <a:pPr eaLnBrk="1" hangingPunct="1">
              <a:lnSpc>
                <a:spcPct val="90000"/>
              </a:lnSpc>
            </a:pPr>
            <a:r>
              <a:rPr lang="en-US" sz="2800" dirty="0" smtClean="0"/>
              <a:t>What if I do the same thing on a busy town centre road?</a:t>
            </a:r>
          </a:p>
          <a:p>
            <a:pPr eaLnBrk="1" hangingPunct="1">
              <a:lnSpc>
                <a:spcPct val="90000"/>
              </a:lnSpc>
            </a:pPr>
            <a:r>
              <a:rPr lang="en-US" sz="2800" dirty="0" smtClean="0"/>
              <a:t>If 9 out of 10 murderers are found guilty correctly what about the one case decided wrongly? - </a:t>
            </a:r>
            <a:r>
              <a:rPr lang="en-US" sz="2800" dirty="0" smtClean="0">
                <a:hlinkClick r:id="rId2"/>
              </a:rPr>
              <a:t>Stefan </a:t>
            </a:r>
            <a:r>
              <a:rPr lang="en-US" sz="2800" dirty="0" err="1" smtClean="0">
                <a:hlinkClick r:id="rId2"/>
              </a:rPr>
              <a:t>Kisko</a:t>
            </a:r>
            <a:r>
              <a:rPr lang="en-US" sz="2800" dirty="0" smtClean="0"/>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357166"/>
            <a:ext cx="8715436" cy="6286544"/>
          </a:xfrm>
        </p:spPr>
        <p:txBody>
          <a:bodyPr>
            <a:normAutofit fontScale="92500" lnSpcReduction="10000"/>
          </a:bodyPr>
          <a:lstStyle/>
          <a:p>
            <a:r>
              <a:rPr lang="en-GB" sz="3600" dirty="0" smtClean="0"/>
              <a:t>Utilitarianism is subject to criticism on a number of grounds:</a:t>
            </a:r>
          </a:p>
          <a:p>
            <a:pPr lvl="0"/>
            <a:endParaRPr lang="en-GB" sz="3600" dirty="0" smtClean="0"/>
          </a:p>
          <a:p>
            <a:pPr lvl="0"/>
            <a:r>
              <a:rPr lang="en-GB" sz="3600" dirty="0" smtClean="0"/>
              <a:t>In its simple form, it does not take into account the rights of the individual;  the suffering of a small number of individuals would be justified if it increased the happiness of the greatest number, i.e. benefited society as a whole.  Thus, it may increase the overall happiness of 90% of the population if they were able to force the remaining 10% into slavery to serve the majority’s interests.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215106"/>
          </a:xfrm>
        </p:spPr>
        <p:txBody>
          <a:bodyPr>
            <a:normAutofit fontScale="92500" lnSpcReduction="20000"/>
          </a:bodyPr>
          <a:lstStyle/>
          <a:p>
            <a:pPr lvl="0"/>
            <a:r>
              <a:rPr lang="en-GB" dirty="0" smtClean="0"/>
              <a:t>On a related matter, it could follow that if the </a:t>
            </a:r>
            <a:r>
              <a:rPr lang="en-GB" b="1" dirty="0" smtClean="0"/>
              <a:t>result</a:t>
            </a:r>
            <a:r>
              <a:rPr lang="en-GB" dirty="0" smtClean="0"/>
              <a:t> of an action alone is what is important, then this is like saying that </a:t>
            </a:r>
            <a:r>
              <a:rPr lang="en-GB" b="1" i="1" dirty="0" smtClean="0"/>
              <a:t>the end may justify the means</a:t>
            </a:r>
            <a:r>
              <a:rPr lang="en-GB" dirty="0" smtClean="0"/>
              <a:t>.  For example, the torture of a suspected terrorist could be justified if it led to the discovery of a terrorist bomb.  Likewise, the threat to torture the suspect of abduction may be justified if it leads to the safe recovery of a kidnapped child.  By contrast, many people would argue that torture is wrong in all circumstances.  Also, because it would be impossible to tell whether the torture was justified </a:t>
            </a:r>
            <a:r>
              <a:rPr lang="en-GB" i="1" dirty="0" smtClean="0"/>
              <a:t>until</a:t>
            </a:r>
            <a:r>
              <a:rPr lang="en-GB" dirty="0" smtClean="0"/>
              <a:t> it was discovered </a:t>
            </a:r>
            <a:r>
              <a:rPr lang="en-GB" i="1" dirty="0" smtClean="0"/>
              <a:t>whether</a:t>
            </a:r>
            <a:r>
              <a:rPr lang="en-GB" dirty="0" smtClean="0"/>
              <a:t> or not the suspect would reveal the whereabouts of the bomb, we would be left in the interesting position that the justness of the act depends on its consequences.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smtClean="0"/>
              <a:t>Utilitarianism - Quality not just quantity</a:t>
            </a:r>
          </a:p>
        </p:txBody>
      </p:sp>
      <p:sp>
        <p:nvSpPr>
          <p:cNvPr id="14339" name="Rectangle 3"/>
          <p:cNvSpPr>
            <a:spLocks noGrp="1" noChangeArrowheads="1"/>
          </p:cNvSpPr>
          <p:nvPr>
            <p:ph type="body" idx="1"/>
          </p:nvPr>
        </p:nvSpPr>
        <p:spPr/>
        <p:txBody>
          <a:bodyPr/>
          <a:lstStyle/>
          <a:p>
            <a:pPr eaLnBrk="1" hangingPunct="1"/>
            <a:endParaRPr lang="en-US" dirty="0" smtClean="0"/>
          </a:p>
          <a:p>
            <a:pPr eaLnBrk="1" hangingPunct="1"/>
            <a:r>
              <a:rPr lang="en-US" dirty="0" smtClean="0"/>
              <a:t>John Mills - Felt that utility must take into account the quality of happiness achieved to be just.</a:t>
            </a:r>
          </a:p>
          <a:p>
            <a:pPr eaLnBrk="1" hangingPunct="1"/>
            <a:r>
              <a:rPr lang="en-GB" dirty="0" smtClean="0"/>
              <a:t>‘Better to be a human being dissatisfied than a pig satisfied; better to be a Socrates dissatisfied than a fool satisfied’.</a:t>
            </a:r>
            <a:r>
              <a:rPr lang="en-US" dirty="0" smtClean="0"/>
              <a:t> </a:t>
            </a:r>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fade">
                                      <p:cBhvr>
                                        <p:cTn id="7" dur="2000"/>
                                        <p:tgtEl>
                                          <p:spTgt spid="143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20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Social Justice - John Rawls</a:t>
            </a:r>
          </a:p>
        </p:txBody>
      </p:sp>
      <p:sp>
        <p:nvSpPr>
          <p:cNvPr id="15363" name="Rectangle 3"/>
          <p:cNvSpPr>
            <a:spLocks noGrp="1" noChangeArrowheads="1"/>
          </p:cNvSpPr>
          <p:nvPr>
            <p:ph type="body" idx="1"/>
          </p:nvPr>
        </p:nvSpPr>
        <p:spPr/>
        <p:txBody>
          <a:bodyPr/>
          <a:lstStyle/>
          <a:p>
            <a:pPr eaLnBrk="1" hangingPunct="1">
              <a:lnSpc>
                <a:spcPct val="90000"/>
              </a:lnSpc>
            </a:pPr>
            <a:r>
              <a:rPr lang="en-US" sz="2800" dirty="0" smtClean="0"/>
              <a:t>Harvard philosopher - Felt justice meant fairness from a purely objective stand point.</a:t>
            </a:r>
          </a:p>
          <a:p>
            <a:pPr eaLnBrk="1" hangingPunct="1">
              <a:lnSpc>
                <a:spcPct val="90000"/>
              </a:lnSpc>
            </a:pPr>
            <a:r>
              <a:rPr lang="en-US" sz="2800" dirty="0" smtClean="0"/>
              <a:t>E.g. Solomon and the baby dispute.</a:t>
            </a:r>
          </a:p>
          <a:p>
            <a:pPr eaLnBrk="1" hangingPunct="1">
              <a:lnSpc>
                <a:spcPct val="90000"/>
              </a:lnSpc>
            </a:pPr>
            <a:r>
              <a:rPr lang="en-US" sz="2800" b="1" dirty="0" smtClean="0"/>
              <a:t>Veil of ignorance</a:t>
            </a:r>
            <a:r>
              <a:rPr lang="en-US" sz="2800" dirty="0" smtClean="0"/>
              <a:t> required to create truly just decisions - All decisions must be viewed from the point of view of someone who has no interest in its solution</a:t>
            </a:r>
          </a:p>
          <a:p>
            <a:pPr eaLnBrk="1" hangingPunct="1">
              <a:lnSpc>
                <a:spcPct val="90000"/>
              </a:lnSpc>
            </a:pPr>
            <a:r>
              <a:rPr lang="en-US" sz="2800" dirty="0" smtClean="0"/>
              <a:t>Then benefits and burdens related to the issues can be truly distributed - social justice achieved.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20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20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20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Rawls principles of Social Justice</a:t>
            </a:r>
          </a:p>
        </p:txBody>
      </p:sp>
      <p:sp>
        <p:nvSpPr>
          <p:cNvPr id="16387" name="Rectangle 3"/>
          <p:cNvSpPr>
            <a:spLocks noGrp="1" noChangeArrowheads="1"/>
          </p:cNvSpPr>
          <p:nvPr>
            <p:ph type="body" idx="1"/>
          </p:nvPr>
        </p:nvSpPr>
        <p:spPr/>
        <p:txBody>
          <a:bodyPr/>
          <a:lstStyle/>
          <a:p>
            <a:pPr marL="533400" indent="-533400" eaLnBrk="1" hangingPunct="1">
              <a:lnSpc>
                <a:spcPct val="90000"/>
              </a:lnSpc>
              <a:buFont typeface="Times" charset="0"/>
              <a:buAutoNum type="arabicPeriod"/>
            </a:pPr>
            <a:r>
              <a:rPr lang="en-US" sz="2800" smtClean="0"/>
              <a:t>Each person has equal rights to basic liberties</a:t>
            </a:r>
          </a:p>
          <a:p>
            <a:pPr marL="533400" indent="-533400" eaLnBrk="1" hangingPunct="1">
              <a:lnSpc>
                <a:spcPct val="90000"/>
              </a:lnSpc>
              <a:buFont typeface="Times" charset="0"/>
              <a:buAutoNum type="arabicPeriod"/>
            </a:pPr>
            <a:r>
              <a:rPr lang="en-US" sz="2800" smtClean="0"/>
              <a:t>Social and economic inequalities can exist only if:</a:t>
            </a:r>
          </a:p>
          <a:p>
            <a:pPr marL="533400" indent="-533400" eaLnBrk="1" hangingPunct="1">
              <a:lnSpc>
                <a:spcPct val="90000"/>
              </a:lnSpc>
            </a:pPr>
            <a:r>
              <a:rPr lang="en-US" sz="2800" smtClean="0"/>
              <a:t>They benefit the least advantaged</a:t>
            </a:r>
          </a:p>
          <a:p>
            <a:pPr marL="533400" indent="-533400" eaLnBrk="1" hangingPunct="1">
              <a:lnSpc>
                <a:spcPct val="90000"/>
              </a:lnSpc>
            </a:pPr>
            <a:r>
              <a:rPr lang="en-US" sz="2800" smtClean="0"/>
              <a:t>All jobs are open to everyone</a:t>
            </a:r>
          </a:p>
          <a:p>
            <a:pPr marL="533400" indent="-533400" eaLnBrk="1" hangingPunct="1">
              <a:lnSpc>
                <a:spcPct val="90000"/>
              </a:lnSpc>
            </a:pPr>
            <a:r>
              <a:rPr lang="en-US" sz="2800" smtClean="0"/>
              <a:t>Difference between Utilitarianism and social justice is that basic liberties cannot be traded for greater good.</a:t>
            </a:r>
          </a:p>
          <a:p>
            <a:pPr marL="533400" indent="-533400" eaLnBrk="1" hangingPunct="1">
              <a:lnSpc>
                <a:spcPct val="90000"/>
              </a:lnSpc>
            </a:pPr>
            <a:r>
              <a:rPr lang="en-US" sz="2800" smtClean="0"/>
              <a:t>E.g. Does education in this country meet criteria?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20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20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fade">
                                      <p:cBhvr>
                                        <p:cTn id="22" dur="2000"/>
                                        <p:tgtEl>
                                          <p:spTgt spid="163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fade">
                                      <p:cBhvr>
                                        <p:cTn id="27" dur="2000"/>
                                        <p:tgtEl>
                                          <p:spTgt spid="163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fade">
                                      <p:cBhvr>
                                        <p:cTn id="32" dur="20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304800"/>
            <a:ext cx="8610600" cy="1143000"/>
          </a:xfrm>
        </p:spPr>
        <p:txBody>
          <a:bodyPr>
            <a:normAutofit fontScale="90000"/>
          </a:bodyPr>
          <a:lstStyle/>
          <a:p>
            <a:pPr eaLnBrk="1" hangingPunct="1"/>
            <a:r>
              <a:rPr lang="en-US" smtClean="0"/>
              <a:t>Robert Nozick -  Entitlement Theory of Justice</a:t>
            </a:r>
          </a:p>
        </p:txBody>
      </p:sp>
      <p:sp>
        <p:nvSpPr>
          <p:cNvPr id="17411" name="Rectangle 3"/>
          <p:cNvSpPr>
            <a:spLocks noGrp="1" noChangeArrowheads="1"/>
          </p:cNvSpPr>
          <p:nvPr>
            <p:ph type="body" idx="1"/>
          </p:nvPr>
        </p:nvSpPr>
        <p:spPr>
          <a:xfrm>
            <a:off x="228600" y="1600200"/>
            <a:ext cx="8610600" cy="4953000"/>
          </a:xfrm>
        </p:spPr>
        <p:txBody>
          <a:bodyPr>
            <a:normAutofit lnSpcReduction="10000"/>
          </a:bodyPr>
          <a:lstStyle/>
          <a:p>
            <a:pPr marL="533400" indent="-533400" eaLnBrk="1" hangingPunct="1">
              <a:lnSpc>
                <a:spcPct val="90000"/>
              </a:lnSpc>
            </a:pPr>
            <a:r>
              <a:rPr lang="en-US" sz="2400" smtClean="0"/>
              <a:t>Colleague of Rawls</a:t>
            </a:r>
          </a:p>
          <a:p>
            <a:pPr marL="533400" indent="-533400" eaLnBrk="1" hangingPunct="1">
              <a:lnSpc>
                <a:spcPct val="90000"/>
              </a:lnSpc>
            </a:pPr>
            <a:r>
              <a:rPr lang="en-US" sz="2400" smtClean="0"/>
              <a:t>Theory has 3 provisions:</a:t>
            </a:r>
          </a:p>
          <a:p>
            <a:pPr marL="533400" indent="-533400" eaLnBrk="1" hangingPunct="1">
              <a:lnSpc>
                <a:spcPct val="90000"/>
              </a:lnSpc>
              <a:buFontTx/>
              <a:buAutoNum type="arabicPeriod"/>
            </a:pPr>
            <a:r>
              <a:rPr lang="en-GB" sz="2400" smtClean="0"/>
              <a:t>A principle of justice in acquisition, dealing with how property is initially acquired. People are allowed to keep property they currently have if obtained fairly in the past.</a:t>
            </a:r>
          </a:p>
          <a:p>
            <a:pPr marL="533400" indent="-533400" eaLnBrk="1" hangingPunct="1">
              <a:lnSpc>
                <a:spcPct val="90000"/>
              </a:lnSpc>
              <a:buFontTx/>
              <a:buAutoNum type="arabicPeriod"/>
            </a:pPr>
            <a:r>
              <a:rPr lang="en-GB" sz="2400" smtClean="0"/>
              <a:t>A principle of justice in transfer, dealing with how property can change hands.</a:t>
            </a:r>
          </a:p>
          <a:p>
            <a:pPr marL="533400" indent="-533400" eaLnBrk="1" hangingPunct="1">
              <a:lnSpc>
                <a:spcPct val="90000"/>
              </a:lnSpc>
              <a:buFontTx/>
              <a:buAutoNum type="arabicPeriod"/>
            </a:pPr>
            <a:r>
              <a:rPr lang="en-GB" sz="2400" smtClean="0"/>
              <a:t>A principle of rectification of injustice, dealing with injustices arising from the acquisition or transfer of property under the two principles above. This third principle would not be required if the world was entirely just.</a:t>
            </a:r>
          </a:p>
          <a:p>
            <a:pPr marL="533400" indent="-533400" eaLnBrk="1" hangingPunct="1">
              <a:lnSpc>
                <a:spcPct val="90000"/>
              </a:lnSpc>
            </a:pPr>
            <a:r>
              <a:rPr lang="en-GB" sz="2400" smtClean="0"/>
              <a:t>E.g.: Duke of Westminster has right to Mayfair as given fairly to his ancestors 500 yrs ago regardless Duke’ ancestors may have unfairly killed innocent people.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20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20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2000"/>
                                        <p:tgtEl>
                                          <p:spTgt spid="174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fade">
                                      <p:cBhvr>
                                        <p:cTn id="27" dur="2000"/>
                                        <p:tgtEl>
                                          <p:spTgt spid="174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fade">
                                      <p:cBhvr>
                                        <p:cTn id="32" dur="20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28596" y="142852"/>
            <a:ext cx="8458200" cy="1143000"/>
          </a:xfrm>
        </p:spPr>
        <p:txBody>
          <a:bodyPr>
            <a:normAutofit/>
          </a:bodyPr>
          <a:lstStyle/>
          <a:p>
            <a:pPr eaLnBrk="1" hangingPunct="1"/>
            <a:r>
              <a:rPr lang="en-US" dirty="0" smtClean="0"/>
              <a:t>Procedural and Substantive Law</a:t>
            </a:r>
          </a:p>
        </p:txBody>
      </p:sp>
      <p:sp>
        <p:nvSpPr>
          <p:cNvPr id="18435" name="Rectangle 3"/>
          <p:cNvSpPr>
            <a:spLocks noGrp="1" noChangeArrowheads="1"/>
          </p:cNvSpPr>
          <p:nvPr>
            <p:ph type="body" idx="1"/>
          </p:nvPr>
        </p:nvSpPr>
        <p:spPr>
          <a:xfrm>
            <a:off x="142844" y="1600200"/>
            <a:ext cx="8858312" cy="5043510"/>
          </a:xfrm>
        </p:spPr>
        <p:txBody>
          <a:bodyPr>
            <a:normAutofit/>
          </a:bodyPr>
          <a:lstStyle/>
          <a:p>
            <a:pPr eaLnBrk="1" hangingPunct="1">
              <a:lnSpc>
                <a:spcPct val="90000"/>
              </a:lnSpc>
            </a:pPr>
            <a:r>
              <a:rPr lang="en-US" dirty="0" smtClean="0"/>
              <a:t>E.g. Access to Justice Act 1999 - Legal aid to support those who otherwise could not afford to get professional representation in court proceedings - £2billion budget pa.</a:t>
            </a:r>
          </a:p>
          <a:p>
            <a:pPr eaLnBrk="1" hangingPunct="1">
              <a:lnSpc>
                <a:spcPct val="90000"/>
              </a:lnSpc>
            </a:pPr>
            <a:r>
              <a:rPr lang="en-US" dirty="0" smtClean="0"/>
              <a:t>Based on a merit of case, means test and needs system. But limited to the types of case than can benefit.</a:t>
            </a:r>
          </a:p>
          <a:p>
            <a:pPr eaLnBrk="1" hangingPunct="1">
              <a:lnSpc>
                <a:spcPct val="90000"/>
              </a:lnSpc>
            </a:pPr>
            <a:r>
              <a:rPr lang="en-US" dirty="0" smtClean="0"/>
              <a:t>E.g. Child custody, criminal </a:t>
            </a:r>
            <a:r>
              <a:rPr lang="en-US" dirty="0" err="1" smtClean="0"/>
              <a:t>defence</a:t>
            </a:r>
            <a:r>
              <a:rPr lang="en-US" dirty="0" smtClean="0"/>
              <a:t> allowed</a:t>
            </a:r>
          </a:p>
          <a:p>
            <a:pPr eaLnBrk="1" hangingPunct="1">
              <a:lnSpc>
                <a:spcPct val="90000"/>
              </a:lnSpc>
            </a:pPr>
            <a:r>
              <a:rPr lang="en-US" dirty="0" smtClean="0"/>
              <a:t>Right to privacy, personal injury and defamation not allowed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20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2000"/>
                                        <p:tgtEl>
                                          <p:spTgt spid="18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2000"/>
                                        <p:tgtEl>
                                          <p:spTgt spid="184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fade">
                                      <p:cBhvr>
                                        <p:cTn id="22" dur="20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286000"/>
            <a:ext cx="7772400" cy="1143000"/>
          </a:xfrm>
        </p:spPr>
        <p:txBody>
          <a:bodyPr/>
          <a:lstStyle/>
          <a:p>
            <a:pPr eaLnBrk="1" hangingPunct="1"/>
            <a:r>
              <a:rPr lang="en-US" smtClean="0"/>
              <a:t>Law and Morality</a:t>
            </a:r>
          </a:p>
        </p:txBody>
      </p:sp>
      <p:sp>
        <p:nvSpPr>
          <p:cNvPr id="5123" name="Rectangle 3"/>
          <p:cNvSpPr>
            <a:spLocks noGrp="1" noChangeArrowheads="1"/>
          </p:cNvSpPr>
          <p:nvPr>
            <p:ph type="subTitle" idx="1"/>
          </p:nvPr>
        </p:nvSpPr>
        <p:spPr/>
        <p:txBody>
          <a:bodyPr/>
          <a:lstStyle/>
          <a:p>
            <a:pPr eaLnBrk="1" hangingPunct="1"/>
            <a:r>
              <a:rPr lang="en-US" smtClean="0"/>
              <a:t>Key issue: Do the rules that govern our lives work best when they reflect society’s customs and beliefs?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Law defined</a:t>
            </a:r>
          </a:p>
        </p:txBody>
      </p:sp>
      <p:sp>
        <p:nvSpPr>
          <p:cNvPr id="7171" name="Rectangle 3"/>
          <p:cNvSpPr>
            <a:spLocks noGrp="1" noChangeArrowheads="1"/>
          </p:cNvSpPr>
          <p:nvPr>
            <p:ph type="body" idx="1"/>
          </p:nvPr>
        </p:nvSpPr>
        <p:spPr/>
        <p:txBody>
          <a:bodyPr>
            <a:normAutofit fontScale="92500" lnSpcReduction="10000"/>
          </a:bodyPr>
          <a:lstStyle/>
          <a:p>
            <a:pPr eaLnBrk="1" hangingPunct="1"/>
            <a:r>
              <a:rPr lang="en-US" sz="2800" b="1" dirty="0" smtClean="0"/>
              <a:t>Procedural law</a:t>
            </a:r>
            <a:r>
              <a:rPr lang="en-US" sz="2800" dirty="0" smtClean="0"/>
              <a:t>: the methods and processes that are in place to ensure law making and its application to each case is fair, </a:t>
            </a:r>
            <a:r>
              <a:rPr lang="en-US" sz="2800" dirty="0" err="1" smtClean="0"/>
              <a:t>eg</a:t>
            </a:r>
            <a:r>
              <a:rPr lang="en-US" sz="2800" dirty="0" smtClean="0"/>
              <a:t> Why is the bill to and act process seen as a fair process, why is judicial precedent fair?</a:t>
            </a:r>
          </a:p>
          <a:p>
            <a:pPr eaLnBrk="1" hangingPunct="1">
              <a:buNone/>
            </a:pPr>
            <a:endParaRPr lang="en-US" sz="2800" dirty="0" smtClean="0"/>
          </a:p>
          <a:p>
            <a:pPr eaLnBrk="1" hangingPunct="1"/>
            <a:r>
              <a:rPr lang="en-US" sz="2800" b="1" dirty="0" smtClean="0"/>
              <a:t>Substantive law</a:t>
            </a:r>
            <a:r>
              <a:rPr lang="en-US" sz="2800" dirty="0" smtClean="0"/>
              <a:t>: The statutory or written rules that defines rights and duties in each case, e.g. Dishonesty needed for theft to be proved and which case defines the word?</a:t>
            </a:r>
          </a:p>
          <a:p>
            <a:pPr eaLnBrk="1" hangingPunct="1"/>
            <a:endParaRPr lang="en-US" sz="2800" dirty="0" smtClean="0"/>
          </a:p>
          <a:p>
            <a:pPr eaLnBrk="1" hangingPunct="1"/>
            <a:r>
              <a:rPr lang="en-US" sz="2800" dirty="0" smtClean="0"/>
              <a:t>Please refer to your handout (3 of each)</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Does the law achieve justice?</a:t>
            </a:r>
          </a:p>
          <a:p>
            <a:endParaRPr lang="en-GB" dirty="0" smtClean="0"/>
          </a:p>
          <a:p>
            <a:r>
              <a:rPr lang="en-GB" dirty="0" smtClean="0"/>
              <a:t>Take into account the different theories that you have looked at and your examples of justice within procedural and substantive law. Use this to come to a reasoned conclusion.</a:t>
            </a:r>
            <a:endParaRPr lang="en-GB"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42918"/>
          </a:xfrm>
        </p:spPr>
        <p:txBody>
          <a:bodyPr>
            <a:normAutofit fontScale="90000"/>
          </a:bodyPr>
          <a:lstStyle/>
          <a:p>
            <a:r>
              <a:rPr lang="en-GB" dirty="0" smtClean="0"/>
              <a:t>Structure</a:t>
            </a:r>
            <a:endParaRPr lang="en-GB" dirty="0"/>
          </a:p>
        </p:txBody>
      </p:sp>
      <p:sp>
        <p:nvSpPr>
          <p:cNvPr id="3" name="Content Placeholder 2"/>
          <p:cNvSpPr>
            <a:spLocks noGrp="1"/>
          </p:cNvSpPr>
          <p:nvPr>
            <p:ph idx="1"/>
          </p:nvPr>
        </p:nvSpPr>
        <p:spPr>
          <a:xfrm>
            <a:off x="142844" y="857232"/>
            <a:ext cx="8858312" cy="6000768"/>
          </a:xfrm>
        </p:spPr>
        <p:txBody>
          <a:bodyPr>
            <a:normAutofit fontScale="70000" lnSpcReduction="20000"/>
          </a:bodyPr>
          <a:lstStyle/>
          <a:p>
            <a:pPr lvl="0"/>
            <a:r>
              <a:rPr lang="en-GB" b="1" dirty="0" smtClean="0"/>
              <a:t>Definitions</a:t>
            </a:r>
            <a:r>
              <a:rPr lang="en-GB" dirty="0" smtClean="0"/>
              <a:t> of justice  -  each to his own  -  </a:t>
            </a:r>
            <a:r>
              <a:rPr lang="en-GB" b="1" i="1" dirty="0" err="1" smtClean="0"/>
              <a:t>suum</a:t>
            </a:r>
            <a:r>
              <a:rPr lang="en-GB" b="1" i="1" dirty="0" smtClean="0"/>
              <a:t> </a:t>
            </a:r>
            <a:r>
              <a:rPr lang="en-GB" b="1" i="1" dirty="0" err="1" smtClean="0"/>
              <a:t>cuique</a:t>
            </a:r>
            <a:r>
              <a:rPr lang="en-GB" b="1" i="1" dirty="0" smtClean="0"/>
              <a:t> </a:t>
            </a:r>
            <a:r>
              <a:rPr lang="en-GB" b="1" i="1" dirty="0" err="1" smtClean="0"/>
              <a:t>tribuere</a:t>
            </a:r>
            <a:r>
              <a:rPr lang="en-GB" b="1" i="1" dirty="0" smtClean="0"/>
              <a:t>, </a:t>
            </a:r>
            <a:r>
              <a:rPr lang="en-GB" dirty="0" smtClean="0"/>
              <a:t>fairness, getting one’s just deserts.</a:t>
            </a:r>
            <a:endParaRPr lang="en-GB" sz="2000" dirty="0" smtClean="0"/>
          </a:p>
          <a:p>
            <a:endParaRPr lang="en-GB" sz="2000" dirty="0" smtClean="0"/>
          </a:p>
          <a:p>
            <a:pPr lvl="0"/>
            <a:r>
              <a:rPr lang="en-GB" b="1" dirty="0" smtClean="0"/>
              <a:t>Types</a:t>
            </a:r>
            <a:r>
              <a:rPr lang="en-GB" dirty="0" smtClean="0"/>
              <a:t> of justice  -  distributive, corrective, utilitarianism, social</a:t>
            </a:r>
          </a:p>
          <a:p>
            <a:pPr lvl="0"/>
            <a:endParaRPr lang="en-GB" sz="2000" dirty="0" smtClean="0"/>
          </a:p>
          <a:p>
            <a:pPr lvl="0"/>
            <a:r>
              <a:rPr lang="en-GB" b="1" dirty="0" smtClean="0"/>
              <a:t>Theories</a:t>
            </a:r>
            <a:r>
              <a:rPr lang="en-GB" dirty="0" smtClean="0"/>
              <a:t> of justice: </a:t>
            </a:r>
            <a:endParaRPr lang="en-GB" sz="2000" dirty="0" smtClean="0"/>
          </a:p>
          <a:p>
            <a:pPr lvl="1"/>
            <a:r>
              <a:rPr lang="en-GB" dirty="0" smtClean="0"/>
              <a:t>Aristotle  -  proportionate distribution</a:t>
            </a:r>
            <a:endParaRPr lang="en-GB" sz="1800" dirty="0" smtClean="0"/>
          </a:p>
          <a:p>
            <a:pPr lvl="1"/>
            <a:r>
              <a:rPr lang="en-GB" dirty="0" smtClean="0"/>
              <a:t>Aquinas, Marx, Perelman</a:t>
            </a:r>
            <a:endParaRPr lang="en-GB" sz="1800" dirty="0" smtClean="0"/>
          </a:p>
          <a:p>
            <a:pPr lvl="1"/>
            <a:r>
              <a:rPr lang="en-GB" dirty="0" smtClean="0"/>
              <a:t>Bentham, Mill</a:t>
            </a:r>
            <a:endParaRPr lang="en-GB" sz="1800" dirty="0" smtClean="0"/>
          </a:p>
          <a:p>
            <a:pPr lvl="1"/>
            <a:r>
              <a:rPr lang="en-GB" dirty="0" smtClean="0"/>
              <a:t>Rawls  -  fair distribution</a:t>
            </a:r>
            <a:endParaRPr lang="en-GB" sz="1800" dirty="0" smtClean="0"/>
          </a:p>
          <a:p>
            <a:pPr lvl="1"/>
            <a:r>
              <a:rPr lang="en-GB" dirty="0" err="1" smtClean="0"/>
              <a:t>Nozick</a:t>
            </a:r>
            <a:r>
              <a:rPr lang="en-GB" dirty="0" smtClean="0"/>
              <a:t>  -  justice is defence of individual rights of property, liberty and life. </a:t>
            </a:r>
            <a:endParaRPr lang="en-GB" sz="1800" dirty="0" smtClean="0"/>
          </a:p>
          <a:p>
            <a:r>
              <a:rPr lang="en-GB" dirty="0" smtClean="0"/>
              <a:t> </a:t>
            </a:r>
            <a:endParaRPr lang="en-GB" sz="2000" dirty="0" smtClean="0"/>
          </a:p>
          <a:p>
            <a:pPr lvl="0"/>
            <a:r>
              <a:rPr lang="en-GB" dirty="0" smtClean="0"/>
              <a:t>Does English Law achieve justice?</a:t>
            </a:r>
            <a:endParaRPr lang="en-GB" sz="2000" dirty="0" smtClean="0"/>
          </a:p>
          <a:p>
            <a:pPr>
              <a:buNone/>
            </a:pPr>
            <a:r>
              <a:rPr lang="en-GB" dirty="0" smtClean="0"/>
              <a:t> </a:t>
            </a:r>
            <a:endParaRPr lang="en-GB" sz="2000" dirty="0" smtClean="0"/>
          </a:p>
          <a:p>
            <a:pPr lvl="0"/>
            <a:r>
              <a:rPr lang="en-GB" b="1" dirty="0" smtClean="0"/>
              <a:t>Substantive</a:t>
            </a:r>
            <a:r>
              <a:rPr lang="en-GB" dirty="0" smtClean="0"/>
              <a:t> justice  -  corrective (between individuals) and distributive (sharing goods throughout society)</a:t>
            </a:r>
          </a:p>
          <a:p>
            <a:pPr lvl="0">
              <a:buNone/>
            </a:pPr>
            <a:endParaRPr lang="en-GB" sz="2000" dirty="0" smtClean="0"/>
          </a:p>
          <a:p>
            <a:pPr lvl="0"/>
            <a:r>
              <a:rPr lang="en-GB" b="1" dirty="0" smtClean="0"/>
              <a:t>Operational</a:t>
            </a:r>
            <a:r>
              <a:rPr lang="en-GB" dirty="0" smtClean="0"/>
              <a:t> justice  -  formal and procedural</a:t>
            </a:r>
            <a:endParaRPr lang="en-GB" sz="20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2845" y="285728"/>
            <a:ext cx="8858312" cy="2357454"/>
          </a:xfrm>
        </p:spPr>
        <p:txBody>
          <a:bodyPr>
            <a:normAutofit fontScale="90000"/>
          </a:bodyPr>
          <a:lstStyle/>
          <a:p>
            <a:pPr eaLnBrk="1" hangingPunct="1">
              <a:defRPr/>
            </a:pPr>
            <a:r>
              <a:rPr lang="en-GB" sz="2800" b="1" dirty="0" smtClean="0">
                <a:solidFill>
                  <a:schemeClr val="tx1"/>
                </a:solidFill>
                <a:latin typeface="+mn-lt"/>
                <a:ea typeface="+mn-ea"/>
                <a:cs typeface="+mn-cs"/>
              </a:rPr>
              <a:t>Discuss the meaning of justice. Critically analyse the extent to which the law is successful in achieving justice, and discuss the difficulties which it faces in seeking to do so. (30 marks + 5 marks for AO3)</a:t>
            </a:r>
            <a:r>
              <a:rPr lang="en-GB" sz="2800" dirty="0" smtClean="0">
                <a:solidFill>
                  <a:schemeClr val="tx1"/>
                </a:solidFill>
                <a:latin typeface="+mn-lt"/>
                <a:ea typeface="+mn-ea"/>
                <a:cs typeface="+mn-cs"/>
              </a:rPr>
              <a:t/>
            </a:r>
            <a:br>
              <a:rPr lang="en-GB" sz="2800" dirty="0" smtClean="0">
                <a:solidFill>
                  <a:schemeClr val="tx1"/>
                </a:solidFill>
                <a:latin typeface="+mn-lt"/>
                <a:ea typeface="+mn-ea"/>
                <a:cs typeface="+mn-cs"/>
              </a:rPr>
            </a:br>
            <a:endParaRPr lang="en-US" dirty="0" smtClean="0"/>
          </a:p>
        </p:txBody>
      </p:sp>
      <p:sp>
        <p:nvSpPr>
          <p:cNvPr id="19459" name="Rectangle 3"/>
          <p:cNvSpPr>
            <a:spLocks noGrp="1" noChangeArrowheads="1"/>
          </p:cNvSpPr>
          <p:nvPr>
            <p:ph type="body" idx="1"/>
          </p:nvPr>
        </p:nvSpPr>
        <p:spPr>
          <a:xfrm>
            <a:off x="179388" y="1989138"/>
            <a:ext cx="8607454" cy="4511696"/>
          </a:xfrm>
        </p:spPr>
        <p:txBody>
          <a:bodyPr>
            <a:normAutofit/>
          </a:bodyPr>
          <a:lstStyle/>
          <a:p>
            <a:pPr eaLnBrk="1" hangingPunct="1">
              <a:buNone/>
            </a:pPr>
            <a:endParaRPr lang="en-GB" dirty="0" smtClean="0"/>
          </a:p>
          <a:p>
            <a:pPr eaLnBrk="1" hangingPunct="1"/>
            <a:r>
              <a:rPr lang="en-GB" sz="2000" dirty="0" smtClean="0"/>
              <a:t>(A) Discussion of the different possible meanings ‘of justice,’ for example, justice in terms of basic fairness, equality of treatment, distinction between different aspects of justice, for example, distributive/corrective, substantive/procedural, or formal/concrete justice etc. For a sound answer, there should be some treatment of the important philosophical theories of justice </a:t>
            </a:r>
            <a:r>
              <a:rPr lang="en-GB" sz="2000" dirty="0" err="1" smtClean="0"/>
              <a:t>eg</a:t>
            </a:r>
            <a:r>
              <a:rPr lang="en-GB" sz="2000" dirty="0" smtClean="0"/>
              <a:t> utilitarianism, Rawls, etc. Use of case law/examples. </a:t>
            </a:r>
          </a:p>
          <a:p>
            <a:pPr eaLnBrk="1" hangingPunct="1"/>
            <a:r>
              <a:rPr lang="en-GB" sz="2000" dirty="0" smtClean="0"/>
              <a:t>(B) Analysis of the extent to which law does or does not, achieve justice in the context of the discussion in (A)</a:t>
            </a:r>
          </a:p>
          <a:p>
            <a:pPr eaLnBrk="1" hangingPunct="1"/>
            <a:r>
              <a:rPr lang="en-GB" sz="2000" dirty="0" smtClean="0"/>
              <a:t>Analysis of relevant rules of the substantive law and/or aspects of the legal system </a:t>
            </a:r>
            <a:r>
              <a:rPr lang="en-GB" sz="2000" dirty="0" err="1" smtClean="0"/>
              <a:t>eg</a:t>
            </a:r>
            <a:r>
              <a:rPr lang="en-GB" sz="2000" dirty="0" smtClean="0"/>
              <a:t> aspects of justice in relation to procedure, evidence, natural justice, treatment of suspects, methods of correcting injustice etc.</a:t>
            </a:r>
          </a:p>
          <a:p>
            <a:pPr eaLnBrk="1" hangingPunct="1"/>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fade">
                                      <p:cBhvr>
                                        <p:cTn id="7" dur="2000"/>
                                        <p:tgtEl>
                                          <p:spTgt spid="194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fade">
                                      <p:cBhvr>
                                        <p:cTn id="12" dur="2000"/>
                                        <p:tgtEl>
                                          <p:spTgt spid="194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Effect transition="in" filter="fade">
                                      <p:cBhvr>
                                        <p:cTn id="17" dur="20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Judicial Creativity</a:t>
            </a:r>
            <a:endParaRPr lang="en-GB"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Past Paper Questions</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Critically analyse the extent to which judges can and should be creative in developing the law through the operation of the doctrine of judicial precedent and the interpretation of statutory rules. (30 marks + 5 marks for AO3)</a:t>
            </a:r>
          </a:p>
          <a:p>
            <a:endParaRPr lang="en-GB" dirty="0"/>
          </a:p>
          <a:p>
            <a:r>
              <a:rPr lang="en-GB" dirty="0" smtClean="0"/>
              <a:t>Analyse the extent to which judges are able to develop the law through the operation of the doctrine of judicial precedent and in the interpretation of statutes. Discuss whether judges should be able to develop the law. (30 marks + 5 marks for AO3)</a:t>
            </a:r>
          </a:p>
          <a:p>
            <a:endParaRPr lang="en-GB" dirty="0"/>
          </a:p>
          <a:p>
            <a:r>
              <a:rPr lang="en-GB" dirty="0" smtClean="0"/>
              <a:t>Critically analyse the extent to which judges are able to display creativity in the operation of judicial precedent and the interpretation of statutory rules. (30 marks + 5 marks for AO3</a:t>
            </a:r>
            <a:r>
              <a:rPr lang="en-GB" dirty="0" smtClean="0"/>
              <a:t>)</a:t>
            </a:r>
          </a:p>
          <a:p>
            <a:endParaRPr lang="en-GB" dirty="0" smtClean="0"/>
          </a:p>
          <a:p>
            <a:r>
              <a:rPr lang="en-GB" dirty="0" smtClean="0">
                <a:hlinkClick r:id="rId2"/>
              </a:rPr>
              <a:t>http://filestore.aqa.org.uk/subjects/AQA-LAW04-W-MS-JUN13.PDF</a:t>
            </a:r>
            <a:endParaRPr lang="en-GB" dirty="0" smtClean="0"/>
          </a:p>
          <a:p>
            <a:endParaRPr lang="en-GB" dirty="0"/>
          </a:p>
          <a:p>
            <a:endParaRPr lang="en-GB"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Judicial Precedent</a:t>
            </a:r>
            <a:endParaRPr lang="en-GB" dirty="0"/>
          </a:p>
        </p:txBody>
      </p:sp>
      <p:sp>
        <p:nvSpPr>
          <p:cNvPr id="3" name="Content Placeholder 2"/>
          <p:cNvSpPr>
            <a:spLocks noGrp="1"/>
          </p:cNvSpPr>
          <p:nvPr>
            <p:ph idx="1"/>
          </p:nvPr>
        </p:nvSpPr>
        <p:spPr>
          <a:xfrm>
            <a:off x="142844" y="1600200"/>
            <a:ext cx="8858312" cy="5114948"/>
          </a:xfrm>
        </p:spPr>
        <p:txBody>
          <a:bodyPr>
            <a:normAutofit fontScale="62500" lnSpcReduction="20000"/>
          </a:bodyPr>
          <a:lstStyle/>
          <a:p>
            <a:r>
              <a:rPr lang="en-GB" dirty="0" smtClean="0"/>
              <a:t>The doctrine of precedent (or as stare </a:t>
            </a:r>
            <a:r>
              <a:rPr lang="en-GB" dirty="0" err="1" smtClean="0"/>
              <a:t>decisis</a:t>
            </a:r>
            <a:r>
              <a:rPr lang="en-GB" dirty="0" smtClean="0"/>
              <a:t>, meaning ‘standing by decisions’) this has certain key features:</a:t>
            </a:r>
          </a:p>
          <a:p>
            <a:endParaRPr lang="en-GB" dirty="0" smtClean="0"/>
          </a:p>
          <a:p>
            <a:r>
              <a:rPr lang="en-GB" b="1" dirty="0" smtClean="0"/>
              <a:t>Ratio </a:t>
            </a:r>
            <a:r>
              <a:rPr lang="en-GB" b="1" dirty="0" err="1" smtClean="0"/>
              <a:t>decidendi</a:t>
            </a:r>
            <a:r>
              <a:rPr lang="en-GB" dirty="0" smtClean="0"/>
              <a:t>: is the ‘reason for the decision’. It is the legal principle upon which the outcome of a case is decided. This then sets a precedent for future judges to follow, such as the neighbour principle established in </a:t>
            </a:r>
            <a:r>
              <a:rPr lang="en-GB" b="1" dirty="0" err="1" smtClean="0"/>
              <a:t>Donoghue</a:t>
            </a:r>
            <a:r>
              <a:rPr lang="en-GB" b="1" dirty="0" smtClean="0"/>
              <a:t> v Stevenson</a:t>
            </a:r>
            <a:r>
              <a:rPr lang="en-GB" dirty="0" smtClean="0"/>
              <a:t> (1932); or the point of law established in </a:t>
            </a:r>
            <a:r>
              <a:rPr lang="en-GB" b="1" dirty="0" smtClean="0"/>
              <a:t>R v G and R</a:t>
            </a:r>
            <a:r>
              <a:rPr lang="en-GB" dirty="0" smtClean="0"/>
              <a:t> (2003) that the test for recklessness in criminal damage is subjective, not objective; </a:t>
            </a:r>
          </a:p>
          <a:p>
            <a:endParaRPr lang="en-GB" dirty="0" smtClean="0"/>
          </a:p>
          <a:p>
            <a:r>
              <a:rPr lang="en-GB" b="1" dirty="0" smtClean="0"/>
              <a:t>Obiter dicta</a:t>
            </a:r>
            <a:r>
              <a:rPr lang="en-GB" dirty="0" smtClean="0"/>
              <a:t>:  means ‘other things said’. This refers to all other legal arguments and comments made by a judge that were not central to deciding the case before him. For example, he might consider a range of possible outcomes had the facts of the case been different. As a result, it is often difficult to draw a clear line between the ratio </a:t>
            </a:r>
            <a:r>
              <a:rPr lang="en-GB" dirty="0" err="1" smtClean="0"/>
              <a:t>decidendi</a:t>
            </a:r>
            <a:r>
              <a:rPr lang="en-GB" dirty="0" smtClean="0"/>
              <a:t> and the obiter dicta contained within the judgment. For example the Court of Appeal followed the Obiter of the House of Lords in the case of </a:t>
            </a:r>
            <a:r>
              <a:rPr lang="en-GB" b="1" dirty="0" smtClean="0"/>
              <a:t>R v </a:t>
            </a:r>
            <a:r>
              <a:rPr lang="en-GB" b="1" dirty="0" err="1" smtClean="0"/>
              <a:t>Gotts</a:t>
            </a:r>
            <a:r>
              <a:rPr lang="en-GB" dirty="0" smtClean="0"/>
              <a:t> 1993 and decided that the defence of Duress of Threats was not available for a crime of Attempted murder (</a:t>
            </a:r>
            <a:r>
              <a:rPr lang="en-GB" b="1" dirty="0" smtClean="0"/>
              <a:t>R v Howe</a:t>
            </a:r>
            <a:r>
              <a:rPr lang="en-GB" dirty="0" smtClean="0"/>
              <a:t>  1987 HL had bound the CA only murder).</a:t>
            </a:r>
          </a:p>
          <a:p>
            <a:endParaRPr lang="en-GB"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Precedent</a:t>
            </a:r>
            <a:endParaRPr lang="en-GB" dirty="0"/>
          </a:p>
        </p:txBody>
      </p:sp>
      <p:sp>
        <p:nvSpPr>
          <p:cNvPr id="3" name="Content Placeholder 2"/>
          <p:cNvSpPr>
            <a:spLocks noGrp="1"/>
          </p:cNvSpPr>
          <p:nvPr>
            <p:ph idx="1"/>
          </p:nvPr>
        </p:nvSpPr>
        <p:spPr>
          <a:xfrm>
            <a:off x="142844" y="1285860"/>
            <a:ext cx="8858312" cy="5572140"/>
          </a:xfrm>
        </p:spPr>
        <p:txBody>
          <a:bodyPr>
            <a:normAutofit fontScale="62500" lnSpcReduction="20000"/>
          </a:bodyPr>
          <a:lstStyle/>
          <a:p>
            <a:r>
              <a:rPr lang="en-GB" b="1" dirty="0" smtClean="0"/>
              <a:t>Original</a:t>
            </a:r>
            <a:r>
              <a:rPr lang="en-GB" dirty="0" smtClean="0"/>
              <a:t>: Precedents are described as </a:t>
            </a:r>
            <a:r>
              <a:rPr lang="en-GB" b="1" dirty="0" smtClean="0"/>
              <a:t>original</a:t>
            </a:r>
            <a:r>
              <a:rPr lang="en-GB" dirty="0" smtClean="0"/>
              <a:t> whenever the court addresses a point of law for the </a:t>
            </a:r>
            <a:r>
              <a:rPr lang="en-GB" dirty="0" err="1" smtClean="0"/>
              <a:t>ﬁrst</a:t>
            </a:r>
            <a:r>
              <a:rPr lang="en-GB" dirty="0" smtClean="0"/>
              <a:t> time. For example, in </a:t>
            </a:r>
            <a:r>
              <a:rPr lang="en-GB" b="1" dirty="0" smtClean="0"/>
              <a:t>Re A</a:t>
            </a:r>
            <a:r>
              <a:rPr lang="en-GB" dirty="0" smtClean="0"/>
              <a:t> (2000) the court established a new precedent when it declared that the operation to separate conjoined twins was lawful, even though it would result in the immediate death of one of the girls.</a:t>
            </a:r>
          </a:p>
          <a:p>
            <a:endParaRPr lang="en-GB" dirty="0" smtClean="0"/>
          </a:p>
          <a:p>
            <a:r>
              <a:rPr lang="en-GB" b="1" dirty="0" smtClean="0"/>
              <a:t>Binding</a:t>
            </a:r>
            <a:r>
              <a:rPr lang="en-GB" dirty="0" smtClean="0"/>
              <a:t>: Precedents are binding when they must be followed by a court in a later case. This will occur when the precedent was set by a higher court, or set by a court with limited powers to overrule its own previous decisions. </a:t>
            </a:r>
            <a:r>
              <a:rPr lang="en-GB" b="1" dirty="0" err="1" smtClean="0"/>
              <a:t>Donoghue</a:t>
            </a:r>
            <a:r>
              <a:rPr lang="en-GB" b="1" dirty="0" smtClean="0"/>
              <a:t> v Stevenson</a:t>
            </a:r>
            <a:r>
              <a:rPr lang="en-GB" dirty="0" smtClean="0"/>
              <a:t> bound the later case </a:t>
            </a:r>
            <a:r>
              <a:rPr lang="en-GB" b="1" dirty="0" smtClean="0"/>
              <a:t>of Grant v Australian knitting mills</a:t>
            </a:r>
            <a:r>
              <a:rPr lang="en-GB" dirty="0" smtClean="0"/>
              <a:t> on the general duty of care a manufacturer owes to his consumers.</a:t>
            </a:r>
          </a:p>
          <a:p>
            <a:endParaRPr lang="en-GB" dirty="0" smtClean="0"/>
          </a:p>
          <a:p>
            <a:r>
              <a:rPr lang="en-GB" b="1" dirty="0" smtClean="0"/>
              <a:t>Persuasive: </a:t>
            </a:r>
            <a:r>
              <a:rPr lang="en-GB" dirty="0" smtClean="0"/>
              <a:t> Precedents are persuasive when they are not binding on future cases. Judges, however, are free to adopt persuasive precedents. There are many reasons why precedents are merely persuasive. They may have been set in a lower court; or were part of the obiter dicta of the case; or they were set by the Privy Council, such as the decision of a nine-man Privy Council in  </a:t>
            </a:r>
            <a:r>
              <a:rPr lang="en-GB" b="1" dirty="0" smtClean="0"/>
              <a:t>Attorney-General for Jersey v Holley</a:t>
            </a:r>
            <a:r>
              <a:rPr lang="en-GB" dirty="0" smtClean="0"/>
              <a:t> (2005). In Holley the Privy Council also changed the rules of Stare </a:t>
            </a:r>
            <a:r>
              <a:rPr lang="en-GB" dirty="0" err="1" smtClean="0"/>
              <a:t>Decisis</a:t>
            </a:r>
            <a:r>
              <a:rPr lang="en-GB" dirty="0" smtClean="0"/>
              <a:t> so that effectively this court bound English courts where a large amount of judges was sitting. The Privy Council was recognised as the Supreme Court in all but name as the same judges sit on each.</a:t>
            </a:r>
          </a:p>
          <a:p>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Hierarchy of the Courts</a:t>
            </a:r>
            <a:endParaRPr lang="en-GB" dirty="0"/>
          </a:p>
        </p:txBody>
      </p:sp>
      <p:sp>
        <p:nvSpPr>
          <p:cNvPr id="3" name="Content Placeholder 2"/>
          <p:cNvSpPr>
            <a:spLocks noGrp="1"/>
          </p:cNvSpPr>
          <p:nvPr>
            <p:ph idx="1"/>
          </p:nvPr>
        </p:nvSpPr>
        <p:spPr>
          <a:xfrm>
            <a:off x="142844" y="1600200"/>
            <a:ext cx="8786874" cy="5043510"/>
          </a:xfrm>
        </p:spPr>
        <p:txBody>
          <a:bodyPr>
            <a:normAutofit fontScale="62500" lnSpcReduction="20000"/>
          </a:bodyPr>
          <a:lstStyle/>
          <a:p>
            <a:r>
              <a:rPr lang="en-GB" dirty="0" smtClean="0"/>
              <a:t>Judicial precedent operates within the hierarchy of the courts. Decisions of the House of Lords (now Supreme Court) are binding on all lower courts, including the Court of Appeal. Since issuing its </a:t>
            </a:r>
            <a:r>
              <a:rPr lang="en-GB" b="1" dirty="0" smtClean="0"/>
              <a:t>Practice Statement</a:t>
            </a:r>
            <a:r>
              <a:rPr lang="en-GB" dirty="0" smtClean="0"/>
              <a:t> in 1966, the House may depart from its own previous decisions ‘when it appears right to do so’. However, it will bear in mind the danger of disturbing retrospectively the basis on which contracts, settlements of property and </a:t>
            </a:r>
            <a:r>
              <a:rPr lang="en-GB" dirty="0" err="1" smtClean="0"/>
              <a:t>ﬁscal</a:t>
            </a:r>
            <a:r>
              <a:rPr lang="en-GB" dirty="0" smtClean="0"/>
              <a:t> arrangements have been entered into and also the need for certainty in the criminal law. </a:t>
            </a:r>
          </a:p>
          <a:p>
            <a:endParaRPr lang="en-GB" dirty="0" smtClean="0"/>
          </a:p>
          <a:p>
            <a:r>
              <a:rPr lang="en-GB" dirty="0" smtClean="0"/>
              <a:t>This new freedom would therefore be used sparingly. The Court of Appeal is bound by decisions of the House of Lords, and it is generally bound by its own previous decisions. The </a:t>
            </a:r>
            <a:r>
              <a:rPr lang="en-GB" dirty="0" err="1" smtClean="0"/>
              <a:t>justiﬁcation</a:t>
            </a:r>
            <a:r>
              <a:rPr lang="en-GB" dirty="0" smtClean="0"/>
              <a:t> for this is that the House of Lords exists to provide a remedy in cases where the Court of Appeal cannot. The Court of Appeal has limited powers to depart from its own previous decisions. Both divisions may take advantage of the three exceptions </a:t>
            </a:r>
            <a:r>
              <a:rPr lang="en-GB" dirty="0" err="1" smtClean="0"/>
              <a:t>identiﬁed</a:t>
            </a:r>
            <a:r>
              <a:rPr lang="en-GB" dirty="0" smtClean="0"/>
              <a:t> in </a:t>
            </a:r>
            <a:r>
              <a:rPr lang="en-GB" b="1" dirty="0" smtClean="0"/>
              <a:t>Young v Bristol Aeroplane (</a:t>
            </a:r>
            <a:r>
              <a:rPr lang="en-GB" dirty="0" smtClean="0"/>
              <a:t>1944), and the criminal division is free to depart from its own earlier decision in cases where the freedom of an individual is at stake, as in </a:t>
            </a:r>
            <a:r>
              <a:rPr lang="en-GB" b="1" dirty="0" smtClean="0"/>
              <a:t>R v Gould</a:t>
            </a:r>
            <a:r>
              <a:rPr lang="en-GB" dirty="0" smtClean="0"/>
              <a:t> (1968) CA.</a:t>
            </a:r>
          </a:p>
          <a:p>
            <a:pPr>
              <a:buNone/>
            </a:pPr>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Avoiding Precedent</a:t>
            </a:r>
            <a:endParaRPr lang="en-GB" dirty="0"/>
          </a:p>
        </p:txBody>
      </p:sp>
      <p:sp>
        <p:nvSpPr>
          <p:cNvPr id="3" name="Content Placeholder 2"/>
          <p:cNvSpPr>
            <a:spLocks noGrp="1"/>
          </p:cNvSpPr>
          <p:nvPr>
            <p:ph idx="1"/>
          </p:nvPr>
        </p:nvSpPr>
        <p:spPr/>
        <p:txBody>
          <a:bodyPr>
            <a:normAutofit fontScale="62500" lnSpcReduction="20000"/>
          </a:bodyPr>
          <a:lstStyle/>
          <a:p>
            <a:r>
              <a:rPr lang="en-GB" b="1" dirty="0" smtClean="0"/>
              <a:t>Distinguishing</a:t>
            </a:r>
            <a:endParaRPr lang="en-GB" dirty="0" smtClean="0"/>
          </a:p>
          <a:p>
            <a:endParaRPr lang="en-GB" dirty="0" smtClean="0"/>
          </a:p>
          <a:p>
            <a:r>
              <a:rPr lang="en-GB" dirty="0" smtClean="0"/>
              <a:t>A precedent set in Case A should be followed in the later Case B where the facts of the two cases are similar. For example, a contract is not formed unless the two parties intended to enter into a legally binding agreement.  Where an agreement is made in a domestic setting, such as a husband promising to buy his wife an eternity ring for their silver wedding, the courts presume that it was not intended to be legally binding. The key differences between Balfour &amp; Merritt on a presumption of no legal relations in making a contract were distinguished. In </a:t>
            </a:r>
            <a:r>
              <a:rPr lang="en-GB" b="1" dirty="0" smtClean="0"/>
              <a:t>Merritt v Merritt</a:t>
            </a:r>
            <a:r>
              <a:rPr lang="en-GB" dirty="0" smtClean="0"/>
              <a:t> (1971), the husband and wife had separated before making their agreement, and secondly that their agreement had been written down and signed. These points allowed the court to distinguish the precedent set in </a:t>
            </a:r>
            <a:r>
              <a:rPr lang="en-GB" b="1" dirty="0" smtClean="0"/>
              <a:t>Balfour v Balfour</a:t>
            </a:r>
            <a:r>
              <a:rPr lang="en-GB" dirty="0" smtClean="0"/>
              <a:t> (1919). Theoretically, at least, the power to distinguish offers judges unlimited discretion to avoid existing precedents.</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n-US" smtClean="0"/>
              <a:t>Law and Morality splits into 3 parts:</a:t>
            </a:r>
          </a:p>
        </p:txBody>
      </p:sp>
      <p:sp>
        <p:nvSpPr>
          <p:cNvPr id="6147" name="Rectangle 3"/>
          <p:cNvSpPr>
            <a:spLocks noGrp="1" noChangeArrowheads="1"/>
          </p:cNvSpPr>
          <p:nvPr>
            <p:ph type="body" idx="1"/>
          </p:nvPr>
        </p:nvSpPr>
        <p:spPr/>
        <p:txBody>
          <a:bodyPr/>
          <a:lstStyle/>
          <a:p>
            <a:pPr eaLnBrk="1" hangingPunct="1"/>
            <a:r>
              <a:rPr lang="en-US" dirty="0" smtClean="0"/>
              <a:t>What is Law and morality</a:t>
            </a:r>
          </a:p>
          <a:p>
            <a:pPr eaLnBrk="1" hangingPunct="1"/>
            <a:r>
              <a:rPr lang="en-US" dirty="0" smtClean="0"/>
              <a:t>What is the relationship between law and morality. </a:t>
            </a:r>
          </a:p>
          <a:p>
            <a:pPr eaLnBrk="1" hangingPunct="1"/>
            <a:r>
              <a:rPr lang="en-US" dirty="0" smtClean="0"/>
              <a:t>Should law reflect moral values of society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15436" cy="6429420"/>
          </a:xfrm>
        </p:spPr>
        <p:txBody>
          <a:bodyPr>
            <a:normAutofit fontScale="85000" lnSpcReduction="20000"/>
          </a:bodyPr>
          <a:lstStyle/>
          <a:p>
            <a:r>
              <a:rPr lang="en-GB" b="1" dirty="0" smtClean="0"/>
              <a:t>Reversing</a:t>
            </a:r>
            <a:endParaRPr lang="en-GB" dirty="0" smtClean="0"/>
          </a:p>
          <a:p>
            <a:endParaRPr lang="en-GB" dirty="0" smtClean="0"/>
          </a:p>
          <a:p>
            <a:r>
              <a:rPr lang="en-GB" dirty="0" smtClean="0"/>
              <a:t>Sometimes the higher court will decide that a lower court reached the wrong decision in a case. The higher court will then alter the decision made by the lower court. This is known as reversing the decision of the lower court. This famously occurred twice in </a:t>
            </a:r>
            <a:r>
              <a:rPr lang="en-GB" b="1" dirty="0" smtClean="0"/>
              <a:t>R v Kingston</a:t>
            </a:r>
            <a:r>
              <a:rPr lang="en-GB" dirty="0" smtClean="0"/>
              <a:t> (1994). The case concerned the defence of intoxication: Kingston, a known paedophile, was drugged </a:t>
            </a:r>
            <a:r>
              <a:rPr lang="en-GB" dirty="0" err="1" smtClean="0"/>
              <a:t>byblackmailers</a:t>
            </a:r>
            <a:r>
              <a:rPr lang="en-GB" dirty="0" smtClean="0"/>
              <a:t> </a:t>
            </a:r>
            <a:r>
              <a:rPr lang="en-GB" dirty="0" smtClean="0"/>
              <a:t>and lured into abusing a 15-year-old boy. His conviction for indecent assault was overturned by the Court of Appeal on the grounds of involuntary intoxication. However, the House of Lords reinstated a guilty verdict: Kingston’s inhibitions had been severely impaired by the drugs he had involuntarily taken, but he was still capable of forming the </a:t>
            </a:r>
            <a:r>
              <a:rPr lang="en-GB" dirty="0" err="1" smtClean="0"/>
              <a:t>mens</a:t>
            </a:r>
            <a:r>
              <a:rPr lang="en-GB" dirty="0" smtClean="0"/>
              <a:t> </a:t>
            </a:r>
            <a:r>
              <a:rPr lang="en-GB" dirty="0" err="1" smtClean="0"/>
              <a:t>rea</a:t>
            </a:r>
            <a:r>
              <a:rPr lang="en-GB" dirty="0" smtClean="0"/>
              <a:t> of the offence. In the words of </a:t>
            </a:r>
            <a:r>
              <a:rPr lang="en-GB" dirty="0" err="1" smtClean="0"/>
              <a:t>Mustill</a:t>
            </a:r>
            <a:r>
              <a:rPr lang="en-GB" dirty="0" smtClean="0"/>
              <a:t> LJ: ‘mere </a:t>
            </a:r>
            <a:r>
              <a:rPr lang="en-GB" dirty="0" err="1" smtClean="0"/>
              <a:t>disinhibition</a:t>
            </a:r>
            <a:r>
              <a:rPr lang="en-GB" dirty="0" smtClean="0"/>
              <a:t>’ is insufficient to found a defence.</a:t>
            </a:r>
          </a:p>
          <a:p>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85728"/>
            <a:ext cx="8786874" cy="6286544"/>
          </a:xfrm>
        </p:spPr>
        <p:txBody>
          <a:bodyPr>
            <a:normAutofit fontScale="70000" lnSpcReduction="20000"/>
          </a:bodyPr>
          <a:lstStyle/>
          <a:p>
            <a:r>
              <a:rPr lang="en-GB" b="1" dirty="0" smtClean="0"/>
              <a:t>Overruling</a:t>
            </a:r>
            <a:endParaRPr lang="en-GB" dirty="0" smtClean="0"/>
          </a:p>
          <a:p>
            <a:endParaRPr lang="en-GB" dirty="0" smtClean="0"/>
          </a:p>
          <a:p>
            <a:r>
              <a:rPr lang="en-GB" dirty="0" smtClean="0"/>
              <a:t>In reversing, only one case is involved. In overruling, at least two cases are involved. In Case B, the court decides that the point of law decided previously in Case A was wrong and so changes it. In </a:t>
            </a:r>
            <a:r>
              <a:rPr lang="en-GB" b="1" dirty="0" smtClean="0"/>
              <a:t>Addie v </a:t>
            </a:r>
            <a:r>
              <a:rPr lang="en-GB" b="1" dirty="0" err="1" smtClean="0"/>
              <a:t>Dumbreck</a:t>
            </a:r>
            <a:r>
              <a:rPr lang="en-GB" dirty="0" smtClean="0"/>
              <a:t> (1929) a four-year-old trespasser wandered onto the defendant’s land and was crushed in the wheel of a machine operated by a colliery. The colliers had ‘</a:t>
            </a:r>
            <a:r>
              <a:rPr lang="en-GB" dirty="0" err="1" smtClean="0"/>
              <a:t>NoTrespassing</a:t>
            </a:r>
            <a:r>
              <a:rPr lang="en-GB" dirty="0" smtClean="0"/>
              <a:t>’ signs in place, but were aware that these were regularly ignored by children. Nevertheless, the House of Lords decided that there was no general duty of care to trespassers.</a:t>
            </a:r>
          </a:p>
          <a:p>
            <a:endParaRPr lang="en-GB" dirty="0" smtClean="0"/>
          </a:p>
          <a:p>
            <a:r>
              <a:rPr lang="en-GB" dirty="0" smtClean="0"/>
              <a:t>Forty years on, attitudes had changed. In </a:t>
            </a:r>
            <a:r>
              <a:rPr lang="en-GB" b="1" dirty="0" smtClean="0"/>
              <a:t>British</a:t>
            </a:r>
            <a:r>
              <a:rPr lang="en-GB" dirty="0" smtClean="0"/>
              <a:t> </a:t>
            </a:r>
            <a:r>
              <a:rPr lang="en-GB" b="1" dirty="0" smtClean="0"/>
              <a:t>Railways Board v Herrington</a:t>
            </a:r>
            <a:r>
              <a:rPr lang="en-GB" dirty="0" smtClean="0"/>
              <a:t>, the claimant was a six-year-old boy who suffered serious burns and injuries on an </a:t>
            </a:r>
            <a:r>
              <a:rPr lang="en-GB" dirty="0" err="1" smtClean="0"/>
              <a:t>electriﬁed</a:t>
            </a:r>
            <a:r>
              <a:rPr lang="en-GB" dirty="0" smtClean="0"/>
              <a:t> railway line. He had stepped over a damaged fence running alongside the line. The House of Lords decided that, in the years since the decision in </a:t>
            </a:r>
            <a:r>
              <a:rPr lang="en-GB" b="1" dirty="0" smtClean="0"/>
              <a:t>Addie v </a:t>
            </a:r>
            <a:r>
              <a:rPr lang="en-GB" b="1" dirty="0" err="1" smtClean="0"/>
              <a:t>Dumbreck</a:t>
            </a:r>
            <a:r>
              <a:rPr lang="en-GB" dirty="0" smtClean="0"/>
              <a:t> (1929), social and physical conditions had changed dramatically: in particular the growth of towns had brought about a lack of play areas for children, leading to an increased temptation to trespass. In view of this, it would now be right for an occupier to owe a duty of care to trespassers.</a:t>
            </a:r>
          </a:p>
          <a:p>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Creativity Within Statutory Interpretation</a:t>
            </a:r>
            <a:endParaRPr lang="en-GB" dirty="0"/>
          </a:p>
        </p:txBody>
      </p:sp>
      <p:sp>
        <p:nvSpPr>
          <p:cNvPr id="3" name="Content Placeholder 2"/>
          <p:cNvSpPr>
            <a:spLocks noGrp="1"/>
          </p:cNvSpPr>
          <p:nvPr>
            <p:ph idx="1"/>
          </p:nvPr>
        </p:nvSpPr>
        <p:spPr>
          <a:xfrm>
            <a:off x="142844" y="1600200"/>
            <a:ext cx="8715436" cy="5043510"/>
          </a:xfrm>
        </p:spPr>
        <p:txBody>
          <a:bodyPr>
            <a:normAutofit fontScale="92500" lnSpcReduction="20000"/>
          </a:bodyPr>
          <a:lstStyle/>
          <a:p>
            <a:r>
              <a:rPr lang="en-GB" dirty="0" smtClean="0"/>
              <a:t>The responsibility of Parliament for the legislative process has ended by the time that the Bill receives royal assent. Members of Parliament have no further </a:t>
            </a:r>
            <a:r>
              <a:rPr lang="en-GB" dirty="0" err="1" smtClean="0"/>
              <a:t>inﬂuence</a:t>
            </a:r>
            <a:r>
              <a:rPr lang="en-GB" dirty="0" smtClean="0"/>
              <a:t> over the Act. Under the doctrine of the separation of powers, it is the role of the judiciary to interpret and apply that legislation. To ensure that they manage this responsibility effectively, judges have developed a range of approaches. Although many of these approaches are called rules, they are not necessarily binding upon judges: discretion exists in the selection of approach to adopt, and the outcome of a case may depend entirely upon the approach selected.</a:t>
            </a:r>
          </a:p>
          <a:p>
            <a:endParaRPr lang="en-GB"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786874" cy="6429420"/>
          </a:xfrm>
        </p:spPr>
        <p:txBody>
          <a:bodyPr>
            <a:normAutofit fontScale="85000" lnSpcReduction="20000"/>
          </a:bodyPr>
          <a:lstStyle/>
          <a:p>
            <a:r>
              <a:rPr lang="en-GB" b="1" dirty="0" smtClean="0"/>
              <a:t>The literal rule</a:t>
            </a:r>
            <a:endParaRPr lang="en-GB" dirty="0" smtClean="0"/>
          </a:p>
          <a:p>
            <a:endParaRPr lang="en-GB" dirty="0" smtClean="0"/>
          </a:p>
          <a:p>
            <a:r>
              <a:rPr lang="en-GB" dirty="0" smtClean="0"/>
              <a:t>Under this rule judges follow the literal meaning of the words used in the statute rather than seeking to discover the intention of Parliament behind the legislation. Lord </a:t>
            </a:r>
            <a:r>
              <a:rPr lang="en-GB" dirty="0" err="1" smtClean="0"/>
              <a:t>Simonds</a:t>
            </a:r>
            <a:r>
              <a:rPr lang="en-GB" dirty="0" smtClean="0"/>
              <a:t> argued that it is the duty of the court to interpret the words used and even if these words are ambiguous, judges should not go on a ‘voyage of discovery’ to </a:t>
            </a:r>
            <a:r>
              <a:rPr lang="en-GB" dirty="0" err="1" smtClean="0"/>
              <a:t>ﬁnd</a:t>
            </a:r>
            <a:r>
              <a:rPr lang="en-GB" dirty="0" smtClean="0"/>
              <a:t> their intended meaning. In </a:t>
            </a:r>
            <a:r>
              <a:rPr lang="en-GB" b="1" dirty="0" err="1" smtClean="0"/>
              <a:t>Whiteley</a:t>
            </a:r>
            <a:r>
              <a:rPr lang="en-GB" b="1" dirty="0" smtClean="0"/>
              <a:t> v Chappell</a:t>
            </a:r>
            <a:r>
              <a:rPr lang="en-GB" dirty="0" smtClean="0"/>
              <a:t> (1868) the defendant had voted twice in an election, </a:t>
            </a:r>
            <a:r>
              <a:rPr lang="en-GB" dirty="0" err="1" smtClean="0"/>
              <a:t>ﬁrst</a:t>
            </a:r>
            <a:r>
              <a:rPr lang="en-GB" dirty="0" smtClean="0"/>
              <a:t> using his own name, and secondly masquerading as someone who had died. He was charged with impersonating a person entitled to vote in an election. Using the literal rule the court found him not guilty: he could not be guilty of impersonating someone entitled to vote, since dead people are not entitled to vote, meaning judges have no ability to be creative in developing the law for situations parliament did not envisage when creating the act.</a:t>
            </a:r>
          </a:p>
          <a:p>
            <a:endParaRPr lang="en-GB"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858312" cy="6643710"/>
          </a:xfrm>
        </p:spPr>
        <p:txBody>
          <a:bodyPr>
            <a:normAutofit fontScale="70000" lnSpcReduction="20000"/>
          </a:bodyPr>
          <a:lstStyle/>
          <a:p>
            <a:r>
              <a:rPr lang="en-GB" sz="3400" b="1" dirty="0" smtClean="0"/>
              <a:t>The golden rule</a:t>
            </a:r>
            <a:endParaRPr lang="en-GB" sz="3400" dirty="0" smtClean="0"/>
          </a:p>
          <a:p>
            <a:endParaRPr lang="en-GB" sz="3400" dirty="0" smtClean="0"/>
          </a:p>
          <a:p>
            <a:r>
              <a:rPr lang="en-GB" sz="3400" dirty="0" smtClean="0"/>
              <a:t>The golden rule is used to mitigate the harshness of the literal rule. However, it is restricted to cases where the key word has more than one meaning. If one meaning would result in a ‘manifestly absurd’ outcome, another is to be preferred. Lord Reid once declared: ‘You may not for any reason attach to a statutory provision a meaning which the words of that statute cannot possibly bear. If they are capable of more than one meaning then you can choose between those two meanings, but beyond that you cannot go.’</a:t>
            </a:r>
          </a:p>
          <a:p>
            <a:endParaRPr lang="en-GB" sz="3400" dirty="0" smtClean="0"/>
          </a:p>
          <a:p>
            <a:r>
              <a:rPr lang="en-GB" sz="3400" dirty="0" smtClean="0"/>
              <a:t>This approach was adopted in </a:t>
            </a:r>
            <a:r>
              <a:rPr lang="en-GB" sz="3400" b="1" dirty="0" smtClean="0"/>
              <a:t>Adler v George</a:t>
            </a:r>
            <a:r>
              <a:rPr lang="en-GB" sz="3400" dirty="0" smtClean="0"/>
              <a:t> (1964). Under s3 of the </a:t>
            </a:r>
            <a:r>
              <a:rPr lang="en-GB" sz="3400" dirty="0" err="1" smtClean="0"/>
              <a:t>Ofﬁcial</a:t>
            </a:r>
            <a:r>
              <a:rPr lang="en-GB" sz="3400" dirty="0" smtClean="0"/>
              <a:t> Secrets Act 1920 it was an offence to be found ‘in the vicinity of a prohibited place’. The accused was arrested inside </a:t>
            </a:r>
            <a:r>
              <a:rPr lang="en-GB" sz="3400" dirty="0" err="1" smtClean="0"/>
              <a:t>Marham</a:t>
            </a:r>
            <a:r>
              <a:rPr lang="en-GB" sz="3400" dirty="0" smtClean="0"/>
              <a:t> Royal Air Force station, and argued that the phrase ‘in the vicinity of ’ implied being ‘outside of ’ a prohibited place. Lord Parker used the golden rule: ‘in the vicinity of ’ could mean ‘being in or in the vicinity of ’ the prohibited place. To have acquitted the defendant would have been a manifestly absurd outcome.</a:t>
            </a:r>
          </a:p>
          <a:p>
            <a:endParaRPr lang="en-GB"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42852"/>
            <a:ext cx="8858312" cy="6500858"/>
          </a:xfrm>
        </p:spPr>
        <p:txBody>
          <a:bodyPr>
            <a:normAutofit fontScale="85000" lnSpcReduction="20000"/>
          </a:bodyPr>
          <a:lstStyle/>
          <a:p>
            <a:r>
              <a:rPr lang="en-GB" sz="3300" b="1" dirty="0" smtClean="0"/>
              <a:t>The mischief rule</a:t>
            </a:r>
            <a:endParaRPr lang="en-GB" sz="3300" dirty="0" smtClean="0"/>
          </a:p>
          <a:p>
            <a:endParaRPr lang="en-GB" sz="3300" dirty="0" smtClean="0"/>
          </a:p>
          <a:p>
            <a:r>
              <a:rPr lang="en-GB" sz="3300" dirty="0" smtClean="0"/>
              <a:t>A very different approach can be seen in the mischief rule. Here the courts identify the mischief or problem with the old common law, and then examine the remedy provided by Parliament. They then try to ensure that they give effect to this remedy. This approach was adopted in </a:t>
            </a:r>
            <a:r>
              <a:rPr lang="en-GB" sz="3300" b="1" dirty="0" smtClean="0"/>
              <a:t>Smith v Hughes</a:t>
            </a:r>
            <a:r>
              <a:rPr lang="en-GB" sz="3300" dirty="0" smtClean="0"/>
              <a:t> (1960). Under the Street Offences Act 1958 it was an offence for prostitutes to solicit in the street. In this case the prostitutes were soliciting men from the open window of a house. Using the mischief rule, the courts </a:t>
            </a:r>
            <a:r>
              <a:rPr lang="en-GB" sz="3300" dirty="0" err="1" smtClean="0"/>
              <a:t>identiﬁed</a:t>
            </a:r>
            <a:r>
              <a:rPr lang="en-GB" sz="3300" dirty="0" smtClean="0"/>
              <a:t> the problem with the old common law (harassment), and looked at how Parliament tried to overcome this (by preventing soliciting in the street). They gave effect to this by </a:t>
            </a:r>
            <a:r>
              <a:rPr lang="en-GB" sz="3300" dirty="0" err="1" smtClean="0"/>
              <a:t>ﬁnding</a:t>
            </a:r>
            <a:r>
              <a:rPr lang="en-GB" sz="3300" dirty="0" smtClean="0"/>
              <a:t> the women guilty, even though they could have argued under the literal rule that they were not in the street at the time of the offence. </a:t>
            </a:r>
          </a:p>
          <a:p>
            <a:endParaRPr lang="en-GB"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786874" cy="6429420"/>
          </a:xfrm>
        </p:spPr>
        <p:txBody>
          <a:bodyPr>
            <a:normAutofit fontScale="77500" lnSpcReduction="20000"/>
          </a:bodyPr>
          <a:lstStyle/>
          <a:p>
            <a:r>
              <a:rPr lang="en-GB" b="1" dirty="0" smtClean="0"/>
              <a:t>The purposive approach</a:t>
            </a:r>
          </a:p>
          <a:p>
            <a:endParaRPr lang="en-GB" dirty="0" smtClean="0"/>
          </a:p>
          <a:p>
            <a:r>
              <a:rPr lang="en-GB" dirty="0" smtClean="0"/>
              <a:t>This approach is becoming increasingly popular in UK courts. Here, judges examine not only the words used on the pages of the Act, but also the intention of Parliament when using these words. In the case of </a:t>
            </a:r>
            <a:r>
              <a:rPr lang="en-GB" b="1" dirty="0" smtClean="0"/>
              <a:t>Jones v Tower Boot Company</a:t>
            </a:r>
            <a:r>
              <a:rPr lang="en-GB" dirty="0" smtClean="0"/>
              <a:t> (1997) the claimant had suffered constant harassment by fellow workers at the Tower Boot Company. The Race Relations Act 1976stated: ‘Anything done by a person in the course of employment shall be treated for the purposes of this Act as done by his employer as well as by him, whether or not it was done with the employer ’s knowledge or approval.’ The employers argued that these activities were not authorised, and therefore not done ‘in the course of employment’. The Court of Appeal adopted a purposive approach: the purpose of the Race Relations Act 1976 was to prevent in the workplace the discriminatory conduct to which the victim had been subjected. Therefore the employers were liable.</a:t>
            </a:r>
          </a:p>
          <a:p>
            <a:endParaRPr lang="en-GB"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Creativity within the operation of statutory </a:t>
            </a:r>
            <a:r>
              <a:rPr lang="en-GB" dirty="0" smtClean="0"/>
              <a:t>interpretation</a:t>
            </a:r>
            <a:endParaRPr lang="en-GB"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858312" cy="6429420"/>
          </a:xfrm>
        </p:spPr>
        <p:txBody>
          <a:bodyPr>
            <a:normAutofit fontScale="85000" lnSpcReduction="20000"/>
          </a:bodyPr>
          <a:lstStyle/>
          <a:p>
            <a:r>
              <a:rPr lang="en-GB" b="1" dirty="0" smtClean="0"/>
              <a:t>Approaches that restrict judicial creativity</a:t>
            </a:r>
            <a:endParaRPr lang="en-GB" dirty="0" smtClean="0"/>
          </a:p>
          <a:p>
            <a:endParaRPr lang="en-GB" dirty="0" smtClean="0"/>
          </a:p>
          <a:p>
            <a:r>
              <a:rPr lang="en-GB" b="1" dirty="0" err="1" smtClean="0"/>
              <a:t>Disadv</a:t>
            </a:r>
            <a:r>
              <a:rPr lang="en-GB" dirty="0" smtClean="0"/>
              <a:t>: The </a:t>
            </a:r>
            <a:r>
              <a:rPr lang="en-GB" b="1" dirty="0" smtClean="0"/>
              <a:t>literal approach</a:t>
            </a:r>
            <a:r>
              <a:rPr lang="en-GB" dirty="0" smtClean="0"/>
              <a:t> is </a:t>
            </a:r>
            <a:r>
              <a:rPr lang="en-GB" dirty="0" err="1" smtClean="0"/>
              <a:t>inﬂexible</a:t>
            </a:r>
            <a:r>
              <a:rPr lang="en-GB" dirty="0" smtClean="0"/>
              <a:t>. Consistency is of no use without justice and fairness. </a:t>
            </a:r>
          </a:p>
          <a:p>
            <a:r>
              <a:rPr lang="en-GB" dirty="0" smtClean="0"/>
              <a:t>It is unreasonable to expect Parliamentary draftsmen to be able to anticipate every conceivable interpretation, and misinterpretation, of their words. </a:t>
            </a:r>
          </a:p>
          <a:p>
            <a:r>
              <a:rPr lang="en-GB" dirty="0" smtClean="0"/>
              <a:t>It can defeat the legislative intention of Parliament. Clearly the defendant in </a:t>
            </a:r>
            <a:r>
              <a:rPr lang="en-GB" b="1" dirty="0" err="1" smtClean="0"/>
              <a:t>Whiteley</a:t>
            </a:r>
            <a:r>
              <a:rPr lang="en-GB" b="1" dirty="0" smtClean="0"/>
              <a:t> v Chappell</a:t>
            </a:r>
            <a:r>
              <a:rPr lang="en-GB" dirty="0" smtClean="0"/>
              <a:t> (1868) was committing an offence but literal was not flexible enough to recognise this. </a:t>
            </a:r>
            <a:endParaRPr lang="en-GB" dirty="0" smtClean="0"/>
          </a:p>
          <a:p>
            <a:pPr>
              <a:buNone/>
            </a:pPr>
            <a:endParaRPr lang="en-GB" dirty="0" smtClean="0"/>
          </a:p>
          <a:p>
            <a:r>
              <a:rPr lang="en-GB" b="1" dirty="0" smtClean="0"/>
              <a:t>Adv</a:t>
            </a:r>
            <a:r>
              <a:rPr lang="en-GB" dirty="0" smtClean="0"/>
              <a:t>: It promotes consistency and encourages Parliamentary draftsmen to be precise.</a:t>
            </a:r>
          </a:p>
          <a:p>
            <a:r>
              <a:rPr lang="en-GB" dirty="0" smtClean="0"/>
              <a:t>Respects Parliamentary sovereignty as judges are unelected and shouldn’t change law made by elected MPS’.</a:t>
            </a:r>
          </a:p>
          <a:p>
            <a:endParaRPr lang="en-GB"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786874" cy="6500858"/>
          </a:xfrm>
        </p:spPr>
        <p:txBody>
          <a:bodyPr>
            <a:normAutofit fontScale="77500" lnSpcReduction="20000"/>
          </a:bodyPr>
          <a:lstStyle/>
          <a:p>
            <a:r>
              <a:rPr lang="en-GB" b="1" dirty="0" smtClean="0"/>
              <a:t>Approaches that promote judicial creativity</a:t>
            </a:r>
            <a:endParaRPr lang="en-GB" dirty="0" smtClean="0"/>
          </a:p>
          <a:p>
            <a:endParaRPr lang="en-GB" dirty="0" smtClean="0"/>
          </a:p>
          <a:p>
            <a:r>
              <a:rPr lang="en-GB" dirty="0" smtClean="0"/>
              <a:t>The mischief rule and the purposive approach both require judges to examine the intention of Parliament when introducing the legislation. </a:t>
            </a:r>
          </a:p>
          <a:p>
            <a:endParaRPr lang="en-GB" dirty="0" smtClean="0"/>
          </a:p>
          <a:p>
            <a:r>
              <a:rPr lang="en-GB" b="1" dirty="0" smtClean="0"/>
              <a:t>Adv</a:t>
            </a:r>
            <a:r>
              <a:rPr lang="en-GB" dirty="0" smtClean="0"/>
              <a:t>: Enables judges to give effect to the declared intentions of Parliament. For example, in the case of </a:t>
            </a:r>
            <a:r>
              <a:rPr lang="en-GB" b="1" dirty="0" smtClean="0"/>
              <a:t>Jones v Tower Boot Company Ltd</a:t>
            </a:r>
            <a:r>
              <a:rPr lang="en-GB" dirty="0" smtClean="0"/>
              <a:t> (1997), if the Court of Appeal judges had adopted the literal approach Tower Boot Co may not have been liable for the racial abuse of employees on their premises. However, CA took a purposive view of in ‘course of employment’, looking at broad aim of Race relations Act which was designed to prevent racial harassment at work: this was better achieved by holding employers responsible for the actions of their employees. Where employers had taken reasonable steps to ensure that such harassment did not arise, a defence would be available to them. Where they had not, it would not be reasonable to excuse them. </a:t>
            </a:r>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law and morality?</a:t>
            </a:r>
            <a:endParaRPr lang="en-GB"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creative role of </a:t>
            </a:r>
            <a:r>
              <a:rPr lang="en-GB" dirty="0" smtClean="0"/>
              <a:t>judges</a:t>
            </a:r>
            <a:endParaRPr lang="en-GB" dirty="0"/>
          </a:p>
        </p:txBody>
      </p:sp>
      <p:sp>
        <p:nvSpPr>
          <p:cNvPr id="3" name="Content Placeholder 2"/>
          <p:cNvSpPr>
            <a:spLocks noGrp="1"/>
          </p:cNvSpPr>
          <p:nvPr>
            <p:ph idx="1"/>
          </p:nvPr>
        </p:nvSpPr>
        <p:spPr>
          <a:xfrm>
            <a:off x="142844" y="1600200"/>
            <a:ext cx="8858312" cy="5114948"/>
          </a:xfrm>
        </p:spPr>
        <p:txBody>
          <a:bodyPr>
            <a:normAutofit fontScale="62500" lnSpcReduction="20000"/>
          </a:bodyPr>
          <a:lstStyle/>
          <a:p>
            <a:r>
              <a:rPr lang="en-GB" b="1" dirty="0" smtClean="0"/>
              <a:t>The constitutional relationship between Parliament and the judiciary</a:t>
            </a:r>
            <a:endParaRPr lang="en-GB" dirty="0" smtClean="0"/>
          </a:p>
          <a:p>
            <a:endParaRPr lang="en-GB" dirty="0" smtClean="0"/>
          </a:p>
          <a:p>
            <a:r>
              <a:rPr lang="en-GB" dirty="0" smtClean="0"/>
              <a:t>According to constitutional convention, Parliament is the supreme legislative authority in the United Kingdom, and no other body can challenge this position.</a:t>
            </a:r>
          </a:p>
          <a:p>
            <a:endParaRPr lang="en-GB" dirty="0" smtClean="0"/>
          </a:p>
          <a:p>
            <a:r>
              <a:rPr lang="en-GB" b="1" dirty="0" smtClean="0"/>
              <a:t>The general rule that judges cannot overrule parliament</a:t>
            </a:r>
            <a:endParaRPr lang="en-GB" dirty="0" smtClean="0"/>
          </a:p>
          <a:p>
            <a:endParaRPr lang="en-GB" dirty="0" smtClean="0"/>
          </a:p>
          <a:p>
            <a:r>
              <a:rPr lang="en-GB" dirty="0" smtClean="0"/>
              <a:t>The courts should not act in a way that frustrates the stated will of Parliament as stated in act. </a:t>
            </a:r>
          </a:p>
          <a:p>
            <a:r>
              <a:rPr lang="en-GB" dirty="0" smtClean="0"/>
              <a:t>The case of </a:t>
            </a:r>
            <a:r>
              <a:rPr lang="en-GB" b="1" dirty="0" smtClean="0"/>
              <a:t>Holley</a:t>
            </a:r>
            <a:r>
              <a:rPr lang="en-GB" dirty="0" smtClean="0"/>
              <a:t> (2005) concerned the partial defence of provocation. Delivering the opinion of the majority, Lord Nicholls was critical of the approach of the House of Lords in </a:t>
            </a:r>
            <a:r>
              <a:rPr lang="en-GB" b="1" dirty="0" smtClean="0"/>
              <a:t>Smith</a:t>
            </a:r>
            <a:r>
              <a:rPr lang="en-GB" dirty="0" smtClean="0"/>
              <a:t>. The main target of his criticism was the attempt by the House of Lords to depart from the law as declared by Parliament in the Homicide Act 1957. In his words: ‘It is not open to judges to change the common law and thereby depart from the law as declared by Parliament.’ </a:t>
            </a:r>
          </a:p>
          <a:p>
            <a:endParaRPr lang="en-GB" dirty="0" smtClean="0"/>
          </a:p>
          <a:p>
            <a:r>
              <a:rPr lang="en-GB" dirty="0" smtClean="0"/>
              <a:t>Underpinning this judgment is recognition by Lord Nicholls of the constitutional position of Parliament as the supreme legislative authority. </a:t>
            </a:r>
          </a:p>
          <a:p>
            <a:endParaRPr lang="en-GB"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852"/>
            <a:ext cx="9144000" cy="6715148"/>
          </a:xfrm>
        </p:spPr>
        <p:txBody>
          <a:bodyPr>
            <a:normAutofit fontScale="40000" lnSpcReduction="20000"/>
          </a:bodyPr>
          <a:lstStyle/>
          <a:p>
            <a:r>
              <a:rPr lang="en-GB" sz="4500" b="1" dirty="0" smtClean="0"/>
              <a:t>Limited situations where judges overrule Parliament</a:t>
            </a:r>
            <a:endParaRPr lang="en-GB" sz="4500" dirty="0" smtClean="0"/>
          </a:p>
          <a:p>
            <a:endParaRPr lang="en-GB" sz="4500" dirty="0" smtClean="0"/>
          </a:p>
          <a:p>
            <a:r>
              <a:rPr lang="en-GB" sz="4500" dirty="0" smtClean="0"/>
              <a:t>In recent years, however, Parliament has chosen to place some limits upon its own sovereign legislative authority, through membership of the European Union and through the passage of the Human Rights Act 1998.</a:t>
            </a:r>
          </a:p>
          <a:p>
            <a:endParaRPr lang="en-GB" sz="4500" dirty="0" smtClean="0"/>
          </a:p>
          <a:p>
            <a:pPr lvl="0"/>
            <a:r>
              <a:rPr lang="en-GB" sz="4500" b="1" dirty="0" smtClean="0"/>
              <a:t>European Union</a:t>
            </a:r>
            <a:r>
              <a:rPr lang="en-GB" sz="4500" dirty="0" smtClean="0"/>
              <a:t>: Parliament has allowed </a:t>
            </a:r>
            <a:r>
              <a:rPr lang="en-GB" sz="4500" b="1" dirty="0" smtClean="0"/>
              <a:t>EU law</a:t>
            </a:r>
            <a:r>
              <a:rPr lang="en-GB" sz="4500" dirty="0" smtClean="0"/>
              <a:t> to overrule </a:t>
            </a:r>
            <a:r>
              <a:rPr lang="en-GB" sz="4500" dirty="0" err="1" smtClean="0"/>
              <a:t>conﬂicting</a:t>
            </a:r>
            <a:r>
              <a:rPr lang="en-GB" sz="4500" dirty="0" smtClean="0"/>
              <a:t> national law, as seen in the series of cases known as </a:t>
            </a:r>
            <a:r>
              <a:rPr lang="en-GB" sz="4500" b="1" dirty="0" err="1" smtClean="0"/>
              <a:t>Factortame</a:t>
            </a:r>
            <a:r>
              <a:rPr lang="en-GB" sz="4500" dirty="0" smtClean="0"/>
              <a:t>. The law lords declared part of the Merchant Shipping Act 1988 invalid as it </a:t>
            </a:r>
            <a:r>
              <a:rPr lang="en-GB" sz="4500" dirty="0" err="1" smtClean="0"/>
              <a:t>conﬂicted</a:t>
            </a:r>
            <a:r>
              <a:rPr lang="en-GB" sz="4500" dirty="0" smtClean="0"/>
              <a:t> with European Union law, demonstrating not only the overruling of national legislation to European law, but also, the ability of the judiciary to set aside the clearly expressed will of Parliament, which in this case was to stop foreign fishing vessels catch fish in UK waters. Clearly judges can create laws that go against the wishes of parliament in certain EU matters.</a:t>
            </a:r>
          </a:p>
          <a:p>
            <a:endParaRPr lang="en-GB" sz="4500" dirty="0" smtClean="0"/>
          </a:p>
          <a:p>
            <a:pPr lvl="0"/>
            <a:r>
              <a:rPr lang="en-GB" sz="4500" b="1" dirty="0" smtClean="0"/>
              <a:t>Human Rights Act 1998: </a:t>
            </a:r>
            <a:r>
              <a:rPr lang="en-GB" sz="4500" dirty="0" smtClean="0"/>
              <a:t> Where judges rule that part of an Act of Parliament has breached one of the human rights contained within the European Convention on Human Rights as enshrined in the 1998 Act, they have the power to make a declaration of incompatibility. In </a:t>
            </a:r>
            <a:r>
              <a:rPr lang="en-GB" sz="4500" b="1" dirty="0" smtClean="0"/>
              <a:t>A and Others v Secretary of State for the Home Department </a:t>
            </a:r>
            <a:r>
              <a:rPr lang="en-GB" sz="4500" dirty="0" smtClean="0"/>
              <a:t>(2004). The House of Lords ruled that s23 of the Anti-Terrorism, Crime and Security Act 2001, in permitting the </a:t>
            </a:r>
            <a:r>
              <a:rPr lang="en-GB" sz="4500" dirty="0" err="1" smtClean="0"/>
              <a:t>indeﬁnite</a:t>
            </a:r>
            <a:r>
              <a:rPr lang="en-GB" sz="4500" dirty="0" smtClean="0"/>
              <a:t> detention of foreign nationals without charge, was incompatible with article 5 of the European Convention of Human Rights. Parliament felt obliged to comply with this judgment, and so the Prevention of Terrorism Act 2005 was passed. In this type of situation not only are judges effectively creating laws in contravention of parliaments wishes but parliament are actually having to then create a law that satisfies judges, unelected judges dictating what an elected parliament should do.</a:t>
            </a:r>
          </a:p>
          <a:p>
            <a:endParaRPr lang="en-GB"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42852"/>
            <a:ext cx="8786874" cy="6500858"/>
          </a:xfrm>
        </p:spPr>
        <p:txBody>
          <a:bodyPr>
            <a:normAutofit fontScale="77500" lnSpcReduction="20000"/>
          </a:bodyPr>
          <a:lstStyle/>
          <a:p>
            <a:r>
              <a:rPr lang="en-GB" b="1" dirty="0" smtClean="0"/>
              <a:t>Public policy issues</a:t>
            </a:r>
            <a:endParaRPr lang="en-GB" dirty="0" smtClean="0"/>
          </a:p>
          <a:p>
            <a:endParaRPr lang="en-GB" dirty="0" smtClean="0"/>
          </a:p>
          <a:p>
            <a:r>
              <a:rPr lang="en-GB" dirty="0" smtClean="0"/>
              <a:t>These are any issues which the public, through elected MP’s consider very controversial and or important. For example The Civil Partnership Act 2004 and the Equality Act 2006 extended earlier provisions, demonstrating a new policy direction.</a:t>
            </a:r>
          </a:p>
          <a:p>
            <a:pPr>
              <a:buNone/>
            </a:pPr>
            <a:r>
              <a:rPr lang="en-GB" dirty="0" smtClean="0"/>
              <a:t>	</a:t>
            </a:r>
          </a:p>
          <a:p>
            <a:r>
              <a:rPr lang="en-GB" dirty="0" smtClean="0"/>
              <a:t>According to convention, the judiciary leaves matters of policy to Parliament. </a:t>
            </a:r>
            <a:r>
              <a:rPr lang="en-GB" b="1" dirty="0" smtClean="0"/>
              <a:t>Ronald</a:t>
            </a:r>
            <a:r>
              <a:rPr lang="en-GB" dirty="0" smtClean="0"/>
              <a:t> </a:t>
            </a:r>
            <a:r>
              <a:rPr lang="en-GB" b="1" dirty="0" err="1" smtClean="0"/>
              <a:t>Dworkin</a:t>
            </a:r>
            <a:r>
              <a:rPr lang="en-GB" dirty="0" smtClean="0"/>
              <a:t> distinguishes between </a:t>
            </a:r>
            <a:r>
              <a:rPr lang="en-GB" b="1" dirty="0" smtClean="0"/>
              <a:t>principles</a:t>
            </a:r>
            <a:r>
              <a:rPr lang="en-GB" dirty="0" smtClean="0"/>
              <a:t> and </a:t>
            </a:r>
            <a:r>
              <a:rPr lang="en-GB" b="1" dirty="0" smtClean="0"/>
              <a:t>policy</a:t>
            </a:r>
            <a:r>
              <a:rPr lang="en-GB" dirty="0" smtClean="0"/>
              <a:t>. </a:t>
            </a:r>
            <a:r>
              <a:rPr lang="en-GB" b="1" dirty="0" smtClean="0"/>
              <a:t>Principles</a:t>
            </a:r>
            <a:r>
              <a:rPr lang="en-GB" dirty="0" smtClean="0"/>
              <a:t> are concerned with rights, and with standards of fairness and justice; people are equal before the law; defendants are presumed innocent until found guilty. These should always be applied by judges. </a:t>
            </a:r>
            <a:r>
              <a:rPr lang="en-GB" b="1" dirty="0" smtClean="0"/>
              <a:t>Policies</a:t>
            </a:r>
            <a:r>
              <a:rPr lang="en-GB" dirty="0" smtClean="0"/>
              <a:t>, on the other hand, are concerned with achieving social or political goals, such as the redistribution of wealth, or the protection of the environment. These, </a:t>
            </a:r>
            <a:r>
              <a:rPr lang="en-GB" dirty="0" err="1" smtClean="0"/>
              <a:t>Dworkin</a:t>
            </a:r>
            <a:r>
              <a:rPr lang="en-GB" dirty="0" smtClean="0"/>
              <a:t> argues, are the responsibility of the legislature rather than of the judiciary. He condemns judges who stray from principles into areas of policy.</a:t>
            </a:r>
          </a:p>
          <a:p>
            <a:endParaRPr lang="en-GB"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15436" cy="6357982"/>
          </a:xfrm>
        </p:spPr>
        <p:txBody>
          <a:bodyPr>
            <a:normAutofit fontScale="92500"/>
          </a:bodyPr>
          <a:lstStyle/>
          <a:p>
            <a:r>
              <a:rPr lang="en-GB" b="1" dirty="0" smtClean="0"/>
              <a:t>Statutory Interpretation Example of judges making Policy</a:t>
            </a:r>
            <a:endParaRPr lang="en-GB" dirty="0" smtClean="0"/>
          </a:p>
          <a:p>
            <a:endParaRPr lang="en-GB" dirty="0" smtClean="0"/>
          </a:p>
          <a:p>
            <a:r>
              <a:rPr lang="en-GB" dirty="0" smtClean="0"/>
              <a:t>For example, the case of </a:t>
            </a:r>
            <a:r>
              <a:rPr lang="en-GB" b="1" dirty="0" smtClean="0"/>
              <a:t>Royal College of Nursing v DHSS</a:t>
            </a:r>
            <a:r>
              <a:rPr lang="en-GB" dirty="0" smtClean="0"/>
              <a:t> (1981) involved interpretation of the Abortion Act 1967. Under the Act, abortions had to be carried out by a ‘registered medical practitioner ’. Since 1967, various drugs have been developed making it possible for nurses to carry out this operation. In a dissenting judgment, two law lords argued that the matter should be left to Parliament since it would be a </a:t>
            </a:r>
            <a:r>
              <a:rPr lang="en-GB" dirty="0" err="1" smtClean="0"/>
              <a:t>signiﬁcant</a:t>
            </a:r>
            <a:r>
              <a:rPr lang="en-GB" dirty="0" smtClean="0"/>
              <a:t> policy change to allow nurses to carry out abortions. </a:t>
            </a:r>
          </a:p>
          <a:p>
            <a:endParaRPr lang="en-GB"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858312" cy="6429420"/>
          </a:xfrm>
        </p:spPr>
        <p:txBody>
          <a:bodyPr>
            <a:normAutofit fontScale="70000" lnSpcReduction="20000"/>
          </a:bodyPr>
          <a:lstStyle/>
          <a:p>
            <a:r>
              <a:rPr lang="en-GB" b="1" dirty="0" smtClean="0"/>
              <a:t>Judicial Precedent example of judges making Policy</a:t>
            </a:r>
            <a:endParaRPr lang="en-GB" dirty="0" smtClean="0"/>
          </a:p>
          <a:p>
            <a:endParaRPr lang="en-GB" dirty="0" smtClean="0"/>
          </a:p>
          <a:p>
            <a:r>
              <a:rPr lang="en-GB" dirty="0" smtClean="0"/>
              <a:t>In </a:t>
            </a:r>
            <a:r>
              <a:rPr lang="en-GB" b="1" dirty="0" smtClean="0"/>
              <a:t>Shaw v DPP</a:t>
            </a:r>
            <a:r>
              <a:rPr lang="en-GB" dirty="0" smtClean="0"/>
              <a:t> (1961) the House of Lords recognised the new offence of conspiracy to corrupt public morals. In the words of </a:t>
            </a:r>
            <a:r>
              <a:rPr lang="en-GB" b="1" dirty="0" smtClean="0"/>
              <a:t>Viscount </a:t>
            </a:r>
            <a:r>
              <a:rPr lang="en-GB" b="1" dirty="0" err="1" smtClean="0"/>
              <a:t>Simonds</a:t>
            </a:r>
            <a:r>
              <a:rPr lang="en-GB" dirty="0" smtClean="0"/>
              <a:t>: ‘there remains in the courts a residual power to enforce the supreme and fundamental purpose of the law, to conserve not only the safety and order, but also the moral welfare of the State’. In his dissenting judgment, Lord Reid argued that Parliament is the proper place for deciding whether the law should intervene further in the enforcement of morality</a:t>
            </a:r>
          </a:p>
          <a:p>
            <a:endParaRPr lang="en-GB" dirty="0" smtClean="0"/>
          </a:p>
          <a:p>
            <a:r>
              <a:rPr lang="en-GB" dirty="0" smtClean="0"/>
              <a:t>Judges also engage in policy considerations when examining human rights under the Human Rights Act 1998. In </a:t>
            </a:r>
            <a:r>
              <a:rPr lang="en-GB" b="1" dirty="0" smtClean="0"/>
              <a:t>A and Others v Secretary of State for the Home Department</a:t>
            </a:r>
            <a:r>
              <a:rPr lang="en-GB" dirty="0" smtClean="0"/>
              <a:t> (2004) the courts declared existing counter-terrorism legislation to be incompatible with rights contained within the European Convention on Human Rights, as enshrined in the 1998 Act. Although the decision of the courts was based upon established principles such as habeas corpus, it has continued to have a serious effect upon the implementation of government policy. See the current issues on the Justice and </a:t>
            </a:r>
            <a:r>
              <a:rPr lang="en-GB" u="sng" dirty="0" smtClean="0">
                <a:hlinkClick r:id="rId2"/>
              </a:rPr>
              <a:t>Security Bill</a:t>
            </a:r>
            <a:r>
              <a:rPr lang="en-GB" dirty="0" smtClean="0"/>
              <a:t> and </a:t>
            </a:r>
            <a:r>
              <a:rPr lang="en-GB" u="sng" dirty="0" smtClean="0">
                <a:hlinkClick r:id="rId3"/>
              </a:rPr>
              <a:t>secret courts</a:t>
            </a:r>
            <a:r>
              <a:rPr lang="en-GB" dirty="0" smtClean="0"/>
              <a:t>.</a:t>
            </a:r>
          </a:p>
          <a:p>
            <a:endParaRPr lang="en-GB" dirty="0" smtClean="0"/>
          </a:p>
          <a:p>
            <a:pPr>
              <a:buNone/>
            </a:pPr>
            <a:endParaRPr lang="en-GB"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Judicial Attitudes</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Declaratory theory of Precedent</a:t>
            </a:r>
            <a:br>
              <a:rPr lang="en-GB" dirty="0" smtClean="0"/>
            </a:br>
            <a:endParaRPr lang="en-GB" dirty="0"/>
          </a:p>
        </p:txBody>
      </p:sp>
      <p:sp>
        <p:nvSpPr>
          <p:cNvPr id="3" name="Content Placeholder 2"/>
          <p:cNvSpPr>
            <a:spLocks noGrp="1"/>
          </p:cNvSpPr>
          <p:nvPr>
            <p:ph idx="1"/>
          </p:nvPr>
        </p:nvSpPr>
        <p:spPr>
          <a:xfrm>
            <a:off x="142844" y="1600200"/>
            <a:ext cx="8786874" cy="5043510"/>
          </a:xfrm>
        </p:spPr>
        <p:txBody>
          <a:bodyPr>
            <a:normAutofit fontScale="55000" lnSpcReduction="20000"/>
          </a:bodyPr>
          <a:lstStyle/>
          <a:p>
            <a:r>
              <a:rPr lang="en-GB" dirty="0" smtClean="0"/>
              <a:t>Those </a:t>
            </a:r>
            <a:r>
              <a:rPr lang="en-GB" dirty="0" smtClean="0"/>
              <a:t>who believe in this theory argue that the correct law is always in existence but it needs to be found (a bit like buried treasure).</a:t>
            </a:r>
          </a:p>
          <a:p>
            <a:pPr>
              <a:buNone/>
            </a:pPr>
            <a:endParaRPr lang="en-GB" dirty="0" smtClean="0"/>
          </a:p>
          <a:p>
            <a:r>
              <a:rPr lang="en-GB" b="1" dirty="0" smtClean="0"/>
              <a:t>William Blackstone</a:t>
            </a:r>
            <a:r>
              <a:rPr lang="en-GB" dirty="0" smtClean="0"/>
              <a:t>, the famous 18</a:t>
            </a:r>
            <a:r>
              <a:rPr lang="en-GB" baseline="30000" dirty="0" smtClean="0"/>
              <a:t>th</a:t>
            </a:r>
            <a:r>
              <a:rPr lang="en-GB" dirty="0" smtClean="0"/>
              <a:t> century legal writer felt that judges simply declare the law as it is always in existence waiting to be found. A simple example would be the mistake made by the House of Lords in </a:t>
            </a:r>
            <a:r>
              <a:rPr lang="en-GB" b="1" dirty="0" err="1" smtClean="0"/>
              <a:t>Anderton</a:t>
            </a:r>
            <a:r>
              <a:rPr lang="en-GB" b="1" dirty="0" smtClean="0"/>
              <a:t> v Ryan</a:t>
            </a:r>
            <a:r>
              <a:rPr lang="en-GB" dirty="0" smtClean="0"/>
              <a:t> over effectively ignoring the Criminal Attempts Act 1981. </a:t>
            </a:r>
            <a:r>
              <a:rPr lang="en-GB" dirty="0" err="1" smtClean="0"/>
              <a:t>Anderton</a:t>
            </a:r>
            <a:r>
              <a:rPr lang="en-GB" dirty="0" smtClean="0"/>
              <a:t> was charged with handling stolen property, a video recorder, but the prosecution had dropped the charge of theft of the same item. Effectively this made the video recorder for legal purposes property that wasn’t stolen so </a:t>
            </a:r>
            <a:r>
              <a:rPr lang="en-GB" dirty="0" err="1" smtClean="0"/>
              <a:t>Anderton</a:t>
            </a:r>
            <a:r>
              <a:rPr lang="en-GB" dirty="0" smtClean="0"/>
              <a:t> could not be found guilty of handling stolen property. However, the House of Lords ignored the Criminal Attempts Act which clearly stated even crimes attempted that were impossible would still be an offence as long as the D intended it. One year later the House of Lords overruled </a:t>
            </a:r>
            <a:r>
              <a:rPr lang="en-GB" dirty="0" err="1" smtClean="0"/>
              <a:t>Anderton</a:t>
            </a:r>
            <a:r>
              <a:rPr lang="en-GB" dirty="0" smtClean="0"/>
              <a:t> in the case of </a:t>
            </a:r>
            <a:r>
              <a:rPr lang="en-GB" b="1" dirty="0" smtClean="0"/>
              <a:t>R v </a:t>
            </a:r>
            <a:r>
              <a:rPr lang="en-GB" b="1" dirty="0" err="1" smtClean="0"/>
              <a:t>Shivpuri</a:t>
            </a:r>
            <a:r>
              <a:rPr lang="en-GB" dirty="0" smtClean="0"/>
              <a:t>, where the D thought he was smuggling cocaine into the country where in fact it was vegetable powder. This time the House of Lords declared what the law was and applied it to the </a:t>
            </a:r>
            <a:r>
              <a:rPr lang="en-GB" dirty="0" err="1" smtClean="0"/>
              <a:t>Shivpuri</a:t>
            </a:r>
            <a:r>
              <a:rPr lang="en-GB" dirty="0" smtClean="0"/>
              <a:t> case, finding him guilty. Clearly the Criminal Attempts Act was in existence throughout both cases and finally the House of Lords discovered and declared what the law was. This was not creating new law but simply formally declaring what the law is. However, most judges do not believe that this approach can be adopted to any but unique situations. For example, where there is no parliamentary legislation on an issue such as the current super </a:t>
            </a:r>
            <a:r>
              <a:rPr lang="en-GB" dirty="0" err="1" smtClean="0"/>
              <a:t>injuctions</a:t>
            </a:r>
            <a:r>
              <a:rPr lang="en-GB" dirty="0" smtClean="0"/>
              <a:t> and the right to privacy, it is difficult to argue judges are simply declaring what the law already is.</a:t>
            </a:r>
          </a:p>
          <a:p>
            <a:endParaRPr lang="en-GB"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Judicial precedent is creating </a:t>
            </a:r>
            <a:r>
              <a:rPr lang="en-GB" dirty="0" smtClean="0"/>
              <a:t>law</a:t>
            </a:r>
            <a:endParaRPr lang="en-GB" dirty="0"/>
          </a:p>
        </p:txBody>
      </p:sp>
      <p:sp>
        <p:nvSpPr>
          <p:cNvPr id="3" name="Content Placeholder 2"/>
          <p:cNvSpPr>
            <a:spLocks noGrp="1"/>
          </p:cNvSpPr>
          <p:nvPr>
            <p:ph idx="1"/>
          </p:nvPr>
        </p:nvSpPr>
        <p:spPr>
          <a:xfrm>
            <a:off x="142844" y="1600200"/>
            <a:ext cx="8858312" cy="5043510"/>
          </a:xfrm>
        </p:spPr>
        <p:txBody>
          <a:bodyPr>
            <a:normAutofit fontScale="47500" lnSpcReduction="20000"/>
          </a:bodyPr>
          <a:lstStyle/>
          <a:p>
            <a:r>
              <a:rPr lang="en-GB" sz="3400" dirty="0" smtClean="0"/>
              <a:t>Judges like Lord Reid believe they do make new laws: ‘We do not believe in fairy tales any more, so we must accept the fact that, for better or worse, judges do make law.’ </a:t>
            </a:r>
          </a:p>
          <a:p>
            <a:endParaRPr lang="en-GB" sz="3400" dirty="0" smtClean="0"/>
          </a:p>
          <a:p>
            <a:r>
              <a:rPr lang="en-GB" sz="3400" dirty="0" smtClean="0"/>
              <a:t>However, he recognised the demarcation between the judiciary and Parliament. In </a:t>
            </a:r>
            <a:r>
              <a:rPr lang="en-GB" sz="3400" b="1" dirty="0" err="1" smtClean="0"/>
              <a:t>Knuller</a:t>
            </a:r>
            <a:r>
              <a:rPr lang="en-GB" sz="3400" b="1" dirty="0" smtClean="0"/>
              <a:t> v DPP</a:t>
            </a:r>
            <a:r>
              <a:rPr lang="en-GB" sz="3400" dirty="0" smtClean="0"/>
              <a:t> (1973), another case concerned with the offence of conspiracy to corrupt public morals, he declared: ‘I said in Shaw’s case and I repeat that Parliament and Parliament alone is the proper authority to change the law with regard to the punishment of immoral acts. Rightly or wrongly the law was determined by the decision in Shaw’s case. Any alteration of the law as so determined must in my view be left to Parliament.’</a:t>
            </a:r>
          </a:p>
          <a:p>
            <a:endParaRPr lang="en-GB" sz="3400" dirty="0" smtClean="0"/>
          </a:p>
          <a:p>
            <a:r>
              <a:rPr lang="en-GB" sz="3400" dirty="0" smtClean="0"/>
              <a:t>Other judges have proved to be more ready to embrace a creative approach. Lord Denning was driven by the basic principle: ‘The judge should make the law correspond with the justice that the case requires.’ </a:t>
            </a:r>
          </a:p>
          <a:p>
            <a:endParaRPr lang="en-GB" sz="3400" dirty="0" smtClean="0"/>
          </a:p>
          <a:p>
            <a:r>
              <a:rPr lang="en-GB" sz="3400" dirty="0" smtClean="0"/>
              <a:t>In </a:t>
            </a:r>
            <a:r>
              <a:rPr lang="en-GB" sz="3400" b="1" dirty="0" smtClean="0"/>
              <a:t>Davis v Johnson</a:t>
            </a:r>
            <a:r>
              <a:rPr lang="en-GB" sz="3400" dirty="0" smtClean="0"/>
              <a:t> (1979) he ignored a binding precedent set by the Court of Appeal only days earlier, and extended the protection available under the Domestic Violence and Matrimonial Proceedings Act 1976. </a:t>
            </a:r>
          </a:p>
          <a:p>
            <a:endParaRPr lang="en-GB" sz="3400" dirty="0" smtClean="0"/>
          </a:p>
          <a:p>
            <a:r>
              <a:rPr lang="en-GB" sz="3400" dirty="0" smtClean="0"/>
              <a:t>In </a:t>
            </a:r>
            <a:r>
              <a:rPr lang="en-GB" sz="3400" b="1" dirty="0" err="1" smtClean="0"/>
              <a:t>Magor</a:t>
            </a:r>
            <a:r>
              <a:rPr lang="en-GB" sz="3400" b="1" dirty="0" smtClean="0"/>
              <a:t> and St </a:t>
            </a:r>
            <a:r>
              <a:rPr lang="en-GB" sz="3400" b="1" dirty="0" err="1" smtClean="0"/>
              <a:t>Mellons</a:t>
            </a:r>
            <a:r>
              <a:rPr lang="en-GB" sz="3400" dirty="0" smtClean="0"/>
              <a:t> (1950) Lord Denning expressed his criticism of the ‘ultra-legalistic’ interpretations that would deprive claimants of their rights. A cynic might conclude that this does more to give power to the judiciary than to carry out the intention of Parliament. Viscount </a:t>
            </a:r>
            <a:r>
              <a:rPr lang="en-GB" sz="3400" dirty="0" err="1" smtClean="0"/>
              <a:t>Simonds</a:t>
            </a:r>
            <a:r>
              <a:rPr lang="en-GB" sz="3400" dirty="0" smtClean="0"/>
              <a:t> described </a:t>
            </a:r>
            <a:r>
              <a:rPr lang="en-GB" sz="3400" dirty="0" err="1" smtClean="0"/>
              <a:t>ﬁlling</a:t>
            </a:r>
            <a:r>
              <a:rPr lang="en-GB" sz="3400" dirty="0" smtClean="0"/>
              <a:t> in the gaps as a ‘naked usurpation of the legislative function under the thin disguise of interpretation’.</a:t>
            </a:r>
          </a:p>
          <a:p>
            <a:endParaRPr lang="en-GB"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Judicial Law-Making</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Flexibility</a:t>
            </a:r>
            <a:endParaRPr lang="en-GB" dirty="0"/>
          </a:p>
        </p:txBody>
      </p:sp>
      <p:sp>
        <p:nvSpPr>
          <p:cNvPr id="3" name="Content Placeholder 2"/>
          <p:cNvSpPr>
            <a:spLocks noGrp="1"/>
          </p:cNvSpPr>
          <p:nvPr>
            <p:ph idx="1"/>
          </p:nvPr>
        </p:nvSpPr>
        <p:spPr>
          <a:xfrm>
            <a:off x="142844" y="1600200"/>
            <a:ext cx="8786874" cy="5043510"/>
          </a:xfrm>
        </p:spPr>
        <p:txBody>
          <a:bodyPr>
            <a:normAutofit lnSpcReduction="10000"/>
          </a:bodyPr>
          <a:lstStyle/>
          <a:p>
            <a:pPr lvl="0"/>
            <a:r>
              <a:rPr lang="en-GB" dirty="0" smtClean="0"/>
              <a:t>There are clear </a:t>
            </a:r>
            <a:r>
              <a:rPr lang="en-GB" dirty="0" err="1" smtClean="0"/>
              <a:t>beneﬁts</a:t>
            </a:r>
            <a:r>
              <a:rPr lang="en-GB" dirty="0" smtClean="0"/>
              <a:t> to be derived from an active judiciary. First, it provides </a:t>
            </a:r>
            <a:r>
              <a:rPr lang="en-GB" b="1" dirty="0" err="1" smtClean="0"/>
              <a:t>ﬂexibility</a:t>
            </a:r>
            <a:r>
              <a:rPr lang="en-GB" dirty="0" smtClean="0"/>
              <a:t>. Appropriate precedents may be followed, and inappropriate ones may be distinguished or overruled. </a:t>
            </a:r>
            <a:r>
              <a:rPr lang="en-GB" b="1" dirty="0" smtClean="0"/>
              <a:t>British Railways Board v Herrington</a:t>
            </a:r>
            <a:r>
              <a:rPr lang="en-GB" dirty="0" smtClean="0"/>
              <a:t> (1972), and </a:t>
            </a:r>
            <a:r>
              <a:rPr lang="en-GB" b="1" dirty="0" smtClean="0"/>
              <a:t>R v R (</a:t>
            </a:r>
            <a:r>
              <a:rPr lang="en-GB" dirty="0" smtClean="0"/>
              <a:t>1991) demonstrates the willingness of the judiciary to adapt the law to changing social circumstances. Attorney-General for </a:t>
            </a:r>
            <a:r>
              <a:rPr lang="en-GB" b="1" dirty="0" smtClean="0"/>
              <a:t>Jersey v Holley</a:t>
            </a:r>
            <a:r>
              <a:rPr lang="en-GB" dirty="0" smtClean="0"/>
              <a:t> (2005) shows its readiness to recognise past errors of judgment and amend the law accordingly.</a:t>
            </a:r>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Law</a:t>
            </a:r>
          </a:p>
        </p:txBody>
      </p:sp>
      <p:sp>
        <p:nvSpPr>
          <p:cNvPr id="7171" name="Rectangle 3"/>
          <p:cNvSpPr>
            <a:spLocks noGrp="1" noChangeArrowheads="1"/>
          </p:cNvSpPr>
          <p:nvPr>
            <p:ph type="body" idx="1"/>
          </p:nvPr>
        </p:nvSpPr>
        <p:spPr/>
        <p:txBody>
          <a:bodyPr/>
          <a:lstStyle/>
          <a:p>
            <a:pPr eaLnBrk="1" hangingPunct="1">
              <a:lnSpc>
                <a:spcPct val="90000"/>
              </a:lnSpc>
            </a:pPr>
            <a:r>
              <a:rPr lang="en-US" sz="2800" smtClean="0"/>
              <a:t>All rules of the state that govern our lives</a:t>
            </a:r>
          </a:p>
          <a:p>
            <a:pPr eaLnBrk="1" hangingPunct="1">
              <a:lnSpc>
                <a:spcPct val="90000"/>
              </a:lnSpc>
            </a:pPr>
            <a:r>
              <a:rPr lang="en-US" sz="2800" b="1" smtClean="0"/>
              <a:t>Legal positivism</a:t>
            </a:r>
            <a:r>
              <a:rPr lang="en-US" sz="2800" smtClean="0"/>
              <a:t>: As long as laws are made by the recognised process then they are valid, i.e. judicial precedent or parliament.</a:t>
            </a:r>
          </a:p>
          <a:p>
            <a:pPr eaLnBrk="1" hangingPunct="1">
              <a:lnSpc>
                <a:spcPct val="90000"/>
              </a:lnSpc>
            </a:pPr>
            <a:r>
              <a:rPr lang="en-US" sz="2800" b="1" smtClean="0"/>
              <a:t>Natural law</a:t>
            </a:r>
            <a:r>
              <a:rPr lang="en-US" sz="2800" smtClean="0"/>
              <a:t>: In order for laws to be valid they must conform to a higher authority than man, e.g. have religious rigour.</a:t>
            </a:r>
          </a:p>
          <a:p>
            <a:pPr eaLnBrk="1" hangingPunct="1">
              <a:lnSpc>
                <a:spcPct val="90000"/>
              </a:lnSpc>
            </a:pPr>
            <a:r>
              <a:rPr lang="en-US" sz="2800" smtClean="0"/>
              <a:t>Natural law and legal positivism can reach the same conclusions on the validity of laws but can also come to differing results.</a:t>
            </a:r>
          </a:p>
          <a:p>
            <a:pPr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Practical Solutions to </a:t>
            </a:r>
            <a:br>
              <a:rPr lang="en-GB" dirty="0" smtClean="0"/>
            </a:br>
            <a:r>
              <a:rPr lang="en-GB" dirty="0" smtClean="0"/>
              <a:t>Real-life Situations</a:t>
            </a:r>
            <a:endParaRPr lang="en-GB" dirty="0"/>
          </a:p>
        </p:txBody>
      </p:sp>
      <p:sp>
        <p:nvSpPr>
          <p:cNvPr id="3" name="Content Placeholder 2"/>
          <p:cNvSpPr>
            <a:spLocks noGrp="1"/>
          </p:cNvSpPr>
          <p:nvPr>
            <p:ph idx="1"/>
          </p:nvPr>
        </p:nvSpPr>
        <p:spPr>
          <a:xfrm>
            <a:off x="142844" y="1600200"/>
            <a:ext cx="8786874" cy="5043510"/>
          </a:xfrm>
        </p:spPr>
        <p:txBody>
          <a:bodyPr>
            <a:normAutofit fontScale="85000" lnSpcReduction="20000"/>
          </a:bodyPr>
          <a:lstStyle/>
          <a:p>
            <a:pPr lvl="0"/>
            <a:r>
              <a:rPr lang="en-GB" dirty="0" smtClean="0"/>
              <a:t>Secondly, the judiciary is able to provide </a:t>
            </a:r>
            <a:r>
              <a:rPr lang="en-GB" b="1" dirty="0" smtClean="0"/>
              <a:t>practical solutions to real-life situations</a:t>
            </a:r>
            <a:r>
              <a:rPr lang="en-GB" dirty="0" smtClean="0"/>
              <a:t>. The decision of the House of Lords in </a:t>
            </a:r>
            <a:r>
              <a:rPr lang="en-GB" b="1" dirty="0" smtClean="0"/>
              <a:t>R v R</a:t>
            </a:r>
            <a:r>
              <a:rPr lang="en-GB" dirty="0" smtClean="0"/>
              <a:t> (1991) provided an instant solution to the problem of the law on marital rape that had been festering for many years. In the Court of Appeal hearing in </a:t>
            </a:r>
            <a:r>
              <a:rPr lang="en-GB" b="1" dirty="0" smtClean="0"/>
              <a:t>Davis v Johnson</a:t>
            </a:r>
            <a:r>
              <a:rPr lang="en-GB" dirty="0" smtClean="0"/>
              <a:t> (1979), Lord Denning pointed the way to providing a remedy for a </a:t>
            </a:r>
            <a:r>
              <a:rPr lang="en-GB" dirty="0" err="1" smtClean="0"/>
              <a:t>cohabitee</a:t>
            </a:r>
            <a:r>
              <a:rPr lang="en-GB" dirty="0" smtClean="0"/>
              <a:t>, as opposed to a married woman, suffering domestic violence at the hands of her partner. </a:t>
            </a:r>
            <a:r>
              <a:rPr lang="en-GB" b="1" dirty="0" smtClean="0"/>
              <a:t>In Re S</a:t>
            </a:r>
            <a:r>
              <a:rPr lang="en-GB" dirty="0" smtClean="0"/>
              <a:t> (2000) the courts were faced with an application to perform a caesarean section on an unwillingly mother in the sure knowledge that baby would immediately die. They were able to expand the law on parental consent issues based on persuasive precedents from other similar jurisdictions and decide the outcome within 1 hour.</a:t>
            </a:r>
          </a:p>
          <a:p>
            <a:pPr>
              <a:buNone/>
            </a:pPr>
            <a:endParaRPr lang="en-GB"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Addresses Problems Created by Advancements in Technology</a:t>
            </a:r>
            <a:endParaRPr lang="en-GB" dirty="0"/>
          </a:p>
        </p:txBody>
      </p:sp>
      <p:sp>
        <p:nvSpPr>
          <p:cNvPr id="3" name="Content Placeholder 2"/>
          <p:cNvSpPr>
            <a:spLocks noGrp="1"/>
          </p:cNvSpPr>
          <p:nvPr>
            <p:ph idx="1"/>
          </p:nvPr>
        </p:nvSpPr>
        <p:spPr>
          <a:xfrm>
            <a:off x="142844" y="1600200"/>
            <a:ext cx="8858312" cy="5043510"/>
          </a:xfrm>
        </p:spPr>
        <p:txBody>
          <a:bodyPr>
            <a:normAutofit fontScale="92500" lnSpcReduction="10000"/>
          </a:bodyPr>
          <a:lstStyle/>
          <a:p>
            <a:pPr lvl="0"/>
            <a:r>
              <a:rPr lang="en-GB" dirty="0" smtClean="0"/>
              <a:t>Thirdly, judges are able to address problems </a:t>
            </a:r>
            <a:r>
              <a:rPr lang="en-GB" b="1" dirty="0" smtClean="0"/>
              <a:t>created by advancements in technology</a:t>
            </a:r>
            <a:r>
              <a:rPr lang="en-GB" dirty="0" smtClean="0"/>
              <a:t>. In Royal </a:t>
            </a:r>
            <a:r>
              <a:rPr lang="en-GB" b="1" dirty="0" smtClean="0"/>
              <a:t>College of Nursing v DHSS</a:t>
            </a:r>
            <a:r>
              <a:rPr lang="en-GB" dirty="0" smtClean="0"/>
              <a:t> (1981) the House of Lords, in the light of technical advancements in drug-induced abortions, had to address the interpretation of a section of the Abortion Act 1967, and the use of the term ‘medical practitioners’. In 2004, in the case of Natalie Evans, the Court of Appeal had to decide whether, under the terms of the Human Fertilisation and Embryology Act 1994, a young woman could have her frozen embryos implanted once her former boyfriend had withdrawn his consent.</a:t>
            </a:r>
          </a:p>
          <a:p>
            <a:pPr>
              <a:buNone/>
            </a:pPr>
            <a:endParaRPr lang="en-GB"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Can Devote the Required Time due to Consideration of a Case</a:t>
            </a:r>
            <a:endParaRPr lang="en-GB" dirty="0"/>
          </a:p>
        </p:txBody>
      </p:sp>
      <p:sp>
        <p:nvSpPr>
          <p:cNvPr id="3" name="Content Placeholder 2"/>
          <p:cNvSpPr>
            <a:spLocks noGrp="1"/>
          </p:cNvSpPr>
          <p:nvPr>
            <p:ph idx="1"/>
          </p:nvPr>
        </p:nvSpPr>
        <p:spPr>
          <a:xfrm>
            <a:off x="142844" y="1600200"/>
            <a:ext cx="8858312" cy="5114948"/>
          </a:xfrm>
        </p:spPr>
        <p:txBody>
          <a:bodyPr>
            <a:normAutofit fontScale="70000" lnSpcReduction="20000"/>
          </a:bodyPr>
          <a:lstStyle/>
          <a:p>
            <a:pPr lvl="0"/>
            <a:r>
              <a:rPr lang="en-GB" dirty="0" smtClean="0"/>
              <a:t>Fourthly, judges are able to devote the </a:t>
            </a:r>
            <a:r>
              <a:rPr lang="en-GB" b="1" dirty="0" smtClean="0"/>
              <a:t>required time to due consideration of a case</a:t>
            </a:r>
            <a:r>
              <a:rPr lang="en-GB" dirty="0" smtClean="0"/>
              <a:t>. This contrasts with Parliament, which may see the need for legislation in a particular </a:t>
            </a:r>
            <a:r>
              <a:rPr lang="en-GB" dirty="0" err="1" smtClean="0"/>
              <a:t>ﬁeld</a:t>
            </a:r>
            <a:r>
              <a:rPr lang="en-GB" dirty="0" smtClean="0"/>
              <a:t>, but not be able to prioritise it because of competing interests. For example, the need for wholesale reform of the law on non-fatal offences has been recognised for many years, with reports and draft bills being produced. However, Parliament has failed to provide the necessary time to introduce legislation. During the same period of time the courts have been active in developing the law. In </a:t>
            </a:r>
            <a:r>
              <a:rPr lang="en-GB" b="1" dirty="0" smtClean="0"/>
              <a:t>R v Savage</a:t>
            </a:r>
            <a:r>
              <a:rPr lang="en-GB" dirty="0" smtClean="0"/>
              <a:t> (1992), the House of Lords overruled </a:t>
            </a:r>
            <a:r>
              <a:rPr lang="en-GB" b="1" dirty="0" smtClean="0"/>
              <a:t>Spratt</a:t>
            </a:r>
            <a:r>
              <a:rPr lang="en-GB" dirty="0" smtClean="0"/>
              <a:t> (1990) and reversed </a:t>
            </a:r>
            <a:r>
              <a:rPr lang="en-GB" b="1" dirty="0" err="1" smtClean="0"/>
              <a:t>Parmenter</a:t>
            </a:r>
            <a:r>
              <a:rPr lang="en-GB" dirty="0" smtClean="0"/>
              <a:t> (1991) in declaring that the </a:t>
            </a:r>
            <a:r>
              <a:rPr lang="en-GB" dirty="0" err="1" smtClean="0"/>
              <a:t>mens</a:t>
            </a:r>
            <a:r>
              <a:rPr lang="en-GB" dirty="0" smtClean="0"/>
              <a:t> </a:t>
            </a:r>
            <a:r>
              <a:rPr lang="en-GB" dirty="0" err="1" smtClean="0"/>
              <a:t>rea</a:t>
            </a:r>
            <a:r>
              <a:rPr lang="en-GB" dirty="0" smtClean="0"/>
              <a:t> for s47 occasioning actual bodily harm does not require intention or recklessness as to the harm caused. In </a:t>
            </a:r>
            <a:r>
              <a:rPr lang="en-GB" b="1" dirty="0" smtClean="0"/>
              <a:t>Chan-</a:t>
            </a:r>
            <a:r>
              <a:rPr lang="en-GB" b="1" dirty="0" err="1" smtClean="0"/>
              <a:t>Fook</a:t>
            </a:r>
            <a:r>
              <a:rPr lang="en-GB" dirty="0" smtClean="0"/>
              <a:t> (1994) the Court of Appeal declared that actual bodily harm includes psychiatric injury, and in </a:t>
            </a:r>
            <a:r>
              <a:rPr lang="en-GB" b="1" dirty="0" smtClean="0"/>
              <a:t>DPP v Smith</a:t>
            </a:r>
            <a:r>
              <a:rPr lang="en-GB" dirty="0" smtClean="0"/>
              <a:t> (2005) it was decided that cutting off a </a:t>
            </a:r>
            <a:r>
              <a:rPr lang="en-GB" dirty="0" err="1" smtClean="0"/>
              <a:t>signiﬁcant</a:t>
            </a:r>
            <a:r>
              <a:rPr lang="en-GB" dirty="0" smtClean="0"/>
              <a:t> part of a person’s hair </a:t>
            </a:r>
            <a:r>
              <a:rPr lang="en-GB" dirty="0" err="1" smtClean="0"/>
              <a:t>satisﬁes</a:t>
            </a:r>
            <a:r>
              <a:rPr lang="en-GB" dirty="0" smtClean="0"/>
              <a:t> the </a:t>
            </a:r>
            <a:r>
              <a:rPr lang="en-GB" dirty="0" err="1" smtClean="0"/>
              <a:t>actus</a:t>
            </a:r>
            <a:r>
              <a:rPr lang="en-GB" dirty="0" smtClean="0"/>
              <a:t> </a:t>
            </a:r>
            <a:r>
              <a:rPr lang="en-GB" dirty="0" err="1" smtClean="0"/>
              <a:t>reus</a:t>
            </a:r>
            <a:r>
              <a:rPr lang="en-GB" dirty="0" smtClean="0"/>
              <a:t> of actual bodily harm. </a:t>
            </a:r>
          </a:p>
          <a:p>
            <a:endParaRPr lang="en-GB"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 </a:t>
            </a:r>
            <a:r>
              <a:rPr lang="en-GB" dirty="0" smtClean="0"/>
              <a:t>of Judicial Law-Making</a:t>
            </a:r>
            <a:endParaRPr lang="en-GB" dirty="0"/>
          </a:p>
        </p:txBody>
      </p:sp>
      <p:sp>
        <p:nvSpPr>
          <p:cNvPr id="3" name="Content Placeholder 2"/>
          <p:cNvSpPr>
            <a:spLocks noGrp="1"/>
          </p:cNvSpPr>
          <p:nvPr>
            <p:ph idx="1"/>
          </p:nvPr>
        </p:nvSpPr>
        <p:spPr/>
        <p:txBody>
          <a:bodyPr/>
          <a:lstStyle/>
          <a:p>
            <a:endParaRPr lang="en-GB"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Judges are Not Elected</a:t>
            </a:r>
            <a:endParaRPr lang="en-GB" dirty="0"/>
          </a:p>
        </p:txBody>
      </p:sp>
      <p:sp>
        <p:nvSpPr>
          <p:cNvPr id="3" name="Content Placeholder 2"/>
          <p:cNvSpPr>
            <a:spLocks noGrp="1"/>
          </p:cNvSpPr>
          <p:nvPr>
            <p:ph idx="1"/>
          </p:nvPr>
        </p:nvSpPr>
        <p:spPr>
          <a:xfrm>
            <a:off x="142844" y="1600200"/>
            <a:ext cx="8786874" cy="5043510"/>
          </a:xfrm>
        </p:spPr>
        <p:txBody>
          <a:bodyPr>
            <a:normAutofit fontScale="85000" lnSpcReduction="10000"/>
          </a:bodyPr>
          <a:lstStyle/>
          <a:p>
            <a:pPr lvl="0"/>
            <a:r>
              <a:rPr lang="en-GB" dirty="0" smtClean="0"/>
              <a:t>First, judges are </a:t>
            </a:r>
            <a:r>
              <a:rPr lang="en-GB" b="1" dirty="0" smtClean="0"/>
              <a:t>not elected</a:t>
            </a:r>
            <a:r>
              <a:rPr lang="en-GB" dirty="0" smtClean="0"/>
              <a:t>. Nor are they representative of society as a whole in terms of gender, ethnic origin, social class or age. In May 2006, Lord Falconer, the Constitutional Affairs Secretary and Lord Chancellor, issued a ministerial statement giving details of a strategy to increase the diversity of the judiciary. This was to include widening the range of people eligible to apply for judicial </a:t>
            </a:r>
            <a:r>
              <a:rPr lang="en-GB" dirty="0" err="1" smtClean="0"/>
              <a:t>ofﬁce</a:t>
            </a:r>
            <a:r>
              <a:rPr lang="en-GB" dirty="0" smtClean="0"/>
              <a:t>, encouraging a wider range of applicants, and promoting an open and fair selection process. Meanwhile, the senior ranks of the judiciary remain predominantly white, middle-aged and male, promoting a suspicion, whether well-founded or not, that the judiciary lacks understanding and accountability.</a:t>
            </a:r>
          </a:p>
          <a:p>
            <a:endParaRPr lang="en-GB"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Retrospective Law-Making</a:t>
            </a:r>
            <a:endParaRPr lang="en-GB" dirty="0"/>
          </a:p>
        </p:txBody>
      </p:sp>
      <p:sp>
        <p:nvSpPr>
          <p:cNvPr id="3" name="Content Placeholder 2"/>
          <p:cNvSpPr>
            <a:spLocks noGrp="1"/>
          </p:cNvSpPr>
          <p:nvPr>
            <p:ph idx="1"/>
          </p:nvPr>
        </p:nvSpPr>
        <p:spPr>
          <a:xfrm>
            <a:off x="142844" y="1600200"/>
            <a:ext cx="8786874" cy="5043510"/>
          </a:xfrm>
        </p:spPr>
        <p:txBody>
          <a:bodyPr>
            <a:normAutofit fontScale="70000" lnSpcReduction="20000"/>
          </a:bodyPr>
          <a:lstStyle/>
          <a:p>
            <a:r>
              <a:rPr lang="en-GB" dirty="0" smtClean="0"/>
              <a:t>Secondly, laws made by Parliament generally apply to the future whereas technically </a:t>
            </a:r>
            <a:r>
              <a:rPr lang="en-GB" b="1" dirty="0" smtClean="0"/>
              <a:t>precedents made by judges have retrospective effect</a:t>
            </a:r>
            <a:r>
              <a:rPr lang="en-GB" dirty="0" smtClean="0"/>
              <a:t>. Acts come into force either at midnight on the day they receive royal assent, or at some time in the future </a:t>
            </a:r>
            <a:r>
              <a:rPr lang="en-GB" dirty="0" err="1" smtClean="0"/>
              <a:t>speciﬁed</a:t>
            </a:r>
            <a:r>
              <a:rPr lang="en-GB" dirty="0" smtClean="0"/>
              <a:t> in the Act. For example, the </a:t>
            </a:r>
            <a:r>
              <a:rPr lang="en-GB" b="1" dirty="0" smtClean="0"/>
              <a:t>Human Rights Act</a:t>
            </a:r>
            <a:r>
              <a:rPr lang="en-GB" dirty="0" smtClean="0"/>
              <a:t> was passed in 1998, but came into force on 1 October 2000. </a:t>
            </a:r>
            <a:endParaRPr lang="en-GB" dirty="0" smtClean="0"/>
          </a:p>
          <a:p>
            <a:r>
              <a:rPr lang="en-GB" dirty="0" smtClean="0"/>
              <a:t>As </a:t>
            </a:r>
            <a:r>
              <a:rPr lang="en-GB" dirty="0" smtClean="0"/>
              <a:t>precedent as retrospective effect  this makes a person a criminal for an offence that, arguably, did not exist at the time it was committed. For example, in </a:t>
            </a:r>
            <a:r>
              <a:rPr lang="en-GB" b="1" dirty="0" smtClean="0"/>
              <a:t>R v R</a:t>
            </a:r>
            <a:r>
              <a:rPr lang="en-GB" dirty="0" smtClean="0"/>
              <a:t> (1991) the bar on marital rape was removed. However, the offence was committed before this bar was removed, when the old law still applied. The European Court of Human Rights has ruled that this does not contravene Article 7 of the European Convention on Human Rights, which states that no one should be found guilty of an offence which was not an offence when it was committed. Retrospective law prevents the law being used as a guide to future conduct, and therefore breaches one of the eight principles </a:t>
            </a:r>
            <a:r>
              <a:rPr lang="en-GB" dirty="0" err="1" smtClean="0"/>
              <a:t>identiﬁed</a:t>
            </a:r>
            <a:r>
              <a:rPr lang="en-GB" dirty="0" smtClean="0"/>
              <a:t> by </a:t>
            </a:r>
            <a:r>
              <a:rPr lang="en-GB" b="1" dirty="0" smtClean="0"/>
              <a:t>Lon Fuller</a:t>
            </a:r>
            <a:r>
              <a:rPr lang="en-GB" dirty="0" smtClean="0"/>
              <a:t> as essential for a valid legal system.</a:t>
            </a:r>
          </a:p>
          <a:p>
            <a:pPr lvl="0"/>
            <a:endParaRPr lang="en-GB" dirty="0" smtClean="0"/>
          </a:p>
          <a:p>
            <a:endParaRPr lang="en-GB"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Can only be made when </a:t>
            </a:r>
            <a:br>
              <a:rPr lang="en-GB" dirty="0" smtClean="0"/>
            </a:br>
            <a:r>
              <a:rPr lang="en-GB" dirty="0" smtClean="0"/>
              <a:t>cases come to court</a:t>
            </a:r>
            <a:endParaRPr lang="en-GB" dirty="0"/>
          </a:p>
        </p:txBody>
      </p:sp>
      <p:sp>
        <p:nvSpPr>
          <p:cNvPr id="3" name="Content Placeholder 2"/>
          <p:cNvSpPr>
            <a:spLocks noGrp="1"/>
          </p:cNvSpPr>
          <p:nvPr>
            <p:ph idx="1"/>
          </p:nvPr>
        </p:nvSpPr>
        <p:spPr>
          <a:xfrm>
            <a:off x="142844" y="1600200"/>
            <a:ext cx="8786874" cy="5043510"/>
          </a:xfrm>
        </p:spPr>
        <p:txBody>
          <a:bodyPr>
            <a:normAutofit fontScale="92500" lnSpcReduction="10000"/>
          </a:bodyPr>
          <a:lstStyle/>
          <a:p>
            <a:pPr lvl="0"/>
            <a:r>
              <a:rPr lang="en-GB" dirty="0" smtClean="0"/>
              <a:t>Thirdly, judge-made law </a:t>
            </a:r>
            <a:r>
              <a:rPr lang="en-GB" b="1" dirty="0" smtClean="0"/>
              <a:t>can only be made when cases come to court</a:t>
            </a:r>
            <a:r>
              <a:rPr lang="en-GB" dirty="0" smtClean="0"/>
              <a:t>. Therefore it is patchy, random, unstructured, and dependent upon the willingness and ability of the parties to pursue the matter on appeal. The law on involuntary manslaughter is a prime example of judicial ping-pong, with subjective recklessness and gross negligence apparently striving for supremacy in those cases which are not suitable for unlawful act manslaughter. The elements of gross negligence manslaughter continue to attract debate, and the existence of subjective recklessness manslaughter is still questioned</a:t>
            </a:r>
          </a:p>
          <a:p>
            <a:endParaRPr lang="en-GB"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Pressurised into hasty decisions</a:t>
            </a:r>
            <a:endParaRPr lang="en-GB" dirty="0"/>
          </a:p>
        </p:txBody>
      </p:sp>
      <p:sp>
        <p:nvSpPr>
          <p:cNvPr id="3" name="Content Placeholder 2"/>
          <p:cNvSpPr>
            <a:spLocks noGrp="1"/>
          </p:cNvSpPr>
          <p:nvPr>
            <p:ph idx="1"/>
          </p:nvPr>
        </p:nvSpPr>
        <p:spPr>
          <a:xfrm>
            <a:off x="142844" y="1600200"/>
            <a:ext cx="8786874" cy="5043510"/>
          </a:xfrm>
        </p:spPr>
        <p:txBody>
          <a:bodyPr>
            <a:normAutofit fontScale="92500" lnSpcReduction="10000"/>
          </a:bodyPr>
          <a:lstStyle/>
          <a:p>
            <a:pPr lvl="0"/>
            <a:r>
              <a:rPr lang="en-GB" dirty="0" smtClean="0"/>
              <a:t>Finally, judges are often pressurised into making hasty decisions. In  </a:t>
            </a:r>
            <a:r>
              <a:rPr lang="en-GB" b="1" dirty="0" smtClean="0"/>
              <a:t>Re S</a:t>
            </a:r>
            <a:r>
              <a:rPr lang="en-GB" dirty="0" smtClean="0"/>
              <a:t> (1996) an application to force a heavily pregnant woman to undergo a Caesarean section operation against her wishes was heard by the court within hours of its receipt, and the application granted. Later, at leisure, the Court of Appeal was able to give due consideration to the principles involved, and ruled that the woman’s rights were paramount: the fact that her decision seemed unreasonable or bizarre was of no relevance. However, the Court of Appeal ruling was too late for the outcome to be changed.</a:t>
            </a:r>
          </a:p>
          <a:p>
            <a:endParaRPr lang="en-GB"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971550" y="333375"/>
            <a:ext cx="7772400" cy="1143000"/>
          </a:xfrm>
        </p:spPr>
        <p:txBody>
          <a:bodyPr/>
          <a:lstStyle/>
          <a:p>
            <a:pPr eaLnBrk="1" hangingPunct="1"/>
            <a:r>
              <a:rPr lang="en-GB" smtClean="0"/>
              <a:t>Natural law vs Legal Positivism</a:t>
            </a:r>
          </a:p>
        </p:txBody>
      </p:sp>
      <p:grpSp>
        <p:nvGrpSpPr>
          <p:cNvPr id="2" name="Group 5"/>
          <p:cNvGrpSpPr>
            <a:grpSpLocks/>
          </p:cNvGrpSpPr>
          <p:nvPr/>
        </p:nvGrpSpPr>
        <p:grpSpPr bwMode="auto">
          <a:xfrm>
            <a:off x="827088" y="1557338"/>
            <a:ext cx="7345362" cy="4967287"/>
            <a:chOff x="323528" y="1556792"/>
            <a:chExt cx="7344816" cy="4968552"/>
          </a:xfrm>
        </p:grpSpPr>
        <p:sp>
          <p:nvSpPr>
            <p:cNvPr id="8199" name="Oval 4"/>
            <p:cNvSpPr>
              <a:spLocks noChangeArrowheads="1"/>
            </p:cNvSpPr>
            <p:nvPr/>
          </p:nvSpPr>
          <p:spPr bwMode="auto">
            <a:xfrm>
              <a:off x="3275856" y="1556792"/>
              <a:ext cx="4392488" cy="4896544"/>
            </a:xfrm>
            <a:prstGeom prst="ellipse">
              <a:avLst/>
            </a:prstGeom>
            <a:noFill/>
            <a:ln w="9525" algn="ctr">
              <a:solidFill>
                <a:schemeClr val="tx1">
                  <a:alpha val="58823"/>
                </a:schemeClr>
              </a:solidFill>
              <a:round/>
              <a:headEnd/>
              <a:tailEnd/>
            </a:ln>
          </p:spPr>
          <p:txBody>
            <a:bodyPr/>
            <a:lstStyle/>
            <a:p>
              <a:endParaRPr lang="en-GB"/>
            </a:p>
          </p:txBody>
        </p:sp>
        <p:sp>
          <p:nvSpPr>
            <p:cNvPr id="8200" name="Oval 3"/>
            <p:cNvSpPr>
              <a:spLocks noChangeArrowheads="1"/>
            </p:cNvSpPr>
            <p:nvPr/>
          </p:nvSpPr>
          <p:spPr bwMode="auto">
            <a:xfrm>
              <a:off x="323528" y="1628800"/>
              <a:ext cx="4392488" cy="4896544"/>
            </a:xfrm>
            <a:prstGeom prst="ellipse">
              <a:avLst/>
            </a:prstGeom>
            <a:noFill/>
            <a:ln w="9525" algn="ctr">
              <a:solidFill>
                <a:schemeClr val="tx1"/>
              </a:solidFill>
              <a:round/>
              <a:headEnd/>
              <a:tailEnd/>
            </a:ln>
          </p:spPr>
          <p:txBody>
            <a:bodyPr/>
            <a:lstStyle/>
            <a:p>
              <a:endParaRPr lang="en-GB"/>
            </a:p>
          </p:txBody>
        </p:sp>
      </p:grpSp>
      <p:sp>
        <p:nvSpPr>
          <p:cNvPr id="8196" name="TextBox 1"/>
          <p:cNvSpPr txBox="1">
            <a:spLocks noChangeArrowheads="1"/>
          </p:cNvSpPr>
          <p:nvPr/>
        </p:nvSpPr>
        <p:spPr bwMode="auto">
          <a:xfrm>
            <a:off x="4960938" y="2212975"/>
            <a:ext cx="2665412" cy="831850"/>
          </a:xfrm>
          <a:prstGeom prst="rect">
            <a:avLst/>
          </a:prstGeom>
          <a:noFill/>
          <a:ln w="9525">
            <a:noFill/>
            <a:miter lim="800000"/>
            <a:headEnd/>
            <a:tailEnd/>
          </a:ln>
        </p:spPr>
        <p:txBody>
          <a:bodyPr>
            <a:spAutoFit/>
          </a:bodyPr>
          <a:lstStyle/>
          <a:p>
            <a:r>
              <a:rPr lang="en-GB"/>
              <a:t>The process is correct – Valid Law</a:t>
            </a:r>
          </a:p>
        </p:txBody>
      </p:sp>
      <p:sp>
        <p:nvSpPr>
          <p:cNvPr id="8197" name="TextBox 6"/>
          <p:cNvSpPr txBox="1">
            <a:spLocks noChangeArrowheads="1"/>
          </p:cNvSpPr>
          <p:nvPr/>
        </p:nvSpPr>
        <p:spPr bwMode="auto">
          <a:xfrm>
            <a:off x="1438275" y="2212975"/>
            <a:ext cx="2663825" cy="831850"/>
          </a:xfrm>
          <a:prstGeom prst="rect">
            <a:avLst/>
          </a:prstGeom>
          <a:noFill/>
          <a:ln w="9525">
            <a:noFill/>
            <a:miter lim="800000"/>
            <a:headEnd/>
            <a:tailEnd/>
          </a:ln>
        </p:spPr>
        <p:txBody>
          <a:bodyPr>
            <a:spAutoFit/>
          </a:bodyPr>
          <a:lstStyle/>
          <a:p>
            <a:r>
              <a:rPr lang="en-GB"/>
              <a:t>The law is morally correct – Valid Law</a:t>
            </a:r>
          </a:p>
        </p:txBody>
      </p:sp>
      <p:sp>
        <p:nvSpPr>
          <p:cNvPr id="8198" name="TextBox 7"/>
          <p:cNvSpPr txBox="1">
            <a:spLocks noChangeArrowheads="1"/>
          </p:cNvSpPr>
          <p:nvPr/>
        </p:nvSpPr>
        <p:spPr bwMode="auto">
          <a:xfrm>
            <a:off x="4133850" y="2924175"/>
            <a:ext cx="827088" cy="461963"/>
          </a:xfrm>
          <a:prstGeom prst="rect">
            <a:avLst/>
          </a:prstGeom>
          <a:noFill/>
          <a:ln w="9525">
            <a:noFill/>
            <a:miter lim="800000"/>
            <a:headEnd/>
            <a:tailEnd/>
          </a:ln>
        </p:spPr>
        <p:txBody>
          <a:bodyPr>
            <a:spAutoFit/>
          </a:bodyPr>
          <a:lstStyle/>
          <a:p>
            <a:r>
              <a:rPr lang="en-GB"/>
              <a:t>Both</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1359</TotalTime>
  <Words>9160</Words>
  <Application>Microsoft Office PowerPoint</Application>
  <PresentationFormat>On-screen Show (4:3)</PresentationFormat>
  <Paragraphs>426</Paragraphs>
  <Slides>88</Slides>
  <Notes>2</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Office Theme</vt:lpstr>
      <vt:lpstr>Concepts of Law Essays</vt:lpstr>
      <vt:lpstr>Law and Morality</vt:lpstr>
      <vt:lpstr>Past Paper Questions</vt:lpstr>
      <vt:lpstr>Law and Morality</vt:lpstr>
      <vt:lpstr>Law and Morality</vt:lpstr>
      <vt:lpstr>Law and Morality splits into 3 parts:</vt:lpstr>
      <vt:lpstr>What is law and morality?</vt:lpstr>
      <vt:lpstr>Law</vt:lpstr>
      <vt:lpstr>Natural law vs Legal Positivism</vt:lpstr>
      <vt:lpstr>Place the following laws on the diagram</vt:lpstr>
      <vt:lpstr>Legal Positivism</vt:lpstr>
      <vt:lpstr>Natural Law</vt:lpstr>
      <vt:lpstr>Write a brief statement saying whether the law below is valid from a natural law point of and a legal positivist point of view.</vt:lpstr>
      <vt:lpstr>Morality</vt:lpstr>
      <vt:lpstr>The relationship between  law and morals</vt:lpstr>
      <vt:lpstr>What are the similarities and differences between law and morals</vt:lpstr>
      <vt:lpstr>Slide 17</vt:lpstr>
      <vt:lpstr>Influences of law on morals and morals on law</vt:lpstr>
      <vt:lpstr>Should law reflect moral values of society?</vt:lpstr>
      <vt:lpstr>Does and should law reflect moral values?</vt:lpstr>
      <vt:lpstr>Hart - Devlin debate</vt:lpstr>
      <vt:lpstr>Hart - Devlin debate</vt:lpstr>
      <vt:lpstr>Hart - Devlin debate – applied to other areas of law Would Hart or Devlin approved of this?</vt:lpstr>
      <vt:lpstr>Parliamentary debate over law making and morals</vt:lpstr>
      <vt:lpstr>Consider the view that there is a close relationship between law and morality.Examine the debate as to whether the law should reflect moral values, and discuss issues which show the continuing importance of that debate. (30marks + 5 QWC)</vt:lpstr>
      <vt:lpstr>Law and Justice</vt:lpstr>
      <vt:lpstr>Past Paper Questions</vt:lpstr>
      <vt:lpstr>Who wants a chocolate bar?</vt:lpstr>
      <vt:lpstr>Law and Justice</vt:lpstr>
      <vt:lpstr>Defining Justice</vt:lpstr>
      <vt:lpstr>Defining justice</vt:lpstr>
      <vt:lpstr>Theories of justice</vt:lpstr>
      <vt:lpstr>Aristotle</vt:lpstr>
      <vt:lpstr>Distributive Justice</vt:lpstr>
      <vt:lpstr>Distributive Justice</vt:lpstr>
      <vt:lpstr>Distributive Justice and Marxism</vt:lpstr>
      <vt:lpstr>Distributive Justice and Chaim Perelman</vt:lpstr>
      <vt:lpstr>Corrective Justice</vt:lpstr>
      <vt:lpstr>Corrective Justice</vt:lpstr>
      <vt:lpstr>Utilitarianism</vt:lpstr>
      <vt:lpstr>Utilitarianism - Jeremy Bentham</vt:lpstr>
      <vt:lpstr>Utilitarianism - Calculating Utility</vt:lpstr>
      <vt:lpstr>Slide 43</vt:lpstr>
      <vt:lpstr>Slide 44</vt:lpstr>
      <vt:lpstr>Utilitarianism - Quality not just quantity</vt:lpstr>
      <vt:lpstr>Social Justice - John Rawls</vt:lpstr>
      <vt:lpstr>Rawls principles of Social Justice</vt:lpstr>
      <vt:lpstr>Robert Nozick -  Entitlement Theory of Justice</vt:lpstr>
      <vt:lpstr>Procedural and Substantive Law</vt:lpstr>
      <vt:lpstr>Law defined</vt:lpstr>
      <vt:lpstr>Conclusion</vt:lpstr>
      <vt:lpstr>Structure</vt:lpstr>
      <vt:lpstr>Discuss the meaning of justice. Critically analyse the extent to which the law is successful in achieving justice, and discuss the difficulties which it faces in seeking to do so. (30 marks + 5 marks for AO3) </vt:lpstr>
      <vt:lpstr>Judicial Creativity</vt:lpstr>
      <vt:lpstr>Past Paper Questions</vt:lpstr>
      <vt:lpstr>Judicial Precedent</vt:lpstr>
      <vt:lpstr>Types of Precedent</vt:lpstr>
      <vt:lpstr>Hierarchy of the Courts</vt:lpstr>
      <vt:lpstr>Avoiding Precedent</vt:lpstr>
      <vt:lpstr>Slide 60</vt:lpstr>
      <vt:lpstr>Slide 61</vt:lpstr>
      <vt:lpstr>Creativity Within Statutory Interpretation</vt:lpstr>
      <vt:lpstr>Slide 63</vt:lpstr>
      <vt:lpstr>Slide 64</vt:lpstr>
      <vt:lpstr>Slide 65</vt:lpstr>
      <vt:lpstr>Slide 66</vt:lpstr>
      <vt:lpstr>Creativity within the operation of statutory interpretation</vt:lpstr>
      <vt:lpstr>Slide 68</vt:lpstr>
      <vt:lpstr>Slide 69</vt:lpstr>
      <vt:lpstr>The creative role of judges</vt:lpstr>
      <vt:lpstr>Slide 71</vt:lpstr>
      <vt:lpstr>Slide 72</vt:lpstr>
      <vt:lpstr>Slide 73</vt:lpstr>
      <vt:lpstr>Slide 74</vt:lpstr>
      <vt:lpstr>Judicial Attitudes</vt:lpstr>
      <vt:lpstr>Declaratory theory of Precedent </vt:lpstr>
      <vt:lpstr>Judicial precedent is creating law</vt:lpstr>
      <vt:lpstr>Benefits of Judicial Law-Making</vt:lpstr>
      <vt:lpstr>Flexibility</vt:lpstr>
      <vt:lpstr>Practical Solutions to  Real-life Situations</vt:lpstr>
      <vt:lpstr>Addresses Problems Created by Advancements in Technology</vt:lpstr>
      <vt:lpstr>Can Devote the Required Time due to Consideration of a Case</vt:lpstr>
      <vt:lpstr>Problems of Judicial Law-Making</vt:lpstr>
      <vt:lpstr>Judges are Not Elected</vt:lpstr>
      <vt:lpstr>Retrospective Law-Making</vt:lpstr>
      <vt:lpstr>Can only be made when  cases come to court</vt:lpstr>
      <vt:lpstr>Pressurised into hasty decisions</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Law Essays</dc:title>
  <dc:creator>user</dc:creator>
  <cp:lastModifiedBy>user</cp:lastModifiedBy>
  <cp:revision>69</cp:revision>
  <dcterms:created xsi:type="dcterms:W3CDTF">2015-03-17T22:02:14Z</dcterms:created>
  <dcterms:modified xsi:type="dcterms:W3CDTF">2015-04-25T14:57:46Z</dcterms:modified>
</cp:coreProperties>
</file>