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59" r:id="rId7"/>
    <p:sldId id="263" r:id="rId8"/>
    <p:sldId id="264" r:id="rId9"/>
    <p:sldId id="270" r:id="rId10"/>
    <p:sldId id="280" r:id="rId11"/>
    <p:sldId id="281" r:id="rId12"/>
    <p:sldId id="282" r:id="rId13"/>
    <p:sldId id="283" r:id="rId14"/>
    <p:sldId id="284" r:id="rId15"/>
    <p:sldId id="285" r:id="rId16"/>
    <p:sldId id="286" r:id="rId17"/>
    <p:sldId id="271" r:id="rId18"/>
    <p:sldId id="268" r:id="rId19"/>
    <p:sldId id="300" r:id="rId20"/>
    <p:sldId id="301" r:id="rId21"/>
    <p:sldId id="302" r:id="rId22"/>
    <p:sldId id="265" r:id="rId23"/>
    <p:sldId id="272" r:id="rId24"/>
    <p:sldId id="274" r:id="rId25"/>
    <p:sldId id="275" r:id="rId26"/>
    <p:sldId id="276" r:id="rId27"/>
    <p:sldId id="277" r:id="rId28"/>
    <p:sldId id="278" r:id="rId29"/>
    <p:sldId id="279" r:id="rId30"/>
    <p:sldId id="266" r:id="rId31"/>
    <p:sldId id="269" r:id="rId32"/>
    <p:sldId id="287" r:id="rId33"/>
    <p:sldId id="288" r:id="rId34"/>
    <p:sldId id="289" r:id="rId35"/>
    <p:sldId id="290" r:id="rId36"/>
    <p:sldId id="291" r:id="rId37"/>
    <p:sldId id="292" r:id="rId38"/>
    <p:sldId id="293" r:id="rId39"/>
    <p:sldId id="294" r:id="rId40"/>
    <p:sldId id="267" r:id="rId41"/>
    <p:sldId id="273" r:id="rId42"/>
    <p:sldId id="295" r:id="rId43"/>
    <p:sldId id="299" r:id="rId44"/>
    <p:sldId id="296" r:id="rId45"/>
    <p:sldId id="297" r:id="rId46"/>
    <p:sldId id="29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14248F-5CE1-41BA-BB8C-9136A68C89A9}" type="datetimeFigureOut">
              <a:rPr lang="en-US" smtClean="0"/>
              <a:pPr/>
              <a:t>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14248F-5CE1-41BA-BB8C-9136A68C89A9}" type="datetimeFigureOut">
              <a:rPr lang="en-US" smtClean="0"/>
              <a:pPr/>
              <a:t>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14248F-5CE1-41BA-BB8C-9136A68C89A9}" type="datetimeFigureOut">
              <a:rPr lang="en-US" smtClean="0"/>
              <a:pPr/>
              <a:t>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14248F-5CE1-41BA-BB8C-9136A68C89A9}" type="datetimeFigureOut">
              <a:rPr lang="en-US" smtClean="0"/>
              <a:pPr/>
              <a:t>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4248F-5CE1-41BA-BB8C-9136A68C89A9}" type="datetimeFigureOut">
              <a:rPr lang="en-US" smtClean="0"/>
              <a:pPr/>
              <a:t>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14248F-5CE1-41BA-BB8C-9136A68C89A9}" type="datetimeFigureOut">
              <a:rPr lang="en-US" smtClean="0"/>
              <a:pPr/>
              <a:t>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14248F-5CE1-41BA-BB8C-9136A68C89A9}" type="datetimeFigureOut">
              <a:rPr lang="en-US" smtClean="0"/>
              <a:pPr/>
              <a:t>1/11/2015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14248F-5CE1-41BA-BB8C-9136A68C89A9}" type="datetimeFigureOut">
              <a:rPr lang="en-US" smtClean="0"/>
              <a:pPr/>
              <a:t>1/11/2015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4248F-5CE1-41BA-BB8C-9136A68C89A9}" type="datetimeFigureOut">
              <a:rPr lang="en-US" smtClean="0"/>
              <a:pPr/>
              <a:t>1/11/2015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4248F-5CE1-41BA-BB8C-9136A68C89A9}" type="datetimeFigureOut">
              <a:rPr lang="en-US" smtClean="0"/>
              <a:pPr/>
              <a:t>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4248F-5CE1-41BA-BB8C-9136A68C89A9}" type="datetimeFigureOut">
              <a:rPr lang="en-US" smtClean="0"/>
              <a:pPr/>
              <a:t>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F7E8E-3052-4E69-AE70-7FED60137C1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4248F-5CE1-41BA-BB8C-9136A68C89A9}" type="datetimeFigureOut">
              <a:rPr lang="en-US" smtClean="0"/>
              <a:pPr/>
              <a:t>1/11/2015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F7E8E-3052-4E69-AE70-7FED60137C1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lawteacher.net/PDF/Insanity%20Lecture%202.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Butler_Committee" TargetMode="External"/><Relationship Id="rId2" Type="http://schemas.openxmlformats.org/officeDocument/2006/relationships/hyperlink" Target="https://www.gov.uk/government/uploads/system/uploads/attachment_data/file/228596/0270.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lawcommission.justice.gov.uk/docs/lc314_Intoxication_and_Criminal_Liability.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heguardian.com/commentisfree/2014/dec/30/debbie-purdy-death-legalise-assisted-dying-lord-falconer-bill" TargetMode="External"/><Relationship Id="rId2" Type="http://schemas.openxmlformats.org/officeDocument/2006/relationships/hyperlink" Target="http://rt.com/uk/218443-legalise-assisted-suicide-britai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filestore.aqa.org.uk/subjects/AQA-LAW03-WRE-JAN13.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Law 03 Reforms</a:t>
            </a:r>
            <a:endParaRPr lang="en-GB" dirty="0"/>
          </a:p>
        </p:txBody>
      </p:sp>
      <p:sp>
        <p:nvSpPr>
          <p:cNvPr id="3" name="Subtitle 2"/>
          <p:cNvSpPr>
            <a:spLocks noGrp="1"/>
          </p:cNvSpPr>
          <p:nvPr>
            <p:ph type="subTitle" idx="1"/>
          </p:nvPr>
        </p:nvSpPr>
        <p:spPr/>
        <p:txBody>
          <a:bodyPr/>
          <a:lstStyle/>
          <a:p>
            <a:r>
              <a:rPr lang="en-GB" dirty="0" smtClean="0"/>
              <a:t>Defences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4356"/>
          </a:xfrm>
        </p:spPr>
        <p:txBody>
          <a:bodyPr>
            <a:normAutofit/>
          </a:bodyPr>
          <a:lstStyle/>
          <a:p>
            <a:r>
              <a:rPr lang="en-GB" sz="2800" u="sng" dirty="0" smtClean="0">
                <a:solidFill>
                  <a:srgbClr val="FF0000"/>
                </a:solidFill>
              </a:rPr>
              <a:t>Obsolete and misleading</a:t>
            </a:r>
            <a:endParaRPr lang="en-GB" sz="2800" u="sng" dirty="0">
              <a:solidFill>
                <a:srgbClr val="FF0000"/>
              </a:solidFill>
            </a:endParaRPr>
          </a:p>
        </p:txBody>
      </p:sp>
      <p:sp>
        <p:nvSpPr>
          <p:cNvPr id="3" name="Content Placeholder 2"/>
          <p:cNvSpPr>
            <a:spLocks noGrp="1"/>
          </p:cNvSpPr>
          <p:nvPr>
            <p:ph idx="1"/>
          </p:nvPr>
        </p:nvSpPr>
        <p:spPr>
          <a:xfrm>
            <a:off x="142844" y="857232"/>
            <a:ext cx="8786874" cy="6000768"/>
          </a:xfrm>
        </p:spPr>
        <p:txBody>
          <a:bodyPr>
            <a:normAutofit fontScale="92500" lnSpcReduction="10000"/>
          </a:bodyPr>
          <a:lstStyle/>
          <a:p>
            <a:r>
              <a:rPr lang="en-GB" b="1" dirty="0"/>
              <a:t>INSANITY</a:t>
            </a:r>
            <a:r>
              <a:rPr lang="en-GB" dirty="0"/>
              <a:t> has been criticised as a general defence as early as 1953 when the </a:t>
            </a:r>
            <a:r>
              <a:rPr lang="en-GB" b="1" dirty="0"/>
              <a:t>Royal Commission on Capital Punishment</a:t>
            </a:r>
            <a:r>
              <a:rPr lang="en-GB" dirty="0"/>
              <a:t> said the rules were OBSELETE AND MISLEADING  because the rules date back to the 1843 case of </a:t>
            </a:r>
            <a:r>
              <a:rPr lang="en-GB" dirty="0" err="1"/>
              <a:t>M’Naghten</a:t>
            </a:r>
            <a:r>
              <a:rPr lang="en-GB" dirty="0"/>
              <a:t>. This is backed up by the significant improvement in medical understanding of conditions such as diabetes (</a:t>
            </a:r>
            <a:r>
              <a:rPr lang="en-GB" b="1" dirty="0"/>
              <a:t>Quick</a:t>
            </a:r>
            <a:r>
              <a:rPr lang="en-GB" dirty="0"/>
              <a:t>) and epilepsy (</a:t>
            </a:r>
            <a:r>
              <a:rPr lang="en-GB" b="1" dirty="0"/>
              <a:t>Hennessey</a:t>
            </a:r>
            <a:r>
              <a:rPr lang="en-GB" dirty="0"/>
              <a:t> ) which in most cases can be easily controlled by drugs and/or diet. </a:t>
            </a:r>
            <a:endParaRPr lang="en-GB" dirty="0" smtClean="0"/>
          </a:p>
          <a:p>
            <a:endParaRPr lang="en-GB" dirty="0"/>
          </a:p>
          <a:p>
            <a:r>
              <a:rPr lang="en-GB" dirty="0" smtClean="0"/>
              <a:t>But </a:t>
            </a:r>
            <a:r>
              <a:rPr lang="en-GB" dirty="0"/>
              <a:t>Insanity still treats these D’s as a threat to the public which is clearly based on a set of archaic rules of disease of the mind dating back to Victorian times</a:t>
            </a:r>
            <a:r>
              <a:rPr lang="en-GB" dirty="0" smtClean="0"/>
              <a: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480"/>
          </a:xfrm>
        </p:spPr>
        <p:txBody>
          <a:bodyPr>
            <a:normAutofit fontScale="90000"/>
          </a:bodyPr>
          <a:lstStyle/>
          <a:p>
            <a:r>
              <a:rPr lang="en-GB" u="sng" dirty="0" smtClean="0">
                <a:solidFill>
                  <a:srgbClr val="FF0000"/>
                </a:solidFill>
              </a:rPr>
              <a:t>Defence is too narrow</a:t>
            </a:r>
            <a:endParaRPr lang="en-GB" u="sng" dirty="0">
              <a:solidFill>
                <a:srgbClr val="FF0000"/>
              </a:solidFill>
            </a:endParaRPr>
          </a:p>
        </p:txBody>
      </p:sp>
      <p:sp>
        <p:nvSpPr>
          <p:cNvPr id="3" name="Content Placeholder 2"/>
          <p:cNvSpPr>
            <a:spLocks noGrp="1"/>
          </p:cNvSpPr>
          <p:nvPr>
            <p:ph idx="1"/>
          </p:nvPr>
        </p:nvSpPr>
        <p:spPr>
          <a:xfrm>
            <a:off x="142844" y="785794"/>
            <a:ext cx="8786874" cy="5857916"/>
          </a:xfrm>
        </p:spPr>
        <p:txBody>
          <a:bodyPr>
            <a:normAutofit fontScale="77500" lnSpcReduction="20000"/>
          </a:bodyPr>
          <a:lstStyle/>
          <a:p>
            <a:r>
              <a:rPr lang="en-GB" dirty="0"/>
              <a:t>The defence is criticised as BEING TOO NARROW as it excludes some of the very cases it originally seeks to protect society from. Clearly cases like that of </a:t>
            </a:r>
            <a:r>
              <a:rPr lang="en-GB" b="1" dirty="0"/>
              <a:t>Byrne</a:t>
            </a:r>
            <a:r>
              <a:rPr lang="en-GB" dirty="0"/>
              <a:t>, a psychopathic killer and </a:t>
            </a:r>
            <a:r>
              <a:rPr lang="en-GB" b="1" dirty="0"/>
              <a:t>Johnston</a:t>
            </a:r>
            <a:r>
              <a:rPr lang="en-GB" dirty="0"/>
              <a:t>  who suffered from paranoid schizophrenia required the disposal structure arising from the special verdict of being found NG by reason of insanity (Criminal Procedures (unfitness to Plea) Act 1991), so that they could be forced to be  treated for their conditions until they were regarded as no longer being a threat to the public. </a:t>
            </a:r>
            <a:endParaRPr lang="en-GB" dirty="0" smtClean="0"/>
          </a:p>
          <a:p>
            <a:endParaRPr lang="en-GB" dirty="0"/>
          </a:p>
          <a:p>
            <a:r>
              <a:rPr lang="en-GB" dirty="0" smtClean="0"/>
              <a:t>However</a:t>
            </a:r>
            <a:r>
              <a:rPr lang="en-GB" dirty="0"/>
              <a:t>,   Irresistible impulses (Byrne) and an admission by Johnston (confirming an earlier 1959 ratio in </a:t>
            </a:r>
            <a:r>
              <a:rPr lang="en-GB" b="1" dirty="0" err="1"/>
              <a:t>Windle</a:t>
            </a:r>
            <a:r>
              <a:rPr lang="en-GB" dirty="0"/>
              <a:t>) prevented the use of the defence as the Ds knew the nature and quality of their act, i.e., </a:t>
            </a:r>
            <a:r>
              <a:rPr lang="en-GB" b="1" dirty="0"/>
              <a:t>Byrne </a:t>
            </a:r>
            <a:r>
              <a:rPr lang="en-GB" dirty="0"/>
              <a:t>knew it was legally wrong to kill but just couldn’t help himself with his mental condition. </a:t>
            </a:r>
          </a:p>
          <a:p>
            <a:r>
              <a:rPr lang="en-GB" dirty="0" smtClean="0">
                <a:solidFill>
                  <a:srgbClr val="FF0000"/>
                </a:solidFill>
              </a:rPr>
              <a:t>(Think about Diminished Responsibility (2009) as a reform to those that commit murder)</a:t>
            </a:r>
            <a:endParaRPr lang="en-GB" dirty="0">
              <a:solidFill>
                <a:srgbClr val="FF0000"/>
              </a:solidFill>
            </a:endParaRP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a:bodyPr>
          <a:lstStyle/>
          <a:p>
            <a:r>
              <a:rPr lang="en-GB" sz="2800" u="sng" dirty="0" smtClean="0">
                <a:solidFill>
                  <a:srgbClr val="FF0000"/>
                </a:solidFill>
              </a:rPr>
              <a:t>Internal/external cause</a:t>
            </a:r>
            <a:endParaRPr lang="en-GB" sz="2800" u="sng" dirty="0">
              <a:solidFill>
                <a:srgbClr val="FF0000"/>
              </a:solidFill>
            </a:endParaRPr>
          </a:p>
        </p:txBody>
      </p:sp>
      <p:sp>
        <p:nvSpPr>
          <p:cNvPr id="3" name="Content Placeholder 2"/>
          <p:cNvSpPr>
            <a:spLocks noGrp="1"/>
          </p:cNvSpPr>
          <p:nvPr>
            <p:ph idx="1"/>
          </p:nvPr>
        </p:nvSpPr>
        <p:spPr>
          <a:xfrm>
            <a:off x="142844" y="714356"/>
            <a:ext cx="8786874" cy="5929354"/>
          </a:xfrm>
        </p:spPr>
        <p:txBody>
          <a:bodyPr>
            <a:normAutofit fontScale="70000" lnSpcReduction="20000"/>
          </a:bodyPr>
          <a:lstStyle/>
          <a:p>
            <a:endParaRPr lang="en-GB" dirty="0" smtClean="0"/>
          </a:p>
          <a:p>
            <a:r>
              <a:rPr lang="en-GB" dirty="0" smtClean="0"/>
              <a:t>The </a:t>
            </a:r>
            <a:r>
              <a:rPr lang="en-GB" dirty="0"/>
              <a:t>defence of Insanity has been criticised for using the legal fiction of an INTERNAL CAUSE to decide on what is a disease of the mind. This has resulted in classing certain types of D’s as insane, such as sleepwalkers (Burgess) and even those suffering from arteriosclerosis (Kemp), who clearly are not those recognised by either the public or the medical profession as such. For diabetics the situation is further complicated dependant on whether the state was caused by hypoglycaemia (too much insulin), deemed as an external drug induced condition and automatism (Bailey), or hyperglycaemia (not enough insulin) considered by the courts to be a disease of the mind and an internal cause. </a:t>
            </a:r>
            <a:endParaRPr lang="en-GB" dirty="0" smtClean="0"/>
          </a:p>
          <a:p>
            <a:endParaRPr lang="en-GB" dirty="0"/>
          </a:p>
          <a:p>
            <a:r>
              <a:rPr lang="en-GB" dirty="0" smtClean="0"/>
              <a:t>The </a:t>
            </a:r>
            <a:r>
              <a:rPr lang="en-GB" dirty="0"/>
              <a:t>diabetic who suffers from an internal cause then has the social stigma of being classed as legally insane and forced to submit to treatment, such as a hospital order, whereas the automatic state is classed as one where the D has total loss of control and a total acquittal. Clearly an injustice has been served on the D with an internal cause in this situation as no one would class him as being insane as diabetes can be easily controlled by drugs.</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p:spPr>
        <p:txBody>
          <a:bodyPr>
            <a:normAutofit/>
          </a:bodyPr>
          <a:lstStyle/>
          <a:p>
            <a:r>
              <a:rPr lang="en-GB" sz="2800" u="sng" dirty="0" smtClean="0">
                <a:solidFill>
                  <a:srgbClr val="FF0000"/>
                </a:solidFill>
              </a:rPr>
              <a:t>Right to detain indefinitely</a:t>
            </a:r>
            <a:endParaRPr lang="en-GB" sz="2800" u="sng" dirty="0">
              <a:solidFill>
                <a:srgbClr val="FF0000"/>
              </a:solidFill>
            </a:endParaRPr>
          </a:p>
        </p:txBody>
      </p:sp>
      <p:sp>
        <p:nvSpPr>
          <p:cNvPr id="3" name="Content Placeholder 2"/>
          <p:cNvSpPr>
            <a:spLocks noGrp="1"/>
          </p:cNvSpPr>
          <p:nvPr>
            <p:ph idx="1"/>
          </p:nvPr>
        </p:nvSpPr>
        <p:spPr>
          <a:xfrm>
            <a:off x="457200" y="714356"/>
            <a:ext cx="8229600" cy="5929354"/>
          </a:xfrm>
        </p:spPr>
        <p:txBody>
          <a:bodyPr>
            <a:normAutofit fontScale="92500" lnSpcReduction="20000"/>
          </a:bodyPr>
          <a:lstStyle/>
          <a:p>
            <a:r>
              <a:rPr lang="en-GB" dirty="0"/>
              <a:t>The COURTS RIGHTS TO DETAIN THE D INDEFINATELY have been criticised (particularly under the disposal for murder) as it is said to breach </a:t>
            </a:r>
            <a:r>
              <a:rPr lang="en-GB" b="1" dirty="0"/>
              <a:t>Art 5</a:t>
            </a:r>
            <a:r>
              <a:rPr lang="en-GB" dirty="0"/>
              <a:t> (right to liberty) of the Human Rights Act as D’s  detention  has not been reached through the rules on insanity based on objective medical opinion but only a legal one. </a:t>
            </a:r>
            <a:endParaRPr lang="en-GB" dirty="0" smtClean="0"/>
          </a:p>
          <a:p>
            <a:endParaRPr lang="en-GB" dirty="0"/>
          </a:p>
          <a:p>
            <a:r>
              <a:rPr lang="en-GB" dirty="0" smtClean="0"/>
              <a:t>According </a:t>
            </a:r>
            <a:r>
              <a:rPr lang="en-GB" dirty="0"/>
              <a:t>to the case of </a:t>
            </a:r>
            <a:r>
              <a:rPr lang="en-GB" b="1" dirty="0" err="1"/>
              <a:t>Winterwerp</a:t>
            </a:r>
            <a:r>
              <a:rPr lang="en-GB" dirty="0"/>
              <a:t> (1979) this is an infringement of a person’s human rights and in the example diseases listed clearly such a disposal would go against all common sense and justice, yet the defence still operates without reform.</a:t>
            </a: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480"/>
          </a:xfrm>
        </p:spPr>
        <p:txBody>
          <a:bodyPr>
            <a:normAutofit/>
          </a:bodyPr>
          <a:lstStyle/>
          <a:p>
            <a:r>
              <a:rPr lang="en-GB" sz="2800" u="sng" dirty="0" smtClean="0">
                <a:solidFill>
                  <a:srgbClr val="FF0000"/>
                </a:solidFill>
              </a:rPr>
              <a:t>Presumption of innocence until guilt proven</a:t>
            </a:r>
            <a:endParaRPr lang="en-GB" sz="2800" u="sng" dirty="0">
              <a:solidFill>
                <a:srgbClr val="FF0000"/>
              </a:solidFill>
            </a:endParaRPr>
          </a:p>
        </p:txBody>
      </p:sp>
      <p:sp>
        <p:nvSpPr>
          <p:cNvPr id="3" name="Content Placeholder 2"/>
          <p:cNvSpPr>
            <a:spLocks noGrp="1"/>
          </p:cNvSpPr>
          <p:nvPr>
            <p:ph idx="1"/>
          </p:nvPr>
        </p:nvSpPr>
        <p:spPr>
          <a:xfrm>
            <a:off x="457200" y="714356"/>
            <a:ext cx="8229600" cy="5857916"/>
          </a:xfrm>
        </p:spPr>
        <p:txBody>
          <a:bodyPr>
            <a:normAutofit fontScale="92500" lnSpcReduction="20000"/>
          </a:bodyPr>
          <a:lstStyle/>
          <a:p>
            <a:r>
              <a:rPr lang="en-GB" dirty="0"/>
              <a:t>Insanity has been criticised as the </a:t>
            </a:r>
            <a:r>
              <a:rPr lang="en-GB" dirty="0" err="1"/>
              <a:t>M’Naghten</a:t>
            </a:r>
            <a:r>
              <a:rPr lang="en-GB" dirty="0"/>
              <a:t> rules work contrary to a PRESUMPTION OF INNOCENCE UNTIL GUILT is proved </a:t>
            </a:r>
            <a:r>
              <a:rPr lang="en-GB" b="1" dirty="0"/>
              <a:t>under Art 6 Human Rights Act</a:t>
            </a:r>
            <a:r>
              <a:rPr lang="en-GB" dirty="0"/>
              <a:t> – the right to a fair trial. This is because where the D raises the defence the burden of proof is on him to show he is insane, though this is partially mitigated by a lower standard of proof (BOP). </a:t>
            </a:r>
            <a:endParaRPr lang="en-GB" dirty="0" smtClean="0"/>
          </a:p>
          <a:p>
            <a:endParaRPr lang="en-GB" dirty="0"/>
          </a:p>
          <a:p>
            <a:r>
              <a:rPr lang="en-GB" dirty="0" smtClean="0"/>
              <a:t>In </a:t>
            </a:r>
            <a:r>
              <a:rPr lang="en-GB" dirty="0"/>
              <a:t>this situation the P do not have to prove the MR of the offence and if D fails to prove insanity then the D is guilty of the offence based only on the proof of the AR by the P, even if reasonable doubt exists as to the MR of the offence.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2918"/>
          </a:xfrm>
        </p:spPr>
        <p:txBody>
          <a:bodyPr>
            <a:normAutofit fontScale="90000"/>
          </a:bodyPr>
          <a:lstStyle/>
          <a:p>
            <a:r>
              <a:rPr lang="en-GB" dirty="0" smtClean="0"/>
              <a:t>Reforms</a:t>
            </a:r>
            <a:endParaRPr lang="en-GB" dirty="0"/>
          </a:p>
        </p:txBody>
      </p:sp>
      <p:sp>
        <p:nvSpPr>
          <p:cNvPr id="3" name="Content Placeholder 2"/>
          <p:cNvSpPr>
            <a:spLocks noGrp="1"/>
          </p:cNvSpPr>
          <p:nvPr>
            <p:ph idx="1"/>
          </p:nvPr>
        </p:nvSpPr>
        <p:spPr>
          <a:xfrm>
            <a:off x="214282" y="642918"/>
            <a:ext cx="8643998" cy="6000792"/>
          </a:xfrm>
        </p:spPr>
        <p:txBody>
          <a:bodyPr>
            <a:normAutofit fontScale="70000" lnSpcReduction="20000"/>
          </a:bodyPr>
          <a:lstStyle/>
          <a:p>
            <a:r>
              <a:rPr lang="en-GB" dirty="0"/>
              <a:t>REFORM of the defence has been suggested by the </a:t>
            </a:r>
            <a:r>
              <a:rPr lang="en-GB" b="1" dirty="0"/>
              <a:t>Butler Committee on abnormal behaviour in 1975 </a:t>
            </a:r>
            <a:r>
              <a:rPr lang="en-GB" dirty="0"/>
              <a:t>where proof of severe mental disorder was suggested as being sufficient to negate responsibility. This would create a presumption of no criminal responsibility where there is proof of a severe mental disorder. However, this assumes a lack of criminal responsibility simply because there is evidence of some sort of mental dysfunction, rather than establishing a standard of criminal responsibility. This then questions the application of the defence to all crimes rather than those involving </a:t>
            </a:r>
            <a:r>
              <a:rPr lang="en-GB" dirty="0" err="1"/>
              <a:t>mens</a:t>
            </a:r>
            <a:r>
              <a:rPr lang="en-GB" dirty="0"/>
              <a:t> </a:t>
            </a:r>
            <a:r>
              <a:rPr lang="en-GB" dirty="0" err="1"/>
              <a:t>rea</a:t>
            </a:r>
            <a:r>
              <a:rPr lang="en-GB" dirty="0"/>
              <a:t>.  </a:t>
            </a:r>
            <a:endParaRPr lang="en-GB" dirty="0" smtClean="0"/>
          </a:p>
          <a:p>
            <a:endParaRPr lang="en-GB" dirty="0"/>
          </a:p>
          <a:p>
            <a:r>
              <a:rPr lang="en-GB" dirty="0" smtClean="0"/>
              <a:t>The </a:t>
            </a:r>
            <a:r>
              <a:rPr lang="en-GB" b="1" dirty="0"/>
              <a:t>Law Commission’s  (LC) draft criminal code </a:t>
            </a:r>
            <a:r>
              <a:rPr lang="en-GB" dirty="0"/>
              <a:t>in 1989 (and more recently the 2011 project  instigated on Unfitness to plea and the insanity defence) clearly recognise the weaknesses of the current law with the LC steering a course for a defence based on mental disorders and clear medical evidence rather than the archaic principles of the current defence. The government has made no specific response but with the recent amendments to DR and the very low level of pleas each year (less than 10) in practical terms the impact of reforms perhaps outweigh the parliamentary time needed to place this defence in a satisfactory state as a priority</a:t>
            </a:r>
            <a:r>
              <a:rPr lang="en-GB" dirty="0" smtClean="0"/>
              <a:t>. </a:t>
            </a:r>
            <a:r>
              <a:rPr lang="en-GB" dirty="0" smtClean="0">
                <a:hlinkClick r:id="rId2"/>
              </a:rPr>
              <a:t>http://www.lawteacher.net/PDF/Insanity%20Lecture%202.pdf</a:t>
            </a:r>
            <a:endParaRPr lang="en-GB" dirty="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Draft Criminal Code</a:t>
            </a:r>
            <a:endParaRPr lang="en-GB" dirty="0"/>
          </a:p>
        </p:txBody>
      </p:sp>
      <p:sp>
        <p:nvSpPr>
          <p:cNvPr id="3" name="Content Placeholder 2"/>
          <p:cNvSpPr>
            <a:spLocks noGrp="1"/>
          </p:cNvSpPr>
          <p:nvPr>
            <p:ph idx="1"/>
          </p:nvPr>
        </p:nvSpPr>
        <p:spPr/>
        <p:txBody>
          <a:bodyPr/>
          <a:lstStyle/>
          <a:p>
            <a:r>
              <a:rPr lang="en-GB" dirty="0" smtClean="0">
                <a:hlinkClick r:id="rId2"/>
              </a:rPr>
              <a:t>https://www.gov.uk/government/uploads/system/uploads/attachment_data/file/228596/0270.pdf</a:t>
            </a:r>
            <a:endParaRPr lang="en-GB" dirty="0" smtClean="0"/>
          </a:p>
          <a:p>
            <a:endParaRPr lang="en-GB" dirty="0"/>
          </a:p>
          <a:p>
            <a:r>
              <a:rPr lang="en-GB" dirty="0" smtClean="0"/>
              <a:t>Page 102</a:t>
            </a:r>
            <a:endParaRPr lang="en-GB" dirty="0"/>
          </a:p>
        </p:txBody>
      </p:sp>
      <p:sp>
        <p:nvSpPr>
          <p:cNvPr id="4" name="Title 1"/>
          <p:cNvSpPr txBox="1">
            <a:spLocks/>
          </p:cNvSpPr>
          <p:nvPr/>
        </p:nvSpPr>
        <p:spPr>
          <a:xfrm>
            <a:off x="214282" y="435769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Butler </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Committe</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p:nvPr/>
        </p:nvSpPr>
        <p:spPr>
          <a:xfrm>
            <a:off x="714348" y="5357826"/>
            <a:ext cx="7215238" cy="369332"/>
          </a:xfrm>
          <a:prstGeom prst="rect">
            <a:avLst/>
          </a:prstGeom>
        </p:spPr>
        <p:txBody>
          <a:bodyPr wrap="square">
            <a:spAutoFit/>
          </a:bodyPr>
          <a:lstStyle/>
          <a:p>
            <a:r>
              <a:rPr lang="en-GB" dirty="0" smtClean="0">
                <a:hlinkClick r:id="rId3"/>
              </a:rPr>
              <a:t>http://en.wikipedia.org/wiki/Butler_Committee</a:t>
            </a:r>
            <a:endParaRPr lang="en-GB" dirty="0"/>
          </a:p>
        </p:txBody>
      </p:sp>
      <p:sp>
        <p:nvSpPr>
          <p:cNvPr id="6" name="Rectangle 5"/>
          <p:cNvSpPr/>
          <p:nvPr/>
        </p:nvSpPr>
        <p:spPr>
          <a:xfrm>
            <a:off x="857224" y="6000768"/>
            <a:ext cx="1938288" cy="369332"/>
          </a:xfrm>
          <a:prstGeom prst="rect">
            <a:avLst/>
          </a:prstGeom>
        </p:spPr>
        <p:txBody>
          <a:bodyPr wrap="none">
            <a:spAutoFit/>
          </a:bodyPr>
          <a:lstStyle/>
          <a:p>
            <a:r>
              <a:rPr lang="en-GB" dirty="0" smtClean="0"/>
              <a:t>Recommendations</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Examiner’s Report</a:t>
            </a:r>
            <a:endParaRPr lang="en-GB" dirty="0"/>
          </a:p>
        </p:txBody>
      </p:sp>
      <p:sp>
        <p:nvSpPr>
          <p:cNvPr id="3" name="Content Placeholder 2"/>
          <p:cNvSpPr>
            <a:spLocks noGrp="1"/>
          </p:cNvSpPr>
          <p:nvPr>
            <p:ph idx="1"/>
          </p:nvPr>
        </p:nvSpPr>
        <p:spPr>
          <a:xfrm>
            <a:off x="457200" y="1600200"/>
            <a:ext cx="8229600" cy="5043510"/>
          </a:xfrm>
        </p:spPr>
        <p:txBody>
          <a:bodyPr>
            <a:normAutofit fontScale="92500" lnSpcReduction="10000"/>
          </a:bodyPr>
          <a:lstStyle/>
          <a:p>
            <a:r>
              <a:rPr lang="en-GB" dirty="0" smtClean="0"/>
              <a:t>Most criticisms of the defence of Automatism focused on the extent of the loss of control required to raise the defence, illustrated by a case such as Broome v Perkins, and on the difficulties attending the distinction between external and internal causes. This also brought into play the close connection between the defence of automatism and the defence of insanity. Suggestions for reform were invariably simplistic and called for the removal of the distinction between internal and external causes in respect of diseases such as diabetes.</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Automatism</a:t>
            </a:r>
            <a:endParaRPr lang="en-GB" dirty="0"/>
          </a:p>
        </p:txBody>
      </p:sp>
      <p:sp>
        <p:nvSpPr>
          <p:cNvPr id="3" name="Content Placeholder 2"/>
          <p:cNvSpPr>
            <a:spLocks noGrp="1"/>
          </p:cNvSpPr>
          <p:nvPr>
            <p:ph idx="1"/>
          </p:nvPr>
        </p:nvSpPr>
        <p:spPr/>
        <p:txBody>
          <a:bodyPr>
            <a:normAutofit/>
          </a:bodyPr>
          <a:lstStyle/>
          <a:p>
            <a:r>
              <a:rPr lang="en-GB" dirty="0" smtClean="0"/>
              <a:t>The law on automatism and insanity is currently being examined by the </a:t>
            </a:r>
            <a:r>
              <a:rPr lang="en-GB" dirty="0" smtClean="0"/>
              <a:t>Law Commission</a:t>
            </a:r>
            <a:r>
              <a:rPr lang="en-GB" dirty="0" smtClean="0"/>
              <a:t>. Automatism has been described as a “quagmire</a:t>
            </a:r>
            <a:r>
              <a:rPr lang="en-GB" dirty="0" smtClean="0"/>
              <a:t>… seldom entered nowadays </a:t>
            </a:r>
            <a:r>
              <a:rPr lang="en-GB" dirty="0" smtClean="0"/>
              <a:t>save by those in </a:t>
            </a:r>
            <a:r>
              <a:rPr lang="en-GB" dirty="0" err="1" smtClean="0"/>
              <a:t>sesperate</a:t>
            </a:r>
            <a:r>
              <a:rPr lang="en-GB" dirty="0" smtClean="0"/>
              <a:t> </a:t>
            </a:r>
            <a:r>
              <a:rPr lang="en-GB" dirty="0" smtClean="0"/>
              <a:t>need of some kind of a </a:t>
            </a:r>
            <a:r>
              <a:rPr lang="en-GB" dirty="0" smtClean="0"/>
              <a:t>defence ” </a:t>
            </a:r>
            <a:r>
              <a:rPr lang="en-GB" dirty="0" smtClean="0"/>
              <a:t>(Lawton LJ </a:t>
            </a:r>
            <a:r>
              <a:rPr lang="en-GB" dirty="0" smtClean="0"/>
              <a:t>in Quick</a:t>
            </a:r>
            <a:r>
              <a:rPr lang="en-GB" dirty="0" smtClean="0"/>
              <a:t> </a:t>
            </a:r>
            <a:r>
              <a:rPr lang="en-GB" dirty="0" smtClean="0"/>
              <a:t>). </a:t>
            </a:r>
            <a:r>
              <a:rPr lang="en-GB" dirty="0" smtClean="0"/>
              <a:t>The need for reform has been recognized for some time, and here are </a:t>
            </a:r>
            <a:r>
              <a:rPr lang="en-GB" dirty="0" smtClean="0"/>
              <a:t>some of </a:t>
            </a:r>
            <a:r>
              <a:rPr lang="en-GB" dirty="0" smtClean="0"/>
              <a:t>the suggestions that have been made</a:t>
            </a:r>
            <a:r>
              <a:rPr lang="en-GB" dirty="0" smtClean="0"/>
              <a:t>.</a:t>
            </a:r>
          </a:p>
          <a:p>
            <a:endParaRPr lang="en-GB" dirty="0" smtClean="0"/>
          </a:p>
          <a:p>
            <a:endParaRPr lang="en-GB" dirty="0" smtClean="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32500" lnSpcReduction="20000"/>
          </a:bodyPr>
          <a:lstStyle/>
          <a:p>
            <a:r>
              <a:rPr lang="en-GB" b="1" dirty="0" smtClean="0"/>
              <a:t>Abolish the internal/external divide doctrine</a:t>
            </a:r>
            <a:endParaRPr lang="en-GB" dirty="0" smtClean="0"/>
          </a:p>
          <a:p>
            <a:r>
              <a:rPr lang="en-GB" dirty="0" smtClean="0"/>
              <a:t>Under this doctrine, automatism with an internal cause is deemed an </a:t>
            </a:r>
            <a:r>
              <a:rPr lang="en-GB" dirty="0" err="1" smtClean="0"/>
              <a:t>insaneautomatism</a:t>
            </a:r>
            <a:r>
              <a:rPr lang="en-GB" dirty="0" smtClean="0"/>
              <a:t> and therefore defined by the</a:t>
            </a:r>
          </a:p>
          <a:p>
            <a:r>
              <a:rPr lang="en-GB" dirty="0" err="1" smtClean="0"/>
              <a:t>MacNaughtan</a:t>
            </a:r>
            <a:r>
              <a:rPr lang="en-GB" dirty="0" smtClean="0"/>
              <a:t> Rules </a:t>
            </a:r>
          </a:p>
          <a:p>
            <a:r>
              <a:rPr lang="en-GB" dirty="0" smtClean="0"/>
              <a:t>and leading to </a:t>
            </a:r>
            <a:r>
              <a:rPr lang="en-GB" dirty="0" err="1" smtClean="0"/>
              <a:t>thespecial</a:t>
            </a:r>
            <a:r>
              <a:rPr lang="en-GB" dirty="0" smtClean="0"/>
              <a:t> verdict</a:t>
            </a:r>
          </a:p>
          <a:p>
            <a:r>
              <a:rPr lang="en-GB" dirty="0" smtClean="0"/>
              <a:t>.</a:t>
            </a:r>
          </a:p>
          <a:p>
            <a:r>
              <a:rPr lang="en-GB" dirty="0" smtClean="0"/>
              <a:t>If there is an external cause, it is deemed a sane (or non-insane)automatism and leading to a plain </a:t>
            </a:r>
            <a:r>
              <a:rPr lang="en-GB" dirty="0" err="1" smtClean="0"/>
              <a:t>acquittal.This</a:t>
            </a:r>
            <a:r>
              <a:rPr lang="en-GB" dirty="0" smtClean="0"/>
              <a:t> doctrine is the most problematic for medical expert witnesses. Many </a:t>
            </a:r>
            <a:r>
              <a:rPr lang="en-GB" dirty="0" err="1" smtClean="0"/>
              <a:t>medicalconditions</a:t>
            </a:r>
            <a:r>
              <a:rPr lang="en-GB" dirty="0" smtClean="0"/>
              <a:t> are a combination of a predisposition and a trigger, and therefore </a:t>
            </a:r>
            <a:r>
              <a:rPr lang="en-GB" dirty="0" err="1" smtClean="0"/>
              <a:t>acombination</a:t>
            </a:r>
            <a:r>
              <a:rPr lang="en-GB" dirty="0" smtClean="0"/>
              <a:t> of internal and external factors. The internal/external divide leads </a:t>
            </a:r>
            <a:r>
              <a:rPr lang="en-GB" dirty="0" err="1" smtClean="0"/>
              <a:t>toanomalies</a:t>
            </a:r>
            <a:r>
              <a:rPr lang="en-GB" dirty="0" smtClean="0"/>
              <a:t>, one notable example being in the case of a person with diabetes (</a:t>
            </a:r>
          </a:p>
          <a:p>
            <a:r>
              <a:rPr lang="en-GB" dirty="0" smtClean="0"/>
              <a:t>Quick </a:t>
            </a:r>
          </a:p>
          <a:p>
            <a:r>
              <a:rPr lang="en-GB" dirty="0" smtClean="0"/>
              <a:t>).If he either takes too much insulin, or neglects to eat or drinks alcohol, he may </a:t>
            </a:r>
            <a:r>
              <a:rPr lang="en-GB" dirty="0" err="1" smtClean="0"/>
              <a:t>suffera</a:t>
            </a:r>
            <a:r>
              <a:rPr lang="en-GB" dirty="0" smtClean="0"/>
              <a:t> hypoglycaemic episode (low blood sugar) which being triggered by </a:t>
            </a:r>
            <a:r>
              <a:rPr lang="en-GB" dirty="0" err="1" smtClean="0"/>
              <a:t>theadministration</a:t>
            </a:r>
            <a:r>
              <a:rPr lang="en-GB" dirty="0" smtClean="0"/>
              <a:t> of a drug is deemed to be a sane automatism. If he neglects </a:t>
            </a:r>
            <a:r>
              <a:rPr lang="en-GB" dirty="0" err="1" smtClean="0"/>
              <a:t>hiscondition</a:t>
            </a:r>
            <a:r>
              <a:rPr lang="en-GB" dirty="0" smtClean="0"/>
              <a:t> and fails to take sufficient insulin and becomes hyperglycaemic (high </a:t>
            </a:r>
            <a:r>
              <a:rPr lang="en-GB" dirty="0" err="1" smtClean="0"/>
              <a:t>bloodsugar</a:t>
            </a:r>
            <a:r>
              <a:rPr lang="en-GB" dirty="0" smtClean="0"/>
              <a:t>), this is deemed an insane automatism, similarly if he suffers </a:t>
            </a:r>
            <a:r>
              <a:rPr lang="en-GB" dirty="0" err="1" smtClean="0"/>
              <a:t>hypoglycaemiadue</a:t>
            </a:r>
            <a:r>
              <a:rPr lang="en-GB" dirty="0" smtClean="0"/>
              <a:t> to an insulin-secreting </a:t>
            </a:r>
            <a:r>
              <a:rPr lang="en-GB" dirty="0" err="1" smtClean="0"/>
              <a:t>tumour.The</a:t>
            </a:r>
            <a:r>
              <a:rPr lang="en-GB" dirty="0" smtClean="0"/>
              <a:t> other difficulty with this distinction is directing the jury when either insane </a:t>
            </a:r>
            <a:r>
              <a:rPr lang="en-GB" dirty="0" err="1" smtClean="0"/>
              <a:t>orsane</a:t>
            </a:r>
            <a:r>
              <a:rPr lang="en-GB" dirty="0" smtClean="0"/>
              <a:t> automatism is a possibility. See Appendix 1 for part of direction given in court.</a:t>
            </a:r>
          </a:p>
          <a:p>
            <a:r>
              <a:rPr lang="en-GB" dirty="0" smtClean="0"/>
              <a:t>The terminology of „insane automatism‟ even confuses lawyers, as the direction</a:t>
            </a:r>
          </a:p>
          <a:p>
            <a:r>
              <a:rPr lang="en-GB" dirty="0" smtClean="0"/>
              <a:t>below </a:t>
            </a:r>
            <a:r>
              <a:rPr lang="en-GB" dirty="0" err="1" smtClean="0"/>
              <a:t>demonstrates.If</a:t>
            </a:r>
            <a:r>
              <a:rPr lang="en-GB" dirty="0" smtClean="0"/>
              <a:t> there is no distinction between the two, either all cases of automatism will have </a:t>
            </a:r>
            <a:r>
              <a:rPr lang="en-GB" dirty="0" err="1" smtClean="0"/>
              <a:t>tobe</a:t>
            </a:r>
            <a:r>
              <a:rPr lang="en-GB" dirty="0" smtClean="0"/>
              <a:t> pleaded under the special verdict (or an alternative defence used e.g. lack of</a:t>
            </a:r>
          </a:p>
          <a:p>
            <a:r>
              <a:rPr lang="en-GB" dirty="0" err="1" smtClean="0"/>
              <a:t>mens</a:t>
            </a:r>
            <a:r>
              <a:rPr lang="en-GB" dirty="0" smtClean="0"/>
              <a:t> </a:t>
            </a:r>
            <a:r>
              <a:rPr lang="en-GB" dirty="0" err="1" smtClean="0"/>
              <a:t>rea</a:t>
            </a:r>
            <a:r>
              <a:rPr lang="en-GB" dirty="0" smtClean="0"/>
              <a:t> </a:t>
            </a:r>
          </a:p>
          <a:p>
            <a:r>
              <a:rPr lang="en-GB" dirty="0" smtClean="0"/>
              <a:t>) or some other criterion will be used to distinguish between sane </a:t>
            </a:r>
            <a:r>
              <a:rPr lang="en-GB" dirty="0" err="1" smtClean="0"/>
              <a:t>andinsane</a:t>
            </a:r>
            <a:r>
              <a:rPr lang="en-GB" dirty="0" smtClean="0"/>
              <a:t> automatism e.g. risk of recurrence or risk to the public. The criterion </a:t>
            </a:r>
            <a:r>
              <a:rPr lang="en-GB" dirty="0" err="1" smtClean="0"/>
              <a:t>ofdangerousness</a:t>
            </a:r>
            <a:r>
              <a:rPr lang="en-GB" dirty="0" smtClean="0"/>
              <a:t> is used in Canada (see</a:t>
            </a:r>
          </a:p>
          <a:p>
            <a:r>
              <a:rPr lang="en-GB" dirty="0" err="1" smtClean="0"/>
              <a:t>Rabey</a:t>
            </a:r>
            <a:r>
              <a:rPr lang="en-GB" dirty="0" smtClean="0"/>
              <a:t> </a:t>
            </a:r>
          </a:p>
          <a:p>
            <a:r>
              <a:rPr lang="en-GB" dirty="0" smtClean="0"/>
              <a:t>and</a:t>
            </a:r>
          </a:p>
          <a:p>
            <a:r>
              <a:rPr lang="en-GB" dirty="0" smtClean="0"/>
              <a:t>Parks </a:t>
            </a:r>
          </a:p>
          <a:p>
            <a:r>
              <a:rPr lang="en-GB" dirty="0" smtClean="0"/>
              <a:t>). This would provide abetter rational to the decision, understandable as it was, in</a:t>
            </a:r>
          </a:p>
          <a:p>
            <a:r>
              <a:rPr lang="en-GB" dirty="0" smtClean="0"/>
              <a:t>R v T.</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Questions</a:t>
            </a:r>
            <a:endParaRPr lang="en-GB" dirty="0"/>
          </a:p>
        </p:txBody>
      </p:sp>
      <p:sp>
        <p:nvSpPr>
          <p:cNvPr id="3" name="Content Placeholder 2"/>
          <p:cNvSpPr>
            <a:spLocks noGrp="1"/>
          </p:cNvSpPr>
          <p:nvPr>
            <p:ph idx="1"/>
          </p:nvPr>
        </p:nvSpPr>
        <p:spPr/>
        <p:txBody>
          <a:bodyPr/>
          <a:lstStyle/>
          <a:p>
            <a:r>
              <a:rPr lang="en-GB" dirty="0" smtClean="0"/>
              <a:t>Critically evaluate any two general defences (insanity, automatism, intoxication, consent, self-defence/prevention of crime). Suggest what reforms may be desirable to one of the defences that you have evaluated. (25 marks)</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b="1" dirty="0" smtClean="0"/>
              <a:t>Change disposal powers</a:t>
            </a:r>
            <a:endParaRPr lang="en-GB" dirty="0" smtClean="0"/>
          </a:p>
          <a:p>
            <a:r>
              <a:rPr lang="en-GB" dirty="0" smtClean="0"/>
              <a:t>Judges have very flexible disposal powers in the Criminal Procedures (Insanity </a:t>
            </a:r>
            <a:r>
              <a:rPr lang="en-GB" dirty="0" err="1" smtClean="0"/>
              <a:t>andUnfitness</a:t>
            </a:r>
            <a:r>
              <a:rPr lang="en-GB" dirty="0" smtClean="0"/>
              <a:t> to Plead) Act 1991. However, those accused of homicide and acquitted </a:t>
            </a:r>
            <a:r>
              <a:rPr lang="en-GB" dirty="0" err="1" smtClean="0"/>
              <a:t>bythe</a:t>
            </a:r>
            <a:r>
              <a:rPr lang="en-GB" dirty="0" smtClean="0"/>
              <a:t> special verdict must receive a hospital order, if they have a mental disorder. It is</a:t>
            </a:r>
          </a:p>
          <a:p>
            <a:r>
              <a:rPr lang="en-GB" dirty="0" smtClean="0"/>
              <a:t> not known if sleepwalking would be considered a mental disorder (and this is </a:t>
            </a:r>
            <a:r>
              <a:rPr lang="en-GB" dirty="0" err="1" smtClean="0"/>
              <a:t>oneinstance</a:t>
            </a:r>
            <a:r>
              <a:rPr lang="en-GB" dirty="0" smtClean="0"/>
              <a:t> where the decision might be made on a case by case basis).</a:t>
            </a: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47500" lnSpcReduction="20000"/>
          </a:bodyPr>
          <a:lstStyle/>
          <a:p>
            <a:r>
              <a:rPr lang="en-GB" b="1" dirty="0" smtClean="0"/>
              <a:t>Restrict the ambit of (sane) automatism</a:t>
            </a:r>
            <a:endParaRPr lang="en-GB" dirty="0" smtClean="0"/>
          </a:p>
          <a:p>
            <a:r>
              <a:rPr lang="en-GB" dirty="0" smtClean="0"/>
              <a:t>The Butler Committee proposed restricting sane automatism to „transient states not</a:t>
            </a:r>
          </a:p>
          <a:p>
            <a:r>
              <a:rPr lang="en-GB" dirty="0" smtClean="0"/>
              <a:t>related to other forms of mental disorder and arising solely as a consequence of (a)the administration, maladministration or non-administration of alcohol, drugs or others</a:t>
            </a:r>
          </a:p>
          <a:p>
            <a:r>
              <a:rPr lang="en-GB" dirty="0" err="1" smtClean="0"/>
              <a:t>ubstances</a:t>
            </a:r>
            <a:r>
              <a:rPr lang="en-GB" dirty="0" smtClean="0"/>
              <a:t> or (b) physical injury‟ (</a:t>
            </a:r>
            <a:r>
              <a:rPr lang="en-GB" dirty="0" err="1" smtClean="0"/>
              <a:t>para</a:t>
            </a:r>
            <a:r>
              <a:rPr lang="en-GB" dirty="0" smtClean="0"/>
              <a:t> 18.23).</a:t>
            </a:r>
          </a:p>
          <a:p>
            <a:r>
              <a:rPr lang="en-GB" dirty="0" smtClean="0"/>
              <a:t>This would not eliminate the </a:t>
            </a:r>
            <a:r>
              <a:rPr lang="en-GB" dirty="0" err="1" smtClean="0"/>
              <a:t>diabeticanomaly</a:t>
            </a:r>
            <a:r>
              <a:rPr lang="en-GB" dirty="0" smtClean="0"/>
              <a:t> mentioned above.</a:t>
            </a:r>
          </a:p>
          <a:p>
            <a:r>
              <a:rPr lang="en-GB" dirty="0" smtClean="0"/>
              <a:t>Other suggestions are to restrict it still further to “</a:t>
            </a:r>
            <a:r>
              <a:rPr lang="en-GB" dirty="0" err="1" smtClean="0"/>
              <a:t>reflex,spasm</a:t>
            </a:r>
            <a:r>
              <a:rPr lang="en-GB" dirty="0" smtClean="0"/>
              <a:t> or convulsions” as per the first part of Clause 33(1) of the Law Commission‟</a:t>
            </a:r>
          </a:p>
          <a:p>
            <a:r>
              <a:rPr lang="en-GB" dirty="0" err="1" smtClean="0"/>
              <a:t>sDraft</a:t>
            </a:r>
            <a:r>
              <a:rPr lang="en-GB" dirty="0" smtClean="0"/>
              <a:t> Criminal Code (this would make the definition of legal automatism and </a:t>
            </a:r>
            <a:r>
              <a:rPr lang="en-GB" dirty="0" err="1" smtClean="0"/>
              <a:t>medicalautomatism</a:t>
            </a:r>
            <a:r>
              <a:rPr lang="en-GB" dirty="0" smtClean="0"/>
              <a:t> virtually identical). This has been suggested in combination </a:t>
            </a:r>
            <a:r>
              <a:rPr lang="en-GB" dirty="0" err="1" smtClean="0"/>
              <a:t>withwidening</a:t>
            </a:r>
            <a:r>
              <a:rPr lang="en-GB" dirty="0" smtClean="0"/>
              <a:t> the ambit of the insanity defence. This would have the arguable </a:t>
            </a:r>
            <a:r>
              <a:rPr lang="en-GB" dirty="0" err="1" smtClean="0"/>
              <a:t>advantageof</a:t>
            </a:r>
            <a:r>
              <a:rPr lang="en-GB" dirty="0" smtClean="0"/>
              <a:t> requiring the defence to prove the defendant was sleepwalking etc.</a:t>
            </a:r>
          </a:p>
          <a:p>
            <a:r>
              <a:rPr lang="en-GB" dirty="0" smtClean="0"/>
              <a:t>The problem with this approach is the stigmatising label of “insanity”. This is already</a:t>
            </a:r>
          </a:p>
          <a:p>
            <a:r>
              <a:rPr lang="en-GB" dirty="0" smtClean="0"/>
              <a:t>an issue with epilepsy and other conditions. The solution which has been </a:t>
            </a:r>
            <a:r>
              <a:rPr lang="en-GB" dirty="0" err="1" smtClean="0"/>
              <a:t>advocatedfor</a:t>
            </a:r>
            <a:r>
              <a:rPr lang="en-GB" dirty="0" smtClean="0"/>
              <a:t> some time is to change the name of the defence. For example in Canada it is</a:t>
            </a:r>
          </a:p>
          <a:p>
            <a:r>
              <a:rPr lang="en-GB" dirty="0" smtClean="0"/>
              <a:t>now the defence of being „not criminally responsible on account of mental disorder‟</a:t>
            </a:r>
          </a:p>
          <a:p>
            <a:r>
              <a:rPr lang="en-GB" dirty="0" smtClean="0"/>
              <a:t>(NCRMD). Even this is not wholly satisfactory, given the number of </a:t>
            </a:r>
            <a:r>
              <a:rPr lang="en-GB" dirty="0" err="1" smtClean="0"/>
              <a:t>physicalcomplaints</a:t>
            </a:r>
            <a:r>
              <a:rPr lang="en-GB" dirty="0" smtClean="0"/>
              <a:t> that can cause legal insanity.</a:t>
            </a: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Intoxication</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Examiner’s Report</a:t>
            </a:r>
            <a:endParaRPr lang="en-GB" dirty="0"/>
          </a:p>
        </p:txBody>
      </p:sp>
      <p:sp>
        <p:nvSpPr>
          <p:cNvPr id="3" name="Content Placeholder 2"/>
          <p:cNvSpPr>
            <a:spLocks noGrp="1"/>
          </p:cNvSpPr>
          <p:nvPr>
            <p:ph idx="1"/>
          </p:nvPr>
        </p:nvSpPr>
        <p:spPr>
          <a:xfrm>
            <a:off x="457200" y="1600200"/>
            <a:ext cx="8229600" cy="5114948"/>
          </a:xfrm>
        </p:spPr>
        <p:txBody>
          <a:bodyPr>
            <a:normAutofit fontScale="77500" lnSpcReduction="20000"/>
          </a:bodyPr>
          <a:lstStyle/>
          <a:p>
            <a:r>
              <a:rPr lang="en-GB" dirty="0" smtClean="0"/>
              <a:t>The most frequent criticisms of Intoxication concentrated on the distinction between specific and basic intent crimes (which was perceptively identified as the crucial mechanism for determining policy), the alleged injustice in the case of Kingston, the difficulty in reconciling the demands of the </a:t>
            </a:r>
            <a:r>
              <a:rPr lang="en-GB" dirty="0" err="1" smtClean="0"/>
              <a:t>Majewski</a:t>
            </a:r>
            <a:r>
              <a:rPr lang="en-GB" dirty="0" smtClean="0"/>
              <a:t> decision with the requirement for coincidence of </a:t>
            </a:r>
            <a:r>
              <a:rPr lang="en-GB" dirty="0" err="1" smtClean="0"/>
              <a:t>actus</a:t>
            </a:r>
            <a:r>
              <a:rPr lang="en-GB" dirty="0" smtClean="0"/>
              <a:t> </a:t>
            </a:r>
            <a:r>
              <a:rPr lang="en-GB" dirty="0" err="1" smtClean="0"/>
              <a:t>reus</a:t>
            </a:r>
            <a:r>
              <a:rPr lang="en-GB" dirty="0" smtClean="0"/>
              <a:t> and </a:t>
            </a:r>
            <a:r>
              <a:rPr lang="en-GB" dirty="0" err="1" smtClean="0"/>
              <a:t>mens</a:t>
            </a:r>
            <a:r>
              <a:rPr lang="en-GB" dirty="0" smtClean="0"/>
              <a:t> </a:t>
            </a:r>
            <a:r>
              <a:rPr lang="en-GB" dirty="0" err="1" smtClean="0"/>
              <a:t>rea</a:t>
            </a:r>
            <a:r>
              <a:rPr lang="en-GB" dirty="0" smtClean="0"/>
              <a:t>, the anomalies arising out of the application of the intoxication rules in circumstances where self-defence is pleaded (O’Grady, Hatton), and the absence of associated basic intent crimes in many important specific intent offences. In discussing reforms, many students succeeded in referring to the Law Commission Report (LC314), Intoxication and Criminal Liability, 2009, though few were able to give any convincing account of the proposals which it contains.</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8858312" cy="642918"/>
          </a:xfrm>
        </p:spPr>
        <p:txBody>
          <a:bodyPr>
            <a:noAutofit/>
          </a:bodyPr>
          <a:lstStyle/>
          <a:p>
            <a:r>
              <a:rPr lang="en-GB" sz="2800" u="sng" dirty="0" smtClean="0">
                <a:solidFill>
                  <a:srgbClr val="FF0000"/>
                </a:solidFill>
              </a:rPr>
              <a:t>Distinction between basic and specific intent offences</a:t>
            </a:r>
            <a:endParaRPr lang="en-GB" sz="2800" u="sng" dirty="0">
              <a:solidFill>
                <a:srgbClr val="FF0000"/>
              </a:solidFill>
            </a:endParaRPr>
          </a:p>
        </p:txBody>
      </p:sp>
      <p:sp>
        <p:nvSpPr>
          <p:cNvPr id="3" name="Content Placeholder 2"/>
          <p:cNvSpPr>
            <a:spLocks noGrp="1"/>
          </p:cNvSpPr>
          <p:nvPr>
            <p:ph idx="1"/>
          </p:nvPr>
        </p:nvSpPr>
        <p:spPr>
          <a:xfrm>
            <a:off x="142844" y="714356"/>
            <a:ext cx="8786874" cy="6000792"/>
          </a:xfrm>
        </p:spPr>
        <p:txBody>
          <a:bodyPr>
            <a:normAutofit fontScale="55000" lnSpcReduction="20000"/>
          </a:bodyPr>
          <a:lstStyle/>
          <a:p>
            <a:r>
              <a:rPr lang="en-GB" dirty="0"/>
              <a:t>The DISTINCTION BETWEEN SPECIFC AND BASIC intent crimes and the use of the defence has been criticised as being too simplistic an approach. The general law takes a subjective approach to </a:t>
            </a:r>
            <a:r>
              <a:rPr lang="en-GB" dirty="0" err="1"/>
              <a:t>mens</a:t>
            </a:r>
            <a:r>
              <a:rPr lang="en-GB" dirty="0"/>
              <a:t> </a:t>
            </a:r>
            <a:r>
              <a:rPr lang="en-GB" dirty="0" err="1"/>
              <a:t>rea</a:t>
            </a:r>
            <a:r>
              <a:rPr lang="en-GB" dirty="0"/>
              <a:t>. If there is no subjective </a:t>
            </a:r>
            <a:r>
              <a:rPr lang="en-GB" dirty="0" err="1"/>
              <a:t>mens</a:t>
            </a:r>
            <a:r>
              <a:rPr lang="en-GB" dirty="0"/>
              <a:t> </a:t>
            </a:r>
            <a:r>
              <a:rPr lang="en-GB" dirty="0" err="1"/>
              <a:t>rea</a:t>
            </a:r>
            <a:r>
              <a:rPr lang="en-GB" dirty="0"/>
              <a:t> there should be no liability as can be seen in the case of </a:t>
            </a:r>
            <a:r>
              <a:rPr lang="en-GB" b="1" dirty="0"/>
              <a:t>R v G and R</a:t>
            </a:r>
            <a:r>
              <a:rPr lang="en-GB" dirty="0"/>
              <a:t> (2003), where as the boys were not aware of the risk of criminal damage they were said not to be reckless. The case of </a:t>
            </a:r>
            <a:r>
              <a:rPr lang="en-GB" b="1" dirty="0" err="1"/>
              <a:t>Majewski</a:t>
            </a:r>
            <a:r>
              <a:rPr lang="en-GB" dirty="0"/>
              <a:t> (1977) ignores this subjective approach for basic intent crimes, which are normally high in volume, the moral questionability of getting drunk is seen as a reckless course of action in itself so the defence is unarguable. Where the D is charged with murder or S18 he can use the defence of intoxication, even if voluntary, as these are specific intent crimes. If the D is found not guilty there are fallback offences of manslaughter and S20 for which the D is likely to be found guilty under the </a:t>
            </a:r>
            <a:r>
              <a:rPr lang="en-GB" b="1" dirty="0" err="1"/>
              <a:t>Majewski</a:t>
            </a:r>
            <a:r>
              <a:rPr lang="en-GB" dirty="0"/>
              <a:t> rules</a:t>
            </a:r>
            <a:r>
              <a:rPr lang="en-GB" dirty="0" smtClean="0"/>
              <a:t>.</a:t>
            </a:r>
          </a:p>
          <a:p>
            <a:endParaRPr lang="en-GB" dirty="0"/>
          </a:p>
          <a:p>
            <a:r>
              <a:rPr lang="en-GB" dirty="0"/>
              <a:t>However for other offences there is often no fall back offence if a D is found not guilty of a specific intent crime which seems to allow a culpable D to have an unfair advantage if he is lucky enough to ‘choose’ such an offence, e.g. </a:t>
            </a:r>
            <a:r>
              <a:rPr lang="en-GB" dirty="0" smtClean="0"/>
              <a:t>Theft</a:t>
            </a:r>
          </a:p>
          <a:p>
            <a:endParaRPr lang="en-GB" dirty="0"/>
          </a:p>
          <a:p>
            <a:r>
              <a:rPr lang="en-GB" dirty="0"/>
              <a:t>The distinction therefore requires judges to decide whether each criminal offence is one of basic or specific intent. This seems not to be settled as can be appreciated from the appeal in the case of </a:t>
            </a:r>
            <a:r>
              <a:rPr lang="en-GB" b="1" dirty="0"/>
              <a:t>Heard</a:t>
            </a:r>
            <a:r>
              <a:rPr lang="en-GB" dirty="0"/>
              <a:t> (2007) where the court had to decide if the offence of sexual assault contrary to </a:t>
            </a:r>
            <a:r>
              <a:rPr lang="en-GB" b="1" dirty="0"/>
              <a:t>s3 of the Sexual Offences Act 2003</a:t>
            </a:r>
            <a:r>
              <a:rPr lang="en-GB" dirty="0"/>
              <a:t> was one of specific or basic intent. It seems surprising that Parliament does not make it clear in drafting an Act. There are also some bizarre anomalies – for example attempted rape is a crime that can be defended by a plea of intoxication, rape cannot.</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p:spPr>
        <p:txBody>
          <a:bodyPr>
            <a:normAutofit/>
          </a:bodyPr>
          <a:lstStyle/>
          <a:p>
            <a:r>
              <a:rPr lang="en-GB" sz="2800" u="sng" dirty="0" smtClean="0">
                <a:solidFill>
                  <a:srgbClr val="FF0000"/>
                </a:solidFill>
              </a:rPr>
              <a:t>Law based on public policy</a:t>
            </a:r>
            <a:endParaRPr lang="en-GB" sz="2800" u="sng" dirty="0">
              <a:solidFill>
                <a:srgbClr val="FF0000"/>
              </a:solidFill>
            </a:endParaRPr>
          </a:p>
        </p:txBody>
      </p:sp>
      <p:sp>
        <p:nvSpPr>
          <p:cNvPr id="3" name="Content Placeholder 2"/>
          <p:cNvSpPr>
            <a:spLocks noGrp="1"/>
          </p:cNvSpPr>
          <p:nvPr>
            <p:ph idx="1"/>
          </p:nvPr>
        </p:nvSpPr>
        <p:spPr>
          <a:xfrm>
            <a:off x="457200" y="1000108"/>
            <a:ext cx="8229600" cy="5126055"/>
          </a:xfrm>
        </p:spPr>
        <p:txBody>
          <a:bodyPr>
            <a:normAutofit fontScale="77500" lnSpcReduction="20000"/>
          </a:bodyPr>
          <a:lstStyle/>
          <a:p>
            <a:r>
              <a:rPr lang="en-GB" dirty="0"/>
              <a:t>The defence is also criticised as it is TOO MUCH BASED ON PUBLIC POLICY. Over the last 30 years public policy has become the main theme of law on intoxication not truly balancing the proof of fault on behalf of the D. For example parliament has enacted the </a:t>
            </a:r>
            <a:r>
              <a:rPr lang="en-GB" b="1" dirty="0"/>
              <a:t>Criminal Justice and Immigration Act 2008</a:t>
            </a:r>
            <a:r>
              <a:rPr lang="en-GB" dirty="0"/>
              <a:t> that states for self-defence D cannot rely on ‘any mistaken belief attributable to intoxication that was voluntarily induced’. </a:t>
            </a:r>
            <a:endParaRPr lang="en-GB" dirty="0" smtClean="0"/>
          </a:p>
          <a:p>
            <a:endParaRPr lang="en-GB" b="1" dirty="0"/>
          </a:p>
          <a:p>
            <a:r>
              <a:rPr lang="en-GB" b="1" dirty="0" err="1" smtClean="0"/>
              <a:t>Majweski</a:t>
            </a:r>
            <a:r>
              <a:rPr lang="en-GB" dirty="0" smtClean="0"/>
              <a:t> </a:t>
            </a:r>
            <a:r>
              <a:rPr lang="en-GB" dirty="0"/>
              <a:t>has been heavily criticised for allowing the defence to prove the intoxicated state of D at sometime </a:t>
            </a:r>
            <a:r>
              <a:rPr lang="en-GB" dirty="0" smtClean="0"/>
              <a:t>up to </a:t>
            </a:r>
            <a:r>
              <a:rPr lang="en-GB" dirty="0"/>
              <a:t>the crime as a replacement for proving the actual MR of the specified offence. This ignores one of the key principles of criminal law that D must be proved to have the MR of the offence before proven guilty and that this should coincide with the AR.</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480"/>
          </a:xfrm>
        </p:spPr>
        <p:txBody>
          <a:bodyPr>
            <a:normAutofit/>
          </a:bodyPr>
          <a:lstStyle/>
          <a:p>
            <a:r>
              <a:rPr lang="en-GB" sz="2800" u="sng" dirty="0" smtClean="0">
                <a:solidFill>
                  <a:srgbClr val="FF0000"/>
                </a:solidFill>
              </a:rPr>
              <a:t>Creates inconsistencies across a range of other defences</a:t>
            </a:r>
            <a:endParaRPr lang="en-GB" sz="2800" u="sng" dirty="0">
              <a:solidFill>
                <a:srgbClr val="FF0000"/>
              </a:solidFill>
            </a:endParaRPr>
          </a:p>
        </p:txBody>
      </p:sp>
      <p:sp>
        <p:nvSpPr>
          <p:cNvPr id="3" name="Content Placeholder 2"/>
          <p:cNvSpPr>
            <a:spLocks noGrp="1"/>
          </p:cNvSpPr>
          <p:nvPr>
            <p:ph idx="1"/>
          </p:nvPr>
        </p:nvSpPr>
        <p:spPr>
          <a:xfrm>
            <a:off x="457200" y="714356"/>
            <a:ext cx="8229600" cy="5929354"/>
          </a:xfrm>
        </p:spPr>
        <p:txBody>
          <a:bodyPr>
            <a:normAutofit fontScale="70000" lnSpcReduction="20000"/>
          </a:bodyPr>
          <a:lstStyle/>
          <a:p>
            <a:r>
              <a:rPr lang="en-GB" dirty="0" smtClean="0"/>
              <a:t>Intoxication </a:t>
            </a:r>
            <a:r>
              <a:rPr lang="en-GB" dirty="0"/>
              <a:t>has </a:t>
            </a:r>
            <a:r>
              <a:rPr lang="en-GB" dirty="0" smtClean="0"/>
              <a:t>also </a:t>
            </a:r>
            <a:r>
              <a:rPr lang="en-GB" dirty="0"/>
              <a:t>been criticised for DEVELOPING INCONSISTENT RULES ACROSS A RANGE OF OTHER DEFENCES. In </a:t>
            </a:r>
            <a:r>
              <a:rPr lang="en-GB" b="1" dirty="0"/>
              <a:t>Richardson and Irwin</a:t>
            </a:r>
            <a:r>
              <a:rPr lang="en-GB" dirty="0"/>
              <a:t> (1999) the defendant students were messing around after drinking and held their friend over the balcony of his room. Unfortunately he fell and was severely injured. The court decided that the jury should consider the effect of alcohol on the consent to this horseplay in the defence of consent. </a:t>
            </a:r>
            <a:endParaRPr lang="en-GB" dirty="0" smtClean="0"/>
          </a:p>
          <a:p>
            <a:endParaRPr lang="en-GB" dirty="0"/>
          </a:p>
          <a:p>
            <a:r>
              <a:rPr lang="en-GB" dirty="0" smtClean="0"/>
              <a:t>This </a:t>
            </a:r>
            <a:r>
              <a:rPr lang="en-GB" dirty="0"/>
              <a:t>seems at odds with other defences such as self defence, where cases such as </a:t>
            </a:r>
            <a:r>
              <a:rPr lang="en-GB" b="1" dirty="0"/>
              <a:t>O’Grady</a:t>
            </a:r>
            <a:r>
              <a:rPr lang="en-GB" dirty="0"/>
              <a:t> and </a:t>
            </a:r>
            <a:r>
              <a:rPr lang="en-GB" b="1" dirty="0"/>
              <a:t>Hatton</a:t>
            </a:r>
            <a:r>
              <a:rPr lang="en-GB" dirty="0"/>
              <a:t> have specifically excluded a mistaken belief as to the use of force for self defence where intoxication is at the root of the mistake. In the defence of insanity, if the defendant’s drink or drug taking produces a disease of the mind he can be found insane under the </a:t>
            </a:r>
            <a:r>
              <a:rPr lang="en-GB" dirty="0" err="1"/>
              <a:t>M’Naghten</a:t>
            </a:r>
            <a:r>
              <a:rPr lang="en-GB" dirty="0"/>
              <a:t> rules. This was discussed in the early case of </a:t>
            </a:r>
            <a:r>
              <a:rPr lang="en-GB" b="1" dirty="0"/>
              <a:t>Davis</a:t>
            </a:r>
            <a:r>
              <a:rPr lang="en-GB" dirty="0"/>
              <a:t> (1881) and approved in both </a:t>
            </a:r>
            <a:r>
              <a:rPr lang="en-GB" b="1" dirty="0"/>
              <a:t>Beard</a:t>
            </a:r>
            <a:r>
              <a:rPr lang="en-GB" dirty="0"/>
              <a:t> (1920) and </a:t>
            </a:r>
            <a:r>
              <a:rPr lang="en-GB" b="1" dirty="0"/>
              <a:t>Gallagher</a:t>
            </a:r>
            <a:r>
              <a:rPr lang="en-GB" dirty="0"/>
              <a:t> (1963). </a:t>
            </a:r>
            <a:endParaRPr lang="en-GB" dirty="0" smtClean="0"/>
          </a:p>
          <a:p>
            <a:endParaRPr lang="en-GB" dirty="0"/>
          </a:p>
          <a:p>
            <a:r>
              <a:rPr lang="en-GB" dirty="0" smtClean="0"/>
              <a:t>So </a:t>
            </a:r>
            <a:r>
              <a:rPr lang="en-GB" dirty="0"/>
              <a:t>besides being a defence that can be particularly harsh on the action of a D that most of society takes part in, drinking alcohol, it is a defence that lacks a truly consistent approach.</a:t>
            </a:r>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a:bodyPr>
          <a:lstStyle/>
          <a:p>
            <a:r>
              <a:rPr lang="en-GB" sz="2800" u="sng" dirty="0" smtClean="0">
                <a:solidFill>
                  <a:srgbClr val="FF0000"/>
                </a:solidFill>
              </a:rPr>
              <a:t>Lowered inhibitions</a:t>
            </a:r>
            <a:endParaRPr lang="en-GB" sz="2800" u="sng" dirty="0">
              <a:solidFill>
                <a:srgbClr val="FF0000"/>
              </a:solidFill>
            </a:endParaRPr>
          </a:p>
        </p:txBody>
      </p:sp>
      <p:sp>
        <p:nvSpPr>
          <p:cNvPr id="3" name="Content Placeholder 2"/>
          <p:cNvSpPr>
            <a:spLocks noGrp="1"/>
          </p:cNvSpPr>
          <p:nvPr>
            <p:ph idx="1"/>
          </p:nvPr>
        </p:nvSpPr>
        <p:spPr>
          <a:xfrm>
            <a:off x="457200" y="928670"/>
            <a:ext cx="8229600" cy="5572164"/>
          </a:xfrm>
        </p:spPr>
        <p:txBody>
          <a:bodyPr>
            <a:normAutofit fontScale="92500"/>
          </a:bodyPr>
          <a:lstStyle/>
          <a:p>
            <a:r>
              <a:rPr lang="en-GB" dirty="0"/>
              <a:t>A final area where the law is in need of reform is where the D’s INHIBITIONS ARE BROKEN DOWN by being made intoxicated involuntarily. The decision in </a:t>
            </a:r>
            <a:r>
              <a:rPr lang="en-GB" b="1" dirty="0"/>
              <a:t>Kingston</a:t>
            </a:r>
            <a:r>
              <a:rPr lang="en-GB" dirty="0"/>
              <a:t> 1994 makes the D guilty as he was held to have formed the MR. </a:t>
            </a:r>
            <a:endParaRPr lang="en-GB" dirty="0" smtClean="0"/>
          </a:p>
          <a:p>
            <a:endParaRPr lang="en-GB" dirty="0"/>
          </a:p>
          <a:p>
            <a:r>
              <a:rPr lang="en-GB" dirty="0" smtClean="0"/>
              <a:t>This </a:t>
            </a:r>
            <a:r>
              <a:rPr lang="en-GB" dirty="0"/>
              <a:t>ignores the fact that the D was not to blame for being intoxicated and such a D would not be guilty of a basic intent crime where the P relied on recklessness (</a:t>
            </a:r>
            <a:r>
              <a:rPr lang="en-GB" b="1" dirty="0" err="1"/>
              <a:t>Hardie</a:t>
            </a:r>
            <a:r>
              <a:rPr lang="en-GB" dirty="0"/>
              <a:t> 1984). This appears to be unfair to Ds in Kingston’s situation.</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lstStyle/>
          <a:p>
            <a:r>
              <a:rPr lang="en-GB" dirty="0" smtClean="0"/>
              <a:t>Reforms</a:t>
            </a:r>
            <a:endParaRPr lang="en-GB" dirty="0"/>
          </a:p>
        </p:txBody>
      </p:sp>
      <p:sp>
        <p:nvSpPr>
          <p:cNvPr id="3" name="Content Placeholder 2"/>
          <p:cNvSpPr>
            <a:spLocks noGrp="1"/>
          </p:cNvSpPr>
          <p:nvPr>
            <p:ph idx="1"/>
          </p:nvPr>
        </p:nvSpPr>
        <p:spPr>
          <a:xfrm>
            <a:off x="142844" y="1000108"/>
            <a:ext cx="8858312" cy="5857892"/>
          </a:xfrm>
        </p:spPr>
        <p:txBody>
          <a:bodyPr>
            <a:normAutofit fontScale="62500" lnSpcReduction="20000"/>
          </a:bodyPr>
          <a:lstStyle/>
          <a:p>
            <a:r>
              <a:rPr lang="en-GB" dirty="0"/>
              <a:t>In </a:t>
            </a:r>
            <a:r>
              <a:rPr lang="en-GB" b="1" dirty="0"/>
              <a:t>1975 the</a:t>
            </a:r>
            <a:r>
              <a:rPr lang="en-GB" dirty="0"/>
              <a:t> </a:t>
            </a:r>
            <a:r>
              <a:rPr lang="en-GB" b="1" dirty="0"/>
              <a:t>Butler Committee </a:t>
            </a:r>
            <a:r>
              <a:rPr lang="en-GB" dirty="0"/>
              <a:t>proposed REFORM by creating a new offence of ‘dangerous intoxication’. The idea was that where the D was acquitted of a serious offence the D would alternatively be guilty of ‘dangerous intoxication’, with a maximum sentence of 3 years. This was aimed at balancing public protection and the D’s rights. However, this proposal was rejected, as the offence did not distinguish how serious the original offence had to be to trigger a charge. </a:t>
            </a:r>
            <a:endParaRPr lang="en-GB" dirty="0" smtClean="0"/>
          </a:p>
          <a:p>
            <a:endParaRPr lang="en-GB" dirty="0"/>
          </a:p>
          <a:p>
            <a:r>
              <a:rPr lang="en-GB" dirty="0" smtClean="0"/>
              <a:t>In </a:t>
            </a:r>
            <a:r>
              <a:rPr lang="en-GB" b="1" dirty="0"/>
              <a:t>1993 the LC</a:t>
            </a:r>
            <a:r>
              <a:rPr lang="en-GB" dirty="0"/>
              <a:t> proposed that evidence of voluntary intoxication should be available for all offences on the issue of MR. This would allow the D to be acquitted if he did not have the necessary MR and effectively gets rid of the </a:t>
            </a:r>
            <a:r>
              <a:rPr lang="en-GB" b="1" dirty="0" err="1"/>
              <a:t>Majewski</a:t>
            </a:r>
            <a:r>
              <a:rPr lang="en-GB" dirty="0"/>
              <a:t> rules. </a:t>
            </a:r>
            <a:endParaRPr lang="en-GB" dirty="0" smtClean="0"/>
          </a:p>
          <a:p>
            <a:endParaRPr lang="en-GB" dirty="0"/>
          </a:p>
          <a:p>
            <a:r>
              <a:rPr lang="en-GB" dirty="0" smtClean="0"/>
              <a:t>A </a:t>
            </a:r>
            <a:r>
              <a:rPr lang="en-GB" dirty="0"/>
              <a:t>separate offence of ‘Criminal Intoxication’ similar to that suggested in 1975 was also proposed. The idea was abandoned and in </a:t>
            </a:r>
            <a:r>
              <a:rPr lang="en-GB" b="1" dirty="0"/>
              <a:t>1995 the LC</a:t>
            </a:r>
            <a:r>
              <a:rPr lang="en-GB" dirty="0"/>
              <a:t> proposed codifying the present law as it stood, including the </a:t>
            </a:r>
            <a:r>
              <a:rPr lang="en-GB" b="1" dirty="0" err="1"/>
              <a:t>Majewski</a:t>
            </a:r>
            <a:r>
              <a:rPr lang="en-GB" dirty="0"/>
              <a:t> rules, which it felt operated ‘fairly, on the whole and without undue difficulty’, with the 1998 government backing this proposal. </a:t>
            </a:r>
            <a:endParaRPr lang="en-GB" dirty="0" smtClean="0"/>
          </a:p>
          <a:p>
            <a:endParaRPr lang="en-GB" dirty="0"/>
          </a:p>
          <a:p>
            <a:r>
              <a:rPr lang="en-GB" dirty="0" smtClean="0"/>
              <a:t>One </a:t>
            </a:r>
            <a:r>
              <a:rPr lang="en-GB" dirty="0"/>
              <a:t>further proposal is to create a list of those situations where the courts can accept the intoxication was involuntary. However this bill has not been enacted and the law remains to be developed by case law. </a:t>
            </a: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 Commission Report</a:t>
            </a:r>
            <a:endParaRPr lang="en-GB" dirty="0"/>
          </a:p>
        </p:txBody>
      </p:sp>
      <p:sp>
        <p:nvSpPr>
          <p:cNvPr id="3" name="Content Placeholder 2"/>
          <p:cNvSpPr>
            <a:spLocks noGrp="1"/>
          </p:cNvSpPr>
          <p:nvPr>
            <p:ph idx="1"/>
          </p:nvPr>
        </p:nvSpPr>
        <p:spPr/>
        <p:txBody>
          <a:bodyPr/>
          <a:lstStyle/>
          <a:p>
            <a:r>
              <a:rPr lang="en-GB" dirty="0" smtClean="0">
                <a:hlinkClick r:id="rId2"/>
              </a:rPr>
              <a:t>http://lawcommission.justice.gov.uk/docs/lc314_Intoxication_and_Criminal_Liability.pdf</a:t>
            </a:r>
            <a:endParaRPr lang="en-GB" dirty="0" smtClean="0"/>
          </a:p>
          <a:p>
            <a:endParaRPr lang="en-GB" dirty="0"/>
          </a:p>
          <a:p>
            <a:r>
              <a:rPr lang="en-GB" dirty="0" smtClean="0"/>
              <a:t>Look at page 48</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480"/>
          </a:xfrm>
        </p:spPr>
        <p:txBody>
          <a:bodyPr>
            <a:normAutofit fontScale="90000"/>
          </a:bodyPr>
          <a:lstStyle/>
          <a:p>
            <a:r>
              <a:rPr lang="en-GB" dirty="0" smtClean="0"/>
              <a:t>Mark Scheme</a:t>
            </a:r>
            <a:endParaRPr lang="en-GB" dirty="0"/>
          </a:p>
        </p:txBody>
      </p:sp>
      <p:sp>
        <p:nvSpPr>
          <p:cNvPr id="3" name="Content Placeholder 2"/>
          <p:cNvSpPr>
            <a:spLocks noGrp="1"/>
          </p:cNvSpPr>
          <p:nvPr>
            <p:ph idx="1"/>
          </p:nvPr>
        </p:nvSpPr>
        <p:spPr>
          <a:xfrm>
            <a:off x="457200" y="714356"/>
            <a:ext cx="8229600" cy="5411807"/>
          </a:xfrm>
        </p:spPr>
        <p:txBody>
          <a:bodyPr>
            <a:noAutofit/>
          </a:bodyPr>
          <a:lstStyle/>
          <a:p>
            <a:r>
              <a:rPr lang="en-GB" sz="2400" dirty="0" smtClean="0"/>
              <a:t>Potential Content</a:t>
            </a:r>
          </a:p>
          <a:p>
            <a:endParaRPr lang="en-GB" sz="2400" dirty="0" smtClean="0"/>
          </a:p>
          <a:p>
            <a:r>
              <a:rPr lang="en-GB" sz="2400" dirty="0" smtClean="0"/>
              <a:t>(A) Critical evaluation of first defence.</a:t>
            </a:r>
          </a:p>
          <a:p>
            <a:endParaRPr lang="en-GB" sz="2400" dirty="0" smtClean="0"/>
          </a:p>
          <a:p>
            <a:r>
              <a:rPr lang="en-GB" sz="2400" dirty="0" smtClean="0"/>
              <a:t>(B) Critical evaluation of second defence.</a:t>
            </a:r>
          </a:p>
          <a:p>
            <a:endParaRPr lang="en-GB" sz="2400" dirty="0" smtClean="0"/>
          </a:p>
          <a:p>
            <a:r>
              <a:rPr lang="en-GB" sz="2400" dirty="0" smtClean="0"/>
              <a:t>(C) Appropriate suggestions for reform in relation to (A) or (B). These should be related to  the criticisms advanced and should, where possible, draw on substantial proposals  (such as those made by Law Reform bodies and/or expert commentators).</a:t>
            </a:r>
          </a:p>
          <a:p>
            <a:endParaRPr lang="en-GB" sz="2400" dirty="0" smtClean="0"/>
          </a:p>
          <a:p>
            <a:r>
              <a:rPr lang="en-GB" sz="2400" dirty="0" smtClean="0"/>
              <a:t>[NB – credit should be given for any explanatory material on which criticisms are founded]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Consent</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Examiner’s Report</a:t>
            </a:r>
            <a:endParaRPr lang="en-GB" dirty="0"/>
          </a:p>
        </p:txBody>
      </p:sp>
      <p:sp>
        <p:nvSpPr>
          <p:cNvPr id="3" name="Content Placeholder 2"/>
          <p:cNvSpPr>
            <a:spLocks noGrp="1"/>
          </p:cNvSpPr>
          <p:nvPr>
            <p:ph idx="1"/>
          </p:nvPr>
        </p:nvSpPr>
        <p:spPr>
          <a:xfrm>
            <a:off x="457200" y="1600200"/>
            <a:ext cx="8229600" cy="5043510"/>
          </a:xfrm>
        </p:spPr>
        <p:txBody>
          <a:bodyPr>
            <a:normAutofit fontScale="77500" lnSpcReduction="20000"/>
          </a:bodyPr>
          <a:lstStyle/>
          <a:p>
            <a:r>
              <a:rPr lang="en-GB" dirty="0" smtClean="0"/>
              <a:t>In the discussion of the defence of Consent, for example, the most frequent criticisms concerned alleged problems in reconciling the decisions in Brown, Wilson, and Emmett, whilst there were also frequent criticisms of the horseplay exception, which often led to candidates contrasting unfavourably the decisions in Jones and Brown. Some students analysed cases such as Richardson, </a:t>
            </a:r>
            <a:r>
              <a:rPr lang="en-GB" dirty="0" err="1" smtClean="0"/>
              <a:t>Tabassum</a:t>
            </a:r>
            <a:r>
              <a:rPr lang="en-GB" dirty="0" smtClean="0"/>
              <a:t> and </a:t>
            </a:r>
            <a:r>
              <a:rPr lang="en-GB" dirty="0" err="1" smtClean="0"/>
              <a:t>Dica</a:t>
            </a:r>
            <a:r>
              <a:rPr lang="en-GB" dirty="0" smtClean="0"/>
              <a:t> on the genuineness of consent, whilst almost all referred to euthanasia, though rarely in any degree of detail or with any explanation of the current approach in terms not only of law but also of practice. As in the past, students often made very good use of the proposals in the Law Commission’s second Consultation Paper on Consent, dealing especially with issues such as the definition of seriously disabling injury, and with proposals for more specific rules on consent in particular areas.</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480"/>
          </a:xfrm>
        </p:spPr>
        <p:txBody>
          <a:bodyPr>
            <a:normAutofit/>
          </a:bodyPr>
          <a:lstStyle/>
          <a:p>
            <a:r>
              <a:rPr lang="en-GB" sz="2800" u="sng" dirty="0" smtClean="0">
                <a:solidFill>
                  <a:srgbClr val="FF0000"/>
                </a:solidFill>
              </a:rPr>
              <a:t>Informed consent</a:t>
            </a:r>
            <a:endParaRPr lang="en-GB" sz="2800" u="sng" dirty="0">
              <a:solidFill>
                <a:srgbClr val="FF0000"/>
              </a:solidFill>
            </a:endParaRPr>
          </a:p>
        </p:txBody>
      </p:sp>
      <p:sp>
        <p:nvSpPr>
          <p:cNvPr id="3" name="Content Placeholder 2"/>
          <p:cNvSpPr>
            <a:spLocks noGrp="1"/>
          </p:cNvSpPr>
          <p:nvPr>
            <p:ph idx="1"/>
          </p:nvPr>
        </p:nvSpPr>
        <p:spPr>
          <a:xfrm>
            <a:off x="142844" y="714356"/>
            <a:ext cx="8786874" cy="5857916"/>
          </a:xfrm>
        </p:spPr>
        <p:txBody>
          <a:bodyPr>
            <a:normAutofit fontScale="70000" lnSpcReduction="20000"/>
          </a:bodyPr>
          <a:lstStyle/>
          <a:p>
            <a:r>
              <a:rPr lang="en-GB" dirty="0"/>
              <a:t>Consent must balance personal autonomy with public benefit. Consent must be valid and informed; only those able to consent can do so, and V must consent to both the nature and quality of D’s act. Validity is clear and necessary, it is clear that children (Burrell v Harmer, and those with mental disorders cannot give consent. </a:t>
            </a:r>
            <a:r>
              <a:rPr lang="en-GB" dirty="0" err="1"/>
              <a:t>Gillick</a:t>
            </a:r>
            <a:r>
              <a:rPr lang="en-GB" dirty="0"/>
              <a:t> allows flexibility, stating that a child can consent if they are mature enough to understand the implications of their consent. The current requirement for informed consent is necessary, protecting V from harm. For example, in </a:t>
            </a:r>
            <a:r>
              <a:rPr lang="en-GB" dirty="0" err="1"/>
              <a:t>Dica</a:t>
            </a:r>
            <a:r>
              <a:rPr lang="en-GB" dirty="0"/>
              <a:t>, V consented to sex with V, but not the STI that resulted. As she had not consented to the nature of the act, consent was invalid. </a:t>
            </a:r>
            <a:endParaRPr lang="en-GB" dirty="0" smtClean="0"/>
          </a:p>
          <a:p>
            <a:endParaRPr lang="en-GB" dirty="0"/>
          </a:p>
          <a:p>
            <a:r>
              <a:rPr lang="en-GB" dirty="0" smtClean="0"/>
              <a:t>Consent </a:t>
            </a:r>
            <a:r>
              <a:rPr lang="en-GB" dirty="0"/>
              <a:t>allows personal autonomy, by letting people consent to assault and battery. People cannot consent to harm (s47+) as it is not beneficial for society. However, recognised exceptions allow people to consent to more if it is in society’s interest e.g. sport. In Barnes, D was not convicted of GBH as it was in the spirit of the game. However, </a:t>
            </a:r>
            <a:r>
              <a:rPr lang="en-GB" dirty="0" err="1"/>
              <a:t>Billinghurst</a:t>
            </a:r>
            <a:r>
              <a:rPr lang="en-GB" dirty="0"/>
              <a:t> could not have the defence for an off the ball incident as it had gone beyond what V had consented to. Consent’s structure is good, as it successfully balances individual autonomy and public protection.</a:t>
            </a:r>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a:t>
            </a:r>
            <a:endParaRPr lang="en-GB" dirty="0"/>
          </a:p>
        </p:txBody>
      </p:sp>
      <p:sp>
        <p:nvSpPr>
          <p:cNvPr id="3" name="Content Placeholder 2"/>
          <p:cNvSpPr>
            <a:spLocks noGrp="1"/>
          </p:cNvSpPr>
          <p:nvPr>
            <p:ph idx="1"/>
          </p:nvPr>
        </p:nvSpPr>
        <p:spPr/>
        <p:txBody>
          <a:bodyPr>
            <a:normAutofit fontScale="77500" lnSpcReduction="20000"/>
          </a:bodyPr>
          <a:lstStyle/>
          <a:p>
            <a:r>
              <a:rPr lang="en-GB" dirty="0"/>
              <a:t>The Law Commission Consultation Paper 139 1995 “Consent in the Criminal Law” provided reform proposals for consent. V can’t consent to serious, disabling injury (clause 2). V can’t consent to D recklessly causing serious disabling injury, unless it is in their best interests e.g. surgery (</a:t>
            </a:r>
            <a:r>
              <a:rPr lang="en-GB" dirty="0" err="1"/>
              <a:t>cl</a:t>
            </a:r>
            <a:r>
              <a:rPr lang="en-GB" dirty="0"/>
              <a:t> 3). V can consent to being hurt , but not seriously (V cannot consent to 47+)(</a:t>
            </a:r>
            <a:r>
              <a:rPr lang="en-GB" dirty="0" err="1"/>
              <a:t>cl</a:t>
            </a:r>
            <a:r>
              <a:rPr lang="en-GB" dirty="0"/>
              <a:t> 5). If D is playing sport in accordance with its rules, D cannot be guilty of causing injury (</a:t>
            </a:r>
            <a:r>
              <a:rPr lang="en-GB" dirty="0" err="1"/>
              <a:t>cl</a:t>
            </a:r>
            <a:r>
              <a:rPr lang="en-GB" dirty="0"/>
              <a:t> 40). This change may cause further issues. For example, an injury caused offside would be outside the rules of the game, making D liable for prosecution.  However, the fact that sport has been kept as a recognised exception is good, as it benefits society.</a:t>
            </a:r>
          </a:p>
          <a:p>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480"/>
          </a:xfrm>
        </p:spPr>
        <p:txBody>
          <a:bodyPr>
            <a:normAutofit/>
          </a:bodyPr>
          <a:lstStyle/>
          <a:p>
            <a:r>
              <a:rPr lang="en-GB" sz="2800" u="sng" dirty="0" smtClean="0">
                <a:solidFill>
                  <a:srgbClr val="FF0000"/>
                </a:solidFill>
              </a:rPr>
              <a:t>Sexual activities</a:t>
            </a:r>
            <a:endParaRPr lang="en-GB" sz="2800" u="sng" dirty="0">
              <a:solidFill>
                <a:srgbClr val="FF0000"/>
              </a:solidFill>
            </a:endParaRPr>
          </a:p>
        </p:txBody>
      </p:sp>
      <p:sp>
        <p:nvSpPr>
          <p:cNvPr id="3" name="Content Placeholder 2"/>
          <p:cNvSpPr>
            <a:spLocks noGrp="1"/>
          </p:cNvSpPr>
          <p:nvPr>
            <p:ph idx="1"/>
          </p:nvPr>
        </p:nvSpPr>
        <p:spPr>
          <a:xfrm>
            <a:off x="457200" y="714356"/>
            <a:ext cx="8229600" cy="5929354"/>
          </a:xfrm>
        </p:spPr>
        <p:txBody>
          <a:bodyPr>
            <a:normAutofit fontScale="92500" lnSpcReduction="10000"/>
          </a:bodyPr>
          <a:lstStyle/>
          <a:p>
            <a:r>
              <a:rPr lang="en-GB" dirty="0"/>
              <a:t>The sexual activities exception was also criticised. In Brown, 5 consenting adults partaking in sadomasochism were convicted of s47 and 20 OAPA.  In Emmett, D’s partner was not able to consent to burns. In Wilson, V was able to consent to branding at the hands of her husband as it was “not in the public interest to convict”. This suggests that there is inconsistency in such cases. In Wilson, V’s motivation may have been sexual gratification, as well as “love”. In this case there would be no difference between Brown, Emmett and Wilson, yet only Wilson avoided conviction. This suggests the law needs more clarity.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Reforms</a:t>
            </a:r>
            <a:endParaRPr lang="en-GB" dirty="0"/>
          </a:p>
        </p:txBody>
      </p:sp>
      <p:sp>
        <p:nvSpPr>
          <p:cNvPr id="3" name="Content Placeholder 2"/>
          <p:cNvSpPr>
            <a:spLocks noGrp="1"/>
          </p:cNvSpPr>
          <p:nvPr>
            <p:ph idx="1"/>
          </p:nvPr>
        </p:nvSpPr>
        <p:spPr/>
        <p:txBody>
          <a:bodyPr/>
          <a:lstStyle/>
          <a:p>
            <a:r>
              <a:rPr lang="en-GB" dirty="0"/>
              <a:t>Possible reforms for this issue would be the changes in the law mentioned earlier. Clause 5 would solve the issue, in that Ds in the above cases would be convicted. However, this may mean the individual is given too much autonomy, that the public is not protected enough.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2918"/>
          </a:xfrm>
        </p:spPr>
        <p:txBody>
          <a:bodyPr>
            <a:normAutofit fontScale="90000"/>
          </a:bodyPr>
          <a:lstStyle/>
          <a:p>
            <a:r>
              <a:rPr lang="en-GB" u="sng" dirty="0" smtClean="0">
                <a:solidFill>
                  <a:srgbClr val="FF0000"/>
                </a:solidFill>
              </a:rPr>
              <a:t>Horseplay</a:t>
            </a:r>
            <a:endParaRPr lang="en-GB" u="sng" dirty="0">
              <a:solidFill>
                <a:srgbClr val="FF0000"/>
              </a:solidFill>
            </a:endParaRPr>
          </a:p>
        </p:txBody>
      </p:sp>
      <p:sp>
        <p:nvSpPr>
          <p:cNvPr id="3" name="Content Placeholder 2"/>
          <p:cNvSpPr>
            <a:spLocks noGrp="1"/>
          </p:cNvSpPr>
          <p:nvPr>
            <p:ph idx="1"/>
          </p:nvPr>
        </p:nvSpPr>
        <p:spPr>
          <a:xfrm>
            <a:off x="457200" y="857232"/>
            <a:ext cx="8229600" cy="5786478"/>
          </a:xfrm>
        </p:spPr>
        <p:txBody>
          <a:bodyPr>
            <a:normAutofit fontScale="85000" lnSpcReduction="10000"/>
          </a:bodyPr>
          <a:lstStyle/>
          <a:p>
            <a:r>
              <a:rPr lang="en-GB" dirty="0"/>
              <a:t>The exception of horseplay has also been criticised, this time for being too wide. In Jones, the victims were schoolboys being tossed in the air by their friends. Vs suffered a broken arm and a ruptured spleen but all boys treated it as a joke. V in </a:t>
            </a:r>
            <a:r>
              <a:rPr lang="en-GB" dirty="0" err="1"/>
              <a:t>Aitken</a:t>
            </a:r>
            <a:r>
              <a:rPr lang="en-GB" dirty="0"/>
              <a:t> suffered 35% burns after Ds set fire to his suit while he was asleep, yet D’s were not convicted. In Jones, the decision not to convict was probably correct, as Ds were young and did not intend serious harm. However, in </a:t>
            </a:r>
            <a:r>
              <a:rPr lang="en-GB" dirty="0" err="1"/>
              <a:t>Aitken</a:t>
            </a:r>
            <a:r>
              <a:rPr lang="en-GB" dirty="0"/>
              <a:t>, the decision may have been too generous. Setting fire to someone exceeds horseplay, especially as they were officers, and V was asleep. However, D’s in Leach who crucified D at his request, was convicted, illustrating that horseplay is somewhat limited.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Reforms</a:t>
            </a:r>
            <a:endParaRPr lang="en-GB" dirty="0"/>
          </a:p>
        </p:txBody>
      </p:sp>
      <p:sp>
        <p:nvSpPr>
          <p:cNvPr id="3" name="Content Placeholder 2"/>
          <p:cNvSpPr>
            <a:spLocks noGrp="1"/>
          </p:cNvSpPr>
          <p:nvPr>
            <p:ph idx="1"/>
          </p:nvPr>
        </p:nvSpPr>
        <p:spPr/>
        <p:txBody>
          <a:bodyPr>
            <a:normAutofit lnSpcReduction="10000"/>
          </a:bodyPr>
          <a:lstStyle/>
          <a:p>
            <a:r>
              <a:rPr lang="en-GB" dirty="0"/>
              <a:t>Possible reforms continue to allow horseplay as an exception, however, clause 46 requests possible definitions of “undisciplined horseplay” in an attempt to achieve clarity and certainty, showing that even with reform, it is difficult to separate what is acceptable from what is not. A possible solution would be to only allow horseplay to those under 16, as it is acceptable for younger people to make mistakes or play roughly.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4356"/>
          </a:xfrm>
        </p:spPr>
        <p:txBody>
          <a:bodyPr>
            <a:normAutofit fontScale="90000"/>
          </a:bodyPr>
          <a:lstStyle/>
          <a:p>
            <a:r>
              <a:rPr lang="en-GB" dirty="0" smtClean="0">
                <a:solidFill>
                  <a:srgbClr val="FF0000"/>
                </a:solidFill>
              </a:rPr>
              <a:t>Consent and assisted suicide</a:t>
            </a:r>
            <a:endParaRPr lang="en-GB" dirty="0">
              <a:solidFill>
                <a:srgbClr val="FF0000"/>
              </a:solidFill>
            </a:endParaRPr>
          </a:p>
        </p:txBody>
      </p:sp>
      <p:sp>
        <p:nvSpPr>
          <p:cNvPr id="3" name="Content Placeholder 2"/>
          <p:cNvSpPr>
            <a:spLocks noGrp="1"/>
          </p:cNvSpPr>
          <p:nvPr>
            <p:ph idx="1"/>
          </p:nvPr>
        </p:nvSpPr>
        <p:spPr>
          <a:xfrm>
            <a:off x="457200" y="785794"/>
            <a:ext cx="8229600" cy="5340369"/>
          </a:xfrm>
        </p:spPr>
        <p:txBody>
          <a:bodyPr>
            <a:normAutofit fontScale="77500" lnSpcReduction="20000"/>
          </a:bodyPr>
          <a:lstStyle/>
          <a:p>
            <a:r>
              <a:rPr lang="en-GB" dirty="0"/>
              <a:t>Consent and assisted suicide Is a major issue. Under the Suicide Act, assisted suicide is a crime, even if the party is fully consenting. An example of this is the case of Purdy. Purdy wanted to know whether her husband would be prosecuted for helping her to commit suicide. The House of Lords stated that the current law was unclear and that the DPP must issue guidelines to illustrate when someone will or will not be prosecuted for assisting suicide. These guidelines were issue by DPP </a:t>
            </a:r>
            <a:r>
              <a:rPr lang="en-GB" dirty="0" err="1"/>
              <a:t>Keir</a:t>
            </a:r>
            <a:r>
              <a:rPr lang="en-GB" dirty="0"/>
              <a:t> </a:t>
            </a:r>
            <a:r>
              <a:rPr lang="en-GB" dirty="0" err="1"/>
              <a:t>Starmer</a:t>
            </a:r>
            <a:r>
              <a:rPr lang="en-GB" dirty="0"/>
              <a:t> QC. They maintained that assisted suicide is illegal, and do not allow immunity from prosecution. The guidelines provide factors that will weigh towards, or </a:t>
            </a:r>
            <a:r>
              <a:rPr lang="en-GB" dirty="0" err="1"/>
              <a:t>ar</a:t>
            </a:r>
            <a:r>
              <a:rPr lang="en-GB" dirty="0"/>
              <a:t> against the prosecution. For example, if V had impaired capacity to make a decision, it will weigh towards P, if V had a clear, settled and informed wish to die, it will weigh against P. Although these guidelines clarify the law, they are not law, so there is not guarantee that prosecution will be avoided.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Reforms</a:t>
            </a:r>
            <a:endParaRPr lang="en-GB" dirty="0"/>
          </a:p>
        </p:txBody>
      </p:sp>
      <p:sp>
        <p:nvSpPr>
          <p:cNvPr id="3" name="Content Placeholder 2"/>
          <p:cNvSpPr>
            <a:spLocks noGrp="1"/>
          </p:cNvSpPr>
          <p:nvPr>
            <p:ph idx="1"/>
          </p:nvPr>
        </p:nvSpPr>
        <p:spPr/>
        <p:txBody>
          <a:bodyPr>
            <a:normAutofit fontScale="85000" lnSpcReduction="10000"/>
          </a:bodyPr>
          <a:lstStyle/>
          <a:p>
            <a:r>
              <a:rPr lang="en-GB" dirty="0"/>
              <a:t>A possible solution has been proposed by MP David </a:t>
            </a:r>
            <a:r>
              <a:rPr lang="en-GB" dirty="0" err="1"/>
              <a:t>Wimmick</a:t>
            </a:r>
            <a:r>
              <a:rPr lang="en-GB" dirty="0"/>
              <a:t>, proposing the legalisation of assisted suicide. This would clearly provide a solution</a:t>
            </a:r>
            <a:r>
              <a:rPr lang="en-GB" dirty="0" smtClean="0"/>
              <a:t>. However, as the articles below state, this is still illegal in the UK.</a:t>
            </a:r>
          </a:p>
          <a:p>
            <a:endParaRPr lang="en-GB" dirty="0"/>
          </a:p>
          <a:p>
            <a:r>
              <a:rPr lang="en-GB" dirty="0" smtClean="0">
                <a:hlinkClick r:id="rId2"/>
              </a:rPr>
              <a:t>http://rt.com/uk/218443-legalise-assisted-suicide-britain/</a:t>
            </a:r>
            <a:endParaRPr lang="en-GB" dirty="0" smtClean="0"/>
          </a:p>
          <a:p>
            <a:endParaRPr lang="en-GB" dirty="0"/>
          </a:p>
          <a:p>
            <a:r>
              <a:rPr lang="en-GB" dirty="0" smtClean="0">
                <a:hlinkClick r:id="rId3"/>
              </a:rPr>
              <a:t>http://www.theguardian.com/commentisfree/2014/dec/30/debbie-purdy-death-legalise-assisted-dying-lord-falconer-bill</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480"/>
          </a:xfrm>
        </p:spPr>
        <p:txBody>
          <a:bodyPr>
            <a:normAutofit fontScale="90000"/>
          </a:bodyPr>
          <a:lstStyle/>
          <a:p>
            <a:r>
              <a:rPr lang="en-GB" dirty="0" smtClean="0"/>
              <a:t>Mark Scheme</a:t>
            </a:r>
            <a:endParaRPr lang="en-GB" dirty="0"/>
          </a:p>
        </p:txBody>
      </p:sp>
      <p:sp>
        <p:nvSpPr>
          <p:cNvPr id="3" name="Content Placeholder 2"/>
          <p:cNvSpPr>
            <a:spLocks noGrp="1"/>
          </p:cNvSpPr>
          <p:nvPr>
            <p:ph idx="1"/>
          </p:nvPr>
        </p:nvSpPr>
        <p:spPr>
          <a:xfrm>
            <a:off x="214282" y="714356"/>
            <a:ext cx="8715436" cy="5411807"/>
          </a:xfrm>
        </p:spPr>
        <p:txBody>
          <a:bodyPr>
            <a:noAutofit/>
          </a:bodyPr>
          <a:lstStyle/>
          <a:p>
            <a:r>
              <a:rPr lang="en-GB" sz="1500" dirty="0" smtClean="0"/>
              <a:t>Possible areas for critical evaluation:</a:t>
            </a:r>
          </a:p>
          <a:p>
            <a:endParaRPr lang="en-GB" sz="1500" dirty="0" smtClean="0"/>
          </a:p>
          <a:p>
            <a:r>
              <a:rPr lang="en-GB" sz="1500" dirty="0" smtClean="0"/>
              <a:t>Insanity: the legal/medical notions of mental incapacity; relationship with diminished responsibility; limited nature of defect of reason; nature of disease of mind, including internal/external distinction and associated anomalies; uncertainty in scope and extent of required consequences (nature and quality/wrong); procedural aspects, including burden and standard of proof.</a:t>
            </a:r>
          </a:p>
          <a:p>
            <a:endParaRPr lang="en-GB" sz="1500" dirty="0" smtClean="0"/>
          </a:p>
          <a:p>
            <a:r>
              <a:rPr lang="en-GB" sz="1500" dirty="0" smtClean="0"/>
              <a:t>Automatism: definition of involuntariness (distinction between total and partial involuntariness); anomalies in distinguishing between insane and non-insane automatism; fault in becoming an automaton.</a:t>
            </a:r>
          </a:p>
          <a:p>
            <a:endParaRPr lang="en-GB" sz="1500" dirty="0" smtClean="0"/>
          </a:p>
          <a:p>
            <a:r>
              <a:rPr lang="en-GB" sz="1500" dirty="0" smtClean="0"/>
              <a:t>Intoxication: lack of clear rationale (defence or aggravation of offence); distinction between voluntary and involuntary intoxication; where voluntary intoxication, the specific intent/basic intent as crucial element in the approach; uncertainty in definition of specific intent; relationship with other defences (</a:t>
            </a:r>
            <a:r>
              <a:rPr lang="en-GB" sz="1500" dirty="0" err="1" smtClean="0"/>
              <a:t>eg</a:t>
            </a:r>
            <a:r>
              <a:rPr lang="en-GB" sz="1500" dirty="0" smtClean="0"/>
              <a:t> self-defence).</a:t>
            </a:r>
          </a:p>
          <a:p>
            <a:endParaRPr lang="en-GB" sz="1500" dirty="0" smtClean="0"/>
          </a:p>
          <a:p>
            <a:r>
              <a:rPr lang="en-GB" sz="1500" dirty="0" smtClean="0"/>
              <a:t>Consent: structure (strict basic rule + exceptions); lack of clear rationale for exceptions; true consent; anomalies in specific exceptions; exclusion from the exceptions (</a:t>
            </a:r>
            <a:r>
              <a:rPr lang="en-GB" sz="1500" dirty="0" err="1" smtClean="0"/>
              <a:t>eg</a:t>
            </a:r>
            <a:r>
              <a:rPr lang="en-GB" sz="1500" dirty="0" smtClean="0"/>
              <a:t> violence for sexual gratification).</a:t>
            </a:r>
          </a:p>
          <a:p>
            <a:endParaRPr lang="en-GB" sz="1500" dirty="0" smtClean="0"/>
          </a:p>
          <a:p>
            <a:r>
              <a:rPr lang="en-GB" sz="1500" dirty="0" smtClean="0"/>
              <a:t>Self-defence: general uncertainty in scope of reasonable force (</a:t>
            </a:r>
            <a:r>
              <a:rPr lang="en-GB" sz="1500" dirty="0" err="1" smtClean="0"/>
              <a:t>eg</a:t>
            </a:r>
            <a:r>
              <a:rPr lang="en-GB" sz="1500" dirty="0" smtClean="0"/>
              <a:t> mistakes, voluntary submission to danger of harm, carrying weapons and other possible preparation, pre-emptive force); excessive self-defence, especially in homicide (relationship with defence of loss of control); relationship with other defences, especially intoxication.</a:t>
            </a:r>
            <a:endParaRPr lang="en-GB" sz="15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Self-Defence/Prevention of Crime</a:t>
            </a:r>
            <a:endParaRPr lang="en-GB" dirty="0"/>
          </a:p>
        </p:txBody>
      </p:sp>
      <p:sp>
        <p:nvSpPr>
          <p:cNvPr id="3" name="Content Placeholder 2"/>
          <p:cNvSpPr>
            <a:spLocks noGrp="1"/>
          </p:cNvSpPr>
          <p:nvPr>
            <p:ph idx="1"/>
          </p:nvPr>
        </p:nvSpPr>
        <p:spPr>
          <a:xfrm>
            <a:off x="457200" y="1600200"/>
            <a:ext cx="8229600" cy="4972072"/>
          </a:xfrm>
        </p:spPr>
        <p:txBody>
          <a:bodyPr>
            <a:normAutofit/>
          </a:bodyPr>
          <a:lstStyle/>
          <a:p>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Examiner’s Report</a:t>
            </a:r>
            <a:endParaRPr lang="en-GB" dirty="0"/>
          </a:p>
        </p:txBody>
      </p:sp>
      <p:sp>
        <p:nvSpPr>
          <p:cNvPr id="3" name="Content Placeholder 2"/>
          <p:cNvSpPr>
            <a:spLocks noGrp="1"/>
          </p:cNvSpPr>
          <p:nvPr>
            <p:ph idx="1"/>
          </p:nvPr>
        </p:nvSpPr>
        <p:spPr>
          <a:xfrm>
            <a:off x="457200" y="1428736"/>
            <a:ext cx="8229600" cy="5286412"/>
          </a:xfrm>
        </p:spPr>
        <p:txBody>
          <a:bodyPr>
            <a:normAutofit fontScale="77500" lnSpcReduction="20000"/>
          </a:bodyPr>
          <a:lstStyle/>
          <a:p>
            <a:r>
              <a:rPr lang="en-GB" dirty="0" smtClean="0"/>
              <a:t>In discussing Self-Defence/Prevention of Crime, students concentrated primarily on the “all or nothing” nature of the defence, and the determination of what will amount to ‘proportionate force’, the two often becoming inextricably combined in the discussion of cases such as Clegg and Martin. There were also frequent references to other recent cases which had been prominently reported in the media. Some students also discussed the ‘pre-emptive strike’ problem, and the anomalies which exist where intoxication is also a factor. In discussing reform, students were most exercised by the excessive self-defence issue, though they often failed to recognise that this had been partly addressed by the provisions in the Coroners and Justice Act 2009. However, many students were also aware of yet more government proposals to address the rights available to the house owner who finds himself the victim of burglary and confronts the burglar.</a:t>
            </a:r>
          </a:p>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Proportionate force</a:t>
            </a:r>
            <a:endParaRPr lang="en-GB" dirty="0"/>
          </a:p>
        </p:txBody>
      </p:sp>
      <p:pic>
        <p:nvPicPr>
          <p:cNvPr id="1026" name="Picture 2" descr="C:\Users\user\Downloads\photo 1 (5).JPG"/>
          <p:cNvPicPr>
            <a:picLocks noChangeAspect="1" noChangeArrowheads="1"/>
          </p:cNvPicPr>
          <p:nvPr/>
        </p:nvPicPr>
        <p:blipFill>
          <a:blip r:embed="rId2"/>
          <a:srcRect l="2343" t="19791" r="4687" b="23958"/>
          <a:stretch>
            <a:fillRect/>
          </a:stretch>
        </p:blipFill>
        <p:spPr bwMode="auto">
          <a:xfrm>
            <a:off x="214282" y="1357298"/>
            <a:ext cx="8501122" cy="521497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050" name="Picture 2" descr="C:\Users\user\Downloads\photo 2 (5).JPG"/>
          <p:cNvPicPr>
            <a:picLocks noChangeAspect="1" noChangeArrowheads="1"/>
          </p:cNvPicPr>
          <p:nvPr/>
        </p:nvPicPr>
        <p:blipFill>
          <a:blip r:embed="rId2"/>
          <a:srcRect l="3125" t="16666" b="11458"/>
          <a:stretch>
            <a:fillRect/>
          </a:stretch>
        </p:blipFill>
        <p:spPr bwMode="auto">
          <a:xfrm>
            <a:off x="0" y="0"/>
            <a:ext cx="6675762" cy="3714752"/>
          </a:xfrm>
          <a:prstGeom prst="rect">
            <a:avLst/>
          </a:prstGeom>
          <a:noFill/>
        </p:spPr>
      </p:pic>
      <p:pic>
        <p:nvPicPr>
          <p:cNvPr id="2051" name="Picture 3" descr="C:\Users\user\Downloads\photo 3.JPG"/>
          <p:cNvPicPr>
            <a:picLocks noChangeAspect="1" noChangeArrowheads="1"/>
          </p:cNvPicPr>
          <p:nvPr/>
        </p:nvPicPr>
        <p:blipFill>
          <a:blip r:embed="rId3" cstate="print"/>
          <a:srcRect l="2343" t="12500" r="2343" b="21875"/>
          <a:stretch>
            <a:fillRect/>
          </a:stretch>
        </p:blipFill>
        <p:spPr bwMode="auto">
          <a:xfrm>
            <a:off x="3286116" y="3833027"/>
            <a:ext cx="5857884" cy="302497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Reforms</a:t>
            </a:r>
            <a:endParaRPr lang="en-GB" dirty="0"/>
          </a:p>
        </p:txBody>
      </p:sp>
      <p:sp>
        <p:nvSpPr>
          <p:cNvPr id="3" name="Content Placeholder 2"/>
          <p:cNvSpPr>
            <a:spLocks noGrp="1"/>
          </p:cNvSpPr>
          <p:nvPr>
            <p:ph idx="1"/>
          </p:nvPr>
        </p:nvSpPr>
        <p:spPr/>
        <p:txBody>
          <a:bodyPr/>
          <a:lstStyle/>
          <a:p>
            <a:r>
              <a:rPr lang="en-GB" dirty="0" smtClean="0"/>
              <a:t>Coroners and Justice Act 2009 (proportionality)</a:t>
            </a:r>
          </a:p>
          <a:p>
            <a:endParaRPr lang="en-GB" dirty="0"/>
          </a:p>
          <a:p>
            <a:r>
              <a:rPr lang="en-GB" dirty="0" smtClean="0"/>
              <a:t>Clegg/Martin</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or nothing debate</a:t>
            </a:r>
            <a:endParaRPr lang="en-GB" dirty="0"/>
          </a:p>
        </p:txBody>
      </p:sp>
      <p:pic>
        <p:nvPicPr>
          <p:cNvPr id="3074" name="Picture 2" descr="C:\Users\user\Downloads\photo 4.JPG"/>
          <p:cNvPicPr>
            <a:picLocks noChangeAspect="1" noChangeArrowheads="1"/>
          </p:cNvPicPr>
          <p:nvPr/>
        </p:nvPicPr>
        <p:blipFill>
          <a:blip r:embed="rId2"/>
          <a:srcRect l="4687" t="33333" r="1562" b="20833"/>
          <a:stretch>
            <a:fillRect/>
          </a:stretch>
        </p:blipFill>
        <p:spPr bwMode="auto">
          <a:xfrm>
            <a:off x="214282" y="1643050"/>
            <a:ext cx="8572560" cy="314327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Reforms</a:t>
            </a:r>
            <a:endParaRPr lang="en-GB" dirty="0"/>
          </a:p>
        </p:txBody>
      </p:sp>
      <p:sp>
        <p:nvSpPr>
          <p:cNvPr id="3" name="Content Placeholder 2"/>
          <p:cNvSpPr>
            <a:spLocks noGrp="1"/>
          </p:cNvSpPr>
          <p:nvPr>
            <p:ph idx="1"/>
          </p:nvPr>
        </p:nvSpPr>
        <p:spPr/>
        <p:txBody>
          <a:bodyPr>
            <a:normAutofit lnSpcReduction="10000"/>
          </a:bodyPr>
          <a:lstStyle/>
          <a:p>
            <a:r>
              <a:rPr lang="en-GB" dirty="0" smtClean="0"/>
              <a:t>Same reforms as when we looked at murder:</a:t>
            </a:r>
          </a:p>
          <a:p>
            <a:endParaRPr lang="en-GB" dirty="0"/>
          </a:p>
          <a:p>
            <a:r>
              <a:rPr lang="en-GB" dirty="0" smtClean="0"/>
              <a:t>Remove mandatory life sentence</a:t>
            </a:r>
          </a:p>
          <a:p>
            <a:r>
              <a:rPr lang="en-GB" dirty="0" smtClean="0"/>
              <a:t>Partial defence</a:t>
            </a:r>
          </a:p>
          <a:p>
            <a:r>
              <a:rPr lang="en-GB" dirty="0" smtClean="0"/>
              <a:t>CPS leaflet and Tories stating you can protect yourself in your home</a:t>
            </a:r>
          </a:p>
          <a:p>
            <a:endParaRPr lang="en-GB" dirty="0"/>
          </a:p>
          <a:p>
            <a:r>
              <a:rPr lang="en-GB" dirty="0" smtClean="0"/>
              <a:t>Clegg/Martin</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480"/>
          </a:xfrm>
        </p:spPr>
        <p:txBody>
          <a:bodyPr>
            <a:normAutofit fontScale="90000"/>
          </a:bodyPr>
          <a:lstStyle/>
          <a:p>
            <a:r>
              <a:rPr lang="en-GB" dirty="0" smtClean="0"/>
              <a:t>Mark Scheme</a:t>
            </a:r>
            <a:endParaRPr lang="en-GB" dirty="0"/>
          </a:p>
        </p:txBody>
      </p:sp>
      <p:sp>
        <p:nvSpPr>
          <p:cNvPr id="3" name="Content Placeholder 2"/>
          <p:cNvSpPr>
            <a:spLocks noGrp="1"/>
          </p:cNvSpPr>
          <p:nvPr>
            <p:ph idx="1"/>
          </p:nvPr>
        </p:nvSpPr>
        <p:spPr>
          <a:xfrm>
            <a:off x="214282" y="714356"/>
            <a:ext cx="8715436" cy="5411807"/>
          </a:xfrm>
        </p:spPr>
        <p:txBody>
          <a:bodyPr>
            <a:noAutofit/>
          </a:bodyPr>
          <a:lstStyle/>
          <a:p>
            <a:r>
              <a:rPr lang="en-GB" sz="1500" b="1" u="sng" dirty="0" smtClean="0"/>
              <a:t>Possible suggestions for reform:</a:t>
            </a:r>
            <a:endParaRPr lang="en-GB" sz="1500" dirty="0" smtClean="0"/>
          </a:p>
          <a:p>
            <a:r>
              <a:rPr lang="en-GB" sz="1500" dirty="0" smtClean="0"/>
              <a:t>These could include matters such as:</a:t>
            </a:r>
          </a:p>
          <a:p>
            <a:endParaRPr lang="en-GB" sz="1500" dirty="0" smtClean="0"/>
          </a:p>
          <a:p>
            <a:r>
              <a:rPr lang="en-GB" sz="1500" b="1" dirty="0" smtClean="0"/>
              <a:t>the re-definition of the defence of insanity to achieve closer alignment with medical notions;</a:t>
            </a:r>
          </a:p>
          <a:p>
            <a:endParaRPr lang="en-GB" sz="1500" b="1" dirty="0" smtClean="0"/>
          </a:p>
          <a:p>
            <a:r>
              <a:rPr lang="en-GB" sz="1500" b="1" dirty="0" smtClean="0"/>
              <a:t>removal of the insane/non-insane automatism anomalies in the re-definition of insanity;</a:t>
            </a:r>
          </a:p>
          <a:p>
            <a:endParaRPr lang="en-GB" sz="1500" b="1" dirty="0" smtClean="0"/>
          </a:p>
          <a:p>
            <a:r>
              <a:rPr lang="en-GB" sz="1500" b="1" dirty="0" smtClean="0"/>
              <a:t>re-definition of the meaning of voluntary intoxication and its effect on criminal liability, including its effect on other defences;</a:t>
            </a:r>
          </a:p>
          <a:p>
            <a:endParaRPr lang="en-GB" sz="1500" b="1" dirty="0" smtClean="0"/>
          </a:p>
          <a:p>
            <a:r>
              <a:rPr lang="en-GB" sz="1500" b="1" dirty="0" smtClean="0"/>
              <a:t>re-structuring of the defence of consent and the provision of a clear rationale for the circumstances in which consent should be available (leading to re-consideration of the current inclusions and exclusions);</a:t>
            </a:r>
          </a:p>
          <a:p>
            <a:endParaRPr lang="en-GB" sz="1500" b="1" dirty="0" smtClean="0"/>
          </a:p>
          <a:p>
            <a:r>
              <a:rPr lang="en-GB" sz="1500" b="1" dirty="0" smtClean="0"/>
              <a:t>clearer proposals on the effect of excessive self-defence, avoiding a requirement for loss of self-control (as currently contained in the defence of loss of control); a more rational provision in relation to the effect of intoxication on the defence of self-defence.</a:t>
            </a:r>
            <a:endParaRPr lang="en-GB" sz="15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Examiner’s Report</a:t>
            </a:r>
            <a:endParaRPr lang="en-GB" dirty="0"/>
          </a:p>
        </p:txBody>
      </p:sp>
      <p:sp>
        <p:nvSpPr>
          <p:cNvPr id="3" name="Content Placeholder 2"/>
          <p:cNvSpPr>
            <a:spLocks noGrp="1"/>
          </p:cNvSpPr>
          <p:nvPr>
            <p:ph idx="1"/>
          </p:nvPr>
        </p:nvSpPr>
        <p:spPr>
          <a:xfrm>
            <a:off x="214282" y="1285860"/>
            <a:ext cx="8715436" cy="5429288"/>
          </a:xfrm>
        </p:spPr>
        <p:txBody>
          <a:bodyPr>
            <a:normAutofit fontScale="70000" lnSpcReduction="20000"/>
          </a:bodyPr>
          <a:lstStyle/>
          <a:p>
            <a:r>
              <a:rPr lang="en-GB" dirty="0" smtClean="0"/>
              <a:t>This question required candidates to choose, and critically evaluate, any two of the general defences. Additionally, candidates were then asked to suggest reforms to one of the chosen defences. Much as had happened when students answered a similar kind of question in an earlier exam series, so in this series students almost invariably observed these instructions in relation to the choice of two defences on which to offer critical evaluation. However, there were a significant number of answers in which students ignored the further instruction to present suggestions for reform in just one of the two chosen defences. Here, students made suggestions for reform in both defences, but only the stronger treatment could be credited.</a:t>
            </a:r>
          </a:p>
          <a:p>
            <a:endParaRPr lang="en-GB" dirty="0"/>
          </a:p>
          <a:p>
            <a:r>
              <a:rPr lang="en-GB" dirty="0" smtClean="0"/>
              <a:t>It is also important to note that the question called for a critical evaluation. Whilst it is perfectly acceptable, and creditworthy, for such an evaluation to incorporate positive comment (it is argued, for instance, that the rules of law are clear and appropriate in their operation), it is unlikely that the higher marks can be achieved without some counterbalancing critical comments, especially in any area of law where powerful criticism is well known.</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15106"/>
          </a:xfrm>
        </p:spPr>
        <p:txBody>
          <a:bodyPr>
            <a:normAutofit fontScale="70000" lnSpcReduction="20000"/>
          </a:bodyPr>
          <a:lstStyle/>
          <a:p>
            <a:r>
              <a:rPr lang="en-GB" dirty="0" smtClean="0"/>
              <a:t>Moreover, there is little merit in answers which explain or describe the current rules and then simply assert their value without providing any more sophisticated analysis to support the assertion (the same could be said of alleged critical commentary which adopts the same approach, though it is perhaps a little more likely in such a case that some criticisms would have been identified, even if not properly developed).</a:t>
            </a:r>
          </a:p>
          <a:p>
            <a:endParaRPr lang="en-GB" dirty="0"/>
          </a:p>
          <a:p>
            <a:r>
              <a:rPr lang="en-GB" dirty="0" smtClean="0"/>
              <a:t>Of the five defences available for selection, automatism was probably the least often chosen, whilst the others appeared to be about equally popular choices. The decision of most students to avoid automatism where one of their choices was insanity was probably rather wise, since students often found it difficult to distinguish clearly between the two. Consequently, answers which did attempt that combination often appeared to be discussing only one defence rather than two. </a:t>
            </a:r>
            <a:r>
              <a:rPr lang="en-GB" dirty="0" smtClean="0">
                <a:solidFill>
                  <a:srgbClr val="FF0000"/>
                </a:solidFill>
              </a:rPr>
              <a:t>(For this reason, I will not be doing Automatism very much with you.) </a:t>
            </a:r>
          </a:p>
          <a:p>
            <a:endParaRPr lang="en-GB" dirty="0">
              <a:solidFill>
                <a:srgbClr val="FF0000"/>
              </a:solidFill>
            </a:endParaRPr>
          </a:p>
          <a:p>
            <a:r>
              <a:rPr lang="en-GB" dirty="0" smtClean="0">
                <a:solidFill>
                  <a:srgbClr val="FF0000"/>
                </a:solidFill>
                <a:hlinkClick r:id="rId2"/>
              </a:rPr>
              <a:t>http://filestore.aqa.org.uk/subjects/AQA-LAW03-WRE-JAN13.PDF</a:t>
            </a:r>
            <a:endParaRPr lang="en-GB"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Insanity</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Examiner’s Report</a:t>
            </a:r>
            <a:endParaRPr lang="en-GB" dirty="0"/>
          </a:p>
        </p:txBody>
      </p:sp>
      <p:sp>
        <p:nvSpPr>
          <p:cNvPr id="3" name="Content Placeholder 2"/>
          <p:cNvSpPr>
            <a:spLocks noGrp="1"/>
          </p:cNvSpPr>
          <p:nvPr>
            <p:ph idx="1"/>
          </p:nvPr>
        </p:nvSpPr>
        <p:spPr>
          <a:xfrm>
            <a:off x="457200" y="1600200"/>
            <a:ext cx="8229600" cy="4972072"/>
          </a:xfrm>
        </p:spPr>
        <p:txBody>
          <a:bodyPr>
            <a:normAutofit fontScale="77500" lnSpcReduction="20000"/>
          </a:bodyPr>
          <a:lstStyle/>
          <a:p>
            <a:r>
              <a:rPr lang="en-GB" dirty="0" smtClean="0"/>
              <a:t>In relation to Insanity, there were strong (though sometimes rather ‘all-purpose’) criticisms of the antiquated definitions, inconsistency with current medical interpretations, and the consequent uncertainties in the scope of the coverage of the defence. Additionally, students frequently commented on the failure of the rules to afford a defence in the context of ‘irresistible impulse’, the incidence of the burden of proof (and a potential conflict with the requirements of the European Convention on Human Rights), the stigma which allegedly attaches to a finding of not guilty by reason of insanity and makes the accused reluctant to use the defence, and problems relating to disposal consequent upon such a finding. Suggested reforms were often based upon the proposals of the Butler Committee and some students were adept in following the proposals through their subsequent history.</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4804</Words>
  <Application>Microsoft Office PowerPoint</Application>
  <PresentationFormat>On-screen Show (4:3)</PresentationFormat>
  <Paragraphs>197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Law 03 Reforms</vt:lpstr>
      <vt:lpstr>Example Questions</vt:lpstr>
      <vt:lpstr>Mark Scheme</vt:lpstr>
      <vt:lpstr>Mark Scheme</vt:lpstr>
      <vt:lpstr>Mark Scheme</vt:lpstr>
      <vt:lpstr>Examiner’s Report</vt:lpstr>
      <vt:lpstr>Slide 7</vt:lpstr>
      <vt:lpstr>Insanity</vt:lpstr>
      <vt:lpstr>Examiner’s Report</vt:lpstr>
      <vt:lpstr>Obsolete and misleading</vt:lpstr>
      <vt:lpstr>Defence is too narrow</vt:lpstr>
      <vt:lpstr>Internal/external cause</vt:lpstr>
      <vt:lpstr>Right to detain indefinitely</vt:lpstr>
      <vt:lpstr>Presumption of innocence until guilt proven</vt:lpstr>
      <vt:lpstr>Reforms</vt:lpstr>
      <vt:lpstr>Draft Criminal Code</vt:lpstr>
      <vt:lpstr>Examiner’s Report</vt:lpstr>
      <vt:lpstr>Automatism</vt:lpstr>
      <vt:lpstr>Slide 19</vt:lpstr>
      <vt:lpstr>Slide 20</vt:lpstr>
      <vt:lpstr>Slide 21</vt:lpstr>
      <vt:lpstr>Intoxication</vt:lpstr>
      <vt:lpstr>Examiner’s Report</vt:lpstr>
      <vt:lpstr>Distinction between basic and specific intent offences</vt:lpstr>
      <vt:lpstr>Law based on public policy</vt:lpstr>
      <vt:lpstr>Creates inconsistencies across a range of other defences</vt:lpstr>
      <vt:lpstr>Lowered inhibitions</vt:lpstr>
      <vt:lpstr>Reforms</vt:lpstr>
      <vt:lpstr>Law Commission Report</vt:lpstr>
      <vt:lpstr>Consent</vt:lpstr>
      <vt:lpstr>Examiner’s Report</vt:lpstr>
      <vt:lpstr>Informed consent</vt:lpstr>
      <vt:lpstr>Reform</vt:lpstr>
      <vt:lpstr>Sexual activities</vt:lpstr>
      <vt:lpstr>Reforms</vt:lpstr>
      <vt:lpstr>Horseplay</vt:lpstr>
      <vt:lpstr>Reforms</vt:lpstr>
      <vt:lpstr>Consent and assisted suicide</vt:lpstr>
      <vt:lpstr>Reforms</vt:lpstr>
      <vt:lpstr>Self-Defence/Prevention of Crime</vt:lpstr>
      <vt:lpstr>Examiner’s Report</vt:lpstr>
      <vt:lpstr>Proportionate force</vt:lpstr>
      <vt:lpstr>Slide 43</vt:lpstr>
      <vt:lpstr>Reforms</vt:lpstr>
      <vt:lpstr>All or nothing debate</vt:lpstr>
      <vt:lpstr>Reforms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03 Reforms</dc:title>
  <dc:creator>user</dc:creator>
  <cp:lastModifiedBy>user</cp:lastModifiedBy>
  <cp:revision>33</cp:revision>
  <dcterms:created xsi:type="dcterms:W3CDTF">2015-01-04T14:49:28Z</dcterms:created>
  <dcterms:modified xsi:type="dcterms:W3CDTF">2015-01-11T19:44:36Z</dcterms:modified>
</cp:coreProperties>
</file>