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0" r:id="rId8"/>
    <p:sldId id="271" r:id="rId9"/>
    <p:sldId id="262" r:id="rId10"/>
    <p:sldId id="272" r:id="rId11"/>
    <p:sldId id="263" r:id="rId12"/>
    <p:sldId id="264" r:id="rId13"/>
    <p:sldId id="265" r:id="rId14"/>
    <p:sldId id="266" r:id="rId15"/>
    <p:sldId id="269" r:id="rId16"/>
    <p:sldId id="268"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7689E9-3B7E-486D-9908-EFE07CD8F240}" type="datetimeFigureOut">
              <a:rPr lang="en-US" smtClean="0"/>
              <a:t>11/20/2014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E0FA7-B421-42EA-A9C4-0EBEA397152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7689E9-3B7E-486D-9908-EFE07CD8F240}" type="datetimeFigureOut">
              <a:rPr lang="en-US" smtClean="0"/>
              <a:t>11/20/2014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E0FA7-B421-42EA-A9C4-0EBEA397152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7689E9-3B7E-486D-9908-EFE07CD8F240}" type="datetimeFigureOut">
              <a:rPr lang="en-US" smtClean="0"/>
              <a:t>11/20/2014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E0FA7-B421-42EA-A9C4-0EBEA397152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7689E9-3B7E-486D-9908-EFE07CD8F240}" type="datetimeFigureOut">
              <a:rPr lang="en-US" smtClean="0"/>
              <a:t>11/20/2014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E0FA7-B421-42EA-A9C4-0EBEA397152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689E9-3B7E-486D-9908-EFE07CD8F240}" type="datetimeFigureOut">
              <a:rPr lang="en-US" smtClean="0"/>
              <a:t>11/20/2014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E0FA7-B421-42EA-A9C4-0EBEA397152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7689E9-3B7E-486D-9908-EFE07CD8F240}" type="datetimeFigureOut">
              <a:rPr lang="en-US" smtClean="0"/>
              <a:t>11/20/2014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E0FA7-B421-42EA-A9C4-0EBEA397152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7689E9-3B7E-486D-9908-EFE07CD8F240}" type="datetimeFigureOut">
              <a:rPr lang="en-US" smtClean="0"/>
              <a:t>11/20/2014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5E0FA7-B421-42EA-A9C4-0EBEA397152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7689E9-3B7E-486D-9908-EFE07CD8F240}" type="datetimeFigureOut">
              <a:rPr lang="en-US" smtClean="0"/>
              <a:t>11/20/2014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5E0FA7-B421-42EA-A9C4-0EBEA397152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689E9-3B7E-486D-9908-EFE07CD8F240}" type="datetimeFigureOut">
              <a:rPr lang="en-US" smtClean="0"/>
              <a:t>11/20/2014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5E0FA7-B421-42EA-A9C4-0EBEA397152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689E9-3B7E-486D-9908-EFE07CD8F240}" type="datetimeFigureOut">
              <a:rPr lang="en-US" smtClean="0"/>
              <a:t>11/20/2014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E0FA7-B421-42EA-A9C4-0EBEA397152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689E9-3B7E-486D-9908-EFE07CD8F240}" type="datetimeFigureOut">
              <a:rPr lang="en-US" smtClean="0"/>
              <a:t>11/20/2014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E0FA7-B421-42EA-A9C4-0EBEA397152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689E9-3B7E-486D-9908-EFE07CD8F240}" type="datetimeFigureOut">
              <a:rPr lang="en-US" smtClean="0"/>
              <a:t>11/20/2014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E0FA7-B421-42EA-A9C4-0EBEA397152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lawcommission.justice.gov.uk/docs/cp177_Murder_Manslaughter_and_Infanticide_consultation_overview_.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bbc.co.uk/news/uk-politics-13957587" TargetMode="External"/><Relationship Id="rId2" Type="http://schemas.openxmlformats.org/officeDocument/2006/relationships/hyperlink" Target="http://www.cps.gov.uk/publications/prosecution/householders.html" TargetMode="External"/><Relationship Id="rId1" Type="http://schemas.openxmlformats.org/officeDocument/2006/relationships/slideLayout" Target="../slideLayouts/slideLayout4.xml"/><Relationship Id="rId4" Type="http://schemas.openxmlformats.org/officeDocument/2006/relationships/hyperlink" Target="http://news.bbc.co.uk/1/hi/uk/6902409.s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Law Reform</a:t>
            </a:r>
            <a:endParaRPr lang="en-GB" dirty="0"/>
          </a:p>
        </p:txBody>
      </p:sp>
      <p:sp>
        <p:nvSpPr>
          <p:cNvPr id="3" name="Subtitle 2"/>
          <p:cNvSpPr>
            <a:spLocks noGrp="1"/>
          </p:cNvSpPr>
          <p:nvPr>
            <p:ph type="subTitle" idx="1"/>
          </p:nvPr>
        </p:nvSpPr>
        <p:spPr/>
        <p:txBody>
          <a:bodyPr/>
          <a:lstStyle/>
          <a:p>
            <a:r>
              <a:rPr lang="en-GB" dirty="0" smtClean="0"/>
              <a:t>Murder and Voluntary Manslaughter</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Rosemary West</a:t>
            </a:r>
          </a:p>
          <a:p>
            <a:r>
              <a:rPr lang="en-GB" dirty="0" smtClean="0"/>
              <a:t>Diane Pretty</a:t>
            </a:r>
          </a:p>
          <a:p>
            <a:r>
              <a:rPr lang="en-GB" dirty="0" smtClean="0"/>
              <a:t>Tony Martin</a:t>
            </a:r>
          </a:p>
          <a:p>
            <a:r>
              <a:rPr lang="en-GB" dirty="0" err="1" smtClean="0"/>
              <a:t>Kiranjit</a:t>
            </a:r>
            <a:r>
              <a:rPr lang="en-GB" dirty="0" smtClean="0"/>
              <a:t> </a:t>
            </a:r>
            <a:r>
              <a:rPr lang="en-GB" dirty="0" err="1" smtClean="0"/>
              <a:t>Ahluwalia</a:t>
            </a:r>
            <a:endParaRPr lang="en-GB" dirty="0" smtClean="0"/>
          </a:p>
          <a:p>
            <a:r>
              <a:rPr lang="en-GB" dirty="0" smtClean="0"/>
              <a:t>Peter Sutcliffe</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and reform (5)</a:t>
            </a:r>
            <a:endParaRPr lang="en-GB" dirty="0"/>
          </a:p>
        </p:txBody>
      </p:sp>
      <p:sp>
        <p:nvSpPr>
          <p:cNvPr id="3" name="Content Placeholder 2"/>
          <p:cNvSpPr>
            <a:spLocks noGrp="1"/>
          </p:cNvSpPr>
          <p:nvPr>
            <p:ph sz="half" idx="1"/>
          </p:nvPr>
        </p:nvSpPr>
        <p:spPr/>
        <p:txBody>
          <a:bodyPr>
            <a:normAutofit fontScale="77500" lnSpcReduction="20000"/>
          </a:bodyPr>
          <a:lstStyle/>
          <a:p>
            <a:pPr lvl="0"/>
            <a:r>
              <a:rPr lang="en-GB" dirty="0"/>
              <a:t>Murder criticised for INEFFECTIVELY MANAGING THE DIFFERENT TYPES OF KILLING that it currently covers. For example in self defence cases like </a:t>
            </a:r>
            <a:r>
              <a:rPr lang="en-GB" b="1" dirty="0"/>
              <a:t>Martin</a:t>
            </a:r>
            <a:r>
              <a:rPr lang="en-GB" dirty="0"/>
              <a:t> or </a:t>
            </a:r>
            <a:r>
              <a:rPr lang="en-GB" b="1" dirty="0"/>
              <a:t>Clegg</a:t>
            </a:r>
            <a:r>
              <a:rPr lang="en-GB" dirty="0"/>
              <a:t> where the D fails to show they used reasonable force the D is treated as a murderer in the same way as </a:t>
            </a:r>
            <a:r>
              <a:rPr lang="en-GB" b="1" dirty="0"/>
              <a:t>Rosemary West</a:t>
            </a:r>
            <a:r>
              <a:rPr lang="en-GB" dirty="0"/>
              <a:t>, and in Battered wives killings such as </a:t>
            </a:r>
            <a:r>
              <a:rPr lang="en-GB" b="1" dirty="0" err="1"/>
              <a:t>Ahluwalia</a:t>
            </a:r>
            <a:r>
              <a:rPr lang="en-GB" dirty="0"/>
              <a:t> who kill not for revenge but to escape years of torture and violent treatment. </a:t>
            </a:r>
          </a:p>
          <a:p>
            <a:endParaRPr lang="en-GB" dirty="0"/>
          </a:p>
        </p:txBody>
      </p:sp>
      <p:sp>
        <p:nvSpPr>
          <p:cNvPr id="4" name="Content Placeholder 3"/>
          <p:cNvSpPr>
            <a:spLocks noGrp="1"/>
          </p:cNvSpPr>
          <p:nvPr>
            <p:ph sz="half" idx="2"/>
          </p:nvPr>
        </p:nvSpPr>
        <p:spPr/>
        <p:txBody>
          <a:bodyPr>
            <a:normAutofit fontScale="77500" lnSpcReduction="20000"/>
          </a:bodyPr>
          <a:lstStyle/>
          <a:p>
            <a:pPr lvl="0"/>
            <a:r>
              <a:rPr lang="en-GB" dirty="0"/>
              <a:t>The LC recommended what now is the new defence of Loss of control (LOC) in the Coroner and Justice Act. LOC NAROWS THE USE OF this partial defence so that the judge has more control over when it can be used, such as where the D incited the provocation in </a:t>
            </a:r>
            <a:r>
              <a:rPr lang="en-GB" b="1" dirty="0" err="1"/>
              <a:t>Smith:Morgan</a:t>
            </a:r>
            <a:r>
              <a:rPr lang="en-GB" dirty="0"/>
              <a:t>.</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Loss of Control</a:t>
            </a:r>
            <a:endParaRPr lang="en-GB" dirty="0"/>
          </a:p>
        </p:txBody>
      </p:sp>
      <p:sp>
        <p:nvSpPr>
          <p:cNvPr id="3" name="Content Placeholder 2"/>
          <p:cNvSpPr>
            <a:spLocks noGrp="1"/>
          </p:cNvSpPr>
          <p:nvPr>
            <p:ph sz="half" idx="1"/>
          </p:nvPr>
        </p:nvSpPr>
        <p:spPr/>
        <p:txBody>
          <a:bodyPr>
            <a:normAutofit fontScale="70000" lnSpcReduction="20000"/>
          </a:bodyPr>
          <a:lstStyle/>
          <a:p>
            <a:pPr lvl="0"/>
            <a:r>
              <a:rPr lang="en-GB" dirty="0"/>
              <a:t>The new FEAR TRIGGER has been made COMPLEX by the government’s insistence on including the LOC aspect of the defence. The explanatory notes say fear cannot be of a future beating, as in </a:t>
            </a:r>
            <a:r>
              <a:rPr lang="en-GB" b="1" dirty="0" err="1"/>
              <a:t>Ahluwalia</a:t>
            </a:r>
            <a:r>
              <a:rPr lang="en-GB" dirty="0"/>
              <a:t>, as this would not satisfy the LOC aspect of the defence. For self defence would </a:t>
            </a:r>
            <a:r>
              <a:rPr lang="en-GB" b="1" dirty="0"/>
              <a:t>Martin’s</a:t>
            </a:r>
            <a:r>
              <a:rPr lang="en-GB" dirty="0"/>
              <a:t> instinctive reaction to shoot fail anyway as he would have to prove a LOC? </a:t>
            </a:r>
          </a:p>
          <a:p>
            <a:endParaRPr lang="en-GB" dirty="0"/>
          </a:p>
        </p:txBody>
      </p:sp>
      <p:sp>
        <p:nvSpPr>
          <p:cNvPr id="4" name="Content Placeholder 3"/>
          <p:cNvSpPr>
            <a:spLocks noGrp="1"/>
          </p:cNvSpPr>
          <p:nvPr>
            <p:ph sz="half" idx="2"/>
          </p:nvPr>
        </p:nvSpPr>
        <p:spPr/>
        <p:txBody>
          <a:bodyPr>
            <a:normAutofit fontScale="70000" lnSpcReduction="20000"/>
          </a:bodyPr>
          <a:lstStyle/>
          <a:p>
            <a:pPr lvl="0"/>
            <a:r>
              <a:rPr lang="en-GB" dirty="0"/>
              <a:t>The ANGER TRIGGER has been reformed by the inclusion of the requirement for the things said/done to be grave and specifically make a reasonable person feel wronged. This means cases like </a:t>
            </a:r>
            <a:r>
              <a:rPr lang="en-GB" b="1" dirty="0"/>
              <a:t>Doughty</a:t>
            </a:r>
            <a:r>
              <a:rPr lang="en-GB" dirty="0"/>
              <a:t> (baby crying was provocation) would no longer be viewed by the jury as passing either of these tests. However the new defence does not define the phrases so in cases like </a:t>
            </a:r>
            <a:r>
              <a:rPr lang="en-GB" b="1" dirty="0"/>
              <a:t>Clarke</a:t>
            </a:r>
            <a:r>
              <a:rPr lang="en-GB" dirty="0"/>
              <a:t> on an objective direction to the jury clearly this will produce a different result and is clearly </a:t>
            </a:r>
            <a:r>
              <a:rPr lang="en-GB" b="1" dirty="0"/>
              <a:t>dissatisfactory.</a:t>
            </a:r>
            <a:r>
              <a:rPr lang="en-GB" dirty="0"/>
              <a:t> </a:t>
            </a: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Diminished Responsibility</a:t>
            </a:r>
            <a:endParaRPr lang="en-GB" dirty="0"/>
          </a:p>
        </p:txBody>
      </p:sp>
      <p:sp>
        <p:nvSpPr>
          <p:cNvPr id="3" name="Content Placeholder 2"/>
          <p:cNvSpPr>
            <a:spLocks noGrp="1"/>
          </p:cNvSpPr>
          <p:nvPr>
            <p:ph sz="half" idx="1"/>
          </p:nvPr>
        </p:nvSpPr>
        <p:spPr/>
        <p:txBody>
          <a:bodyPr>
            <a:normAutofit fontScale="32500" lnSpcReduction="20000"/>
          </a:bodyPr>
          <a:lstStyle/>
          <a:p>
            <a:pPr lvl="0"/>
            <a:r>
              <a:rPr lang="en-GB" sz="4900" dirty="0"/>
              <a:t>With Diminished Responsibility (DR) the 2009 reforms of the Homicide Act go some way to making the old defence more </a:t>
            </a:r>
            <a:r>
              <a:rPr lang="en-GB" sz="4900" b="1" dirty="0"/>
              <a:t>satisfactory</a:t>
            </a:r>
            <a:r>
              <a:rPr lang="en-GB" sz="4900" dirty="0"/>
              <a:t> about the criticism over CONFLICTING MEDICAL EVIDENCE being raised. The defence has a clear link to recognised medical conditions from set lists, e.g. WHO. However in cases like </a:t>
            </a:r>
            <a:r>
              <a:rPr lang="en-GB" sz="4900" b="1" dirty="0" err="1"/>
              <a:t>Ahluwalia</a:t>
            </a:r>
            <a:r>
              <a:rPr lang="en-GB" sz="4900" dirty="0"/>
              <a:t> where the condition of BWS was not actually recognised at the time of the trial could still be problem. Not sure if any real distinction between an ABNORMALITY OF MENTAL FUNCTIONING and a recognised medical condition. Complicating the defence with this undefined phrase clearly encourages inconsistency in cases and it is not clear whether the classic definition in </a:t>
            </a:r>
            <a:r>
              <a:rPr lang="en-GB" sz="4900" b="1" dirty="0"/>
              <a:t>Byrne</a:t>
            </a:r>
            <a:r>
              <a:rPr lang="en-GB" sz="4900" dirty="0"/>
              <a:t> is still appropriate.</a:t>
            </a:r>
          </a:p>
          <a:p>
            <a:endParaRPr lang="en-GB" dirty="0"/>
          </a:p>
        </p:txBody>
      </p:sp>
      <p:sp>
        <p:nvSpPr>
          <p:cNvPr id="4" name="Content Placeholder 3"/>
          <p:cNvSpPr>
            <a:spLocks noGrp="1"/>
          </p:cNvSpPr>
          <p:nvPr>
            <p:ph sz="half" idx="2"/>
          </p:nvPr>
        </p:nvSpPr>
        <p:spPr/>
        <p:txBody>
          <a:bodyPr>
            <a:normAutofit fontScale="32500" lnSpcReduction="20000"/>
          </a:bodyPr>
          <a:lstStyle/>
          <a:p>
            <a:pPr lvl="0"/>
            <a:r>
              <a:rPr lang="en-GB" sz="6200" dirty="0"/>
              <a:t>DR still requires the D to prove the defence, which has been challenged previously on a person’s HUMAN RIGHT to be innocent until proven guilty. However the government’s argument was that the standard of proof was lower, on balance of probabilities, and that it more </a:t>
            </a:r>
            <a:r>
              <a:rPr lang="en-GB" sz="6200" b="1" dirty="0"/>
              <a:t>satisfactory</a:t>
            </a:r>
            <a:r>
              <a:rPr lang="en-GB" sz="6200" dirty="0"/>
              <a:t> for the D who has medical evidence from his doctor to prove this diminished his criminal responsibility. </a:t>
            </a:r>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Diminished Responsibility</a:t>
            </a:r>
            <a:endParaRPr lang="en-GB" dirty="0"/>
          </a:p>
        </p:txBody>
      </p:sp>
      <p:sp>
        <p:nvSpPr>
          <p:cNvPr id="3" name="Content Placeholder 2"/>
          <p:cNvSpPr>
            <a:spLocks noGrp="1"/>
          </p:cNvSpPr>
          <p:nvPr>
            <p:ph sz="half" idx="1"/>
          </p:nvPr>
        </p:nvSpPr>
        <p:spPr>
          <a:xfrm>
            <a:off x="457200" y="1600200"/>
            <a:ext cx="8186766" cy="4525963"/>
          </a:xfrm>
        </p:spPr>
        <p:txBody>
          <a:bodyPr>
            <a:normAutofit/>
          </a:bodyPr>
          <a:lstStyle/>
          <a:p>
            <a:pPr lvl="0"/>
            <a:r>
              <a:rPr lang="en-GB" dirty="0"/>
              <a:t>The reform of DR DOES NOT RESOLVE THE PROBLEM OF INTOXICATION as a recognised medical condition, such as alcohol dependency syndrome (Wood), or the dual effects issues of intoxication and a medical condition (</a:t>
            </a:r>
            <a:r>
              <a:rPr lang="en-GB" b="1" dirty="0" err="1"/>
              <a:t>Gittens</a:t>
            </a:r>
            <a:r>
              <a:rPr lang="en-GB" dirty="0"/>
              <a:t>). The new defence is unclear as to whether it is now justified to allow alcoholics a defence without having to look at voluntary and involuntary drinking? </a:t>
            </a: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Reclassification of Homicide</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image.jpeg"/>
          <p:cNvPicPr>
            <a:picLocks noChangeAspect="1" noChangeArrowheads="1"/>
          </p:cNvPicPr>
          <p:nvPr/>
        </p:nvPicPr>
        <p:blipFill>
          <a:blip r:embed="rId2" cstate="print"/>
          <a:srcRect l="5468" t="6250" r="11718" b="8333"/>
          <a:stretch>
            <a:fillRect/>
          </a:stretch>
        </p:blipFill>
        <p:spPr bwMode="auto">
          <a:xfrm>
            <a:off x="357158" y="214290"/>
            <a:ext cx="8358214" cy="646578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Reclassification of Homicide</a:t>
            </a:r>
            <a:endParaRPr lang="en-GB" dirty="0"/>
          </a:p>
        </p:txBody>
      </p:sp>
      <p:sp>
        <p:nvSpPr>
          <p:cNvPr id="5" name="Content Placeholder 4"/>
          <p:cNvSpPr>
            <a:spLocks noGrp="1"/>
          </p:cNvSpPr>
          <p:nvPr>
            <p:ph idx="1"/>
          </p:nvPr>
        </p:nvSpPr>
        <p:spPr/>
        <p:txBody>
          <a:bodyPr>
            <a:noAutofit/>
          </a:bodyPr>
          <a:lstStyle/>
          <a:p>
            <a:pPr lvl="0"/>
            <a:r>
              <a:rPr lang="en-GB" sz="2200" dirty="0"/>
              <a:t>In the </a:t>
            </a:r>
            <a:r>
              <a:rPr lang="en-GB" sz="2200" b="1" dirty="0"/>
              <a:t>LC 2006</a:t>
            </a:r>
            <a:r>
              <a:rPr lang="en-GB" sz="2200" dirty="0"/>
              <a:t> report on Homicide murder would be reclassified into first and second degree. First degree would cover intentional killing or where the D can be shown to be aware of a serious risk of death, for which there would be a mandatory life sentence. This would resolve many of the MR problems discussed such as abolishing implied intention through D’s intention to cause GBH. Second degree murder would now include both implied malice and the partial defences of LOC and DR with a discretionary life sentence and a more satisfactory link to the D’s culpability. The government formally rejected all proposals, except for reform on Voluntary manslaughter, in 2008, so clearly it will be left to judicial precedent, with all its complexities to try an ensure the dissatisfactions raised are as far as possible left in a </a:t>
            </a:r>
            <a:r>
              <a:rPr lang="en-GB" sz="2200" b="1" dirty="0"/>
              <a:t>satisfactory</a:t>
            </a:r>
            <a:r>
              <a:rPr lang="en-GB" sz="2200" dirty="0"/>
              <a:t> state.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Questions</a:t>
            </a:r>
            <a:endParaRPr lang="en-GB" dirty="0"/>
          </a:p>
        </p:txBody>
      </p:sp>
      <p:sp>
        <p:nvSpPr>
          <p:cNvPr id="3" name="Content Placeholder 2"/>
          <p:cNvSpPr>
            <a:spLocks noGrp="1"/>
          </p:cNvSpPr>
          <p:nvPr>
            <p:ph idx="1"/>
          </p:nvPr>
        </p:nvSpPr>
        <p:spPr/>
        <p:txBody>
          <a:bodyPr>
            <a:normAutofit fontScale="85000" lnSpcReduction="10000"/>
          </a:bodyPr>
          <a:lstStyle/>
          <a:p>
            <a:r>
              <a:rPr lang="en-GB" dirty="0">
                <a:latin typeface="+mj-lt"/>
              </a:rPr>
              <a:t>In recent years, there has been much dissatisfaction with the current law of murder and voluntary manslaughter. Explain the reasons for this dissatisfaction and consider what proposals have been made for the reform of the law. (25 marks)</a:t>
            </a:r>
          </a:p>
          <a:p>
            <a:endParaRPr lang="en-GB" dirty="0" smtClean="0">
              <a:latin typeface="+mj-lt"/>
            </a:endParaRPr>
          </a:p>
          <a:p>
            <a:r>
              <a:rPr lang="en-GB" dirty="0" smtClean="0">
                <a:latin typeface="+mj-lt"/>
              </a:rPr>
              <a:t>Despite some recent reforms, there are still criticisms to be made of the current law on murder and voluntary manslaughter. Consider relevant criticisms of that law, and suggest any reforms that may be appropriate. (25 marks)</a:t>
            </a:r>
            <a:endParaRPr lang="en-GB"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 Scheme</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Potential Content </a:t>
            </a:r>
          </a:p>
          <a:p>
            <a:endParaRPr lang="en-GB" dirty="0" smtClean="0"/>
          </a:p>
          <a:p>
            <a:r>
              <a:rPr lang="en-GB" dirty="0" smtClean="0"/>
              <a:t>(A) General structural criticisms of the law of murder. Criticisms of specific aspects of </a:t>
            </a:r>
            <a:r>
              <a:rPr lang="en-GB" dirty="0" err="1" smtClean="0"/>
              <a:t>actus</a:t>
            </a:r>
            <a:r>
              <a:rPr lang="en-GB" dirty="0" smtClean="0"/>
              <a:t> </a:t>
            </a:r>
            <a:r>
              <a:rPr lang="en-GB" dirty="0" err="1" smtClean="0"/>
              <a:t>reus</a:t>
            </a:r>
            <a:r>
              <a:rPr lang="en-GB" dirty="0" smtClean="0"/>
              <a:t> and </a:t>
            </a:r>
            <a:r>
              <a:rPr lang="en-GB" dirty="0" err="1" smtClean="0"/>
              <a:t>mens</a:t>
            </a:r>
            <a:r>
              <a:rPr lang="en-GB" dirty="0" smtClean="0"/>
              <a:t> </a:t>
            </a:r>
            <a:r>
              <a:rPr lang="en-GB" dirty="0" err="1" smtClean="0"/>
              <a:t>rea</a:t>
            </a:r>
            <a:r>
              <a:rPr lang="en-GB" dirty="0" smtClean="0"/>
              <a:t>. </a:t>
            </a:r>
          </a:p>
          <a:p>
            <a:endParaRPr lang="en-GB" dirty="0" smtClean="0"/>
          </a:p>
          <a:p>
            <a:r>
              <a:rPr lang="en-GB" dirty="0" smtClean="0"/>
              <a:t>(B) Criticisms of the defence of loss of control and/or of the amended defence of diminished responsibility. </a:t>
            </a:r>
          </a:p>
          <a:p>
            <a:endParaRPr lang="en-GB" dirty="0" smtClean="0"/>
          </a:p>
          <a:p>
            <a:r>
              <a:rPr lang="en-GB" dirty="0" smtClean="0"/>
              <a:t>(C) Appropriate suggestions for reform, in relation to either or both (A) and (B). </a:t>
            </a:r>
          </a:p>
          <a:p>
            <a:endParaRPr lang="en-GB" dirty="0" smtClean="0"/>
          </a:p>
          <a:p>
            <a:r>
              <a:rPr lang="en-GB" dirty="0" smtClean="0"/>
              <a:t>[NB – credit should be given for any explanatory material on which criticisms are founded.] </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Law Commission Consultation </a:t>
            </a:r>
            <a:br>
              <a:rPr lang="en-GB" dirty="0" smtClean="0"/>
            </a:br>
            <a:r>
              <a:rPr lang="en-GB" dirty="0" smtClean="0"/>
              <a:t>Paper 2006</a:t>
            </a:r>
            <a:endParaRPr lang="en-GB" dirty="0"/>
          </a:p>
        </p:txBody>
      </p:sp>
      <p:sp>
        <p:nvSpPr>
          <p:cNvPr id="3" name="Content Placeholder 2"/>
          <p:cNvSpPr>
            <a:spLocks noGrp="1"/>
          </p:cNvSpPr>
          <p:nvPr>
            <p:ph idx="1"/>
          </p:nvPr>
        </p:nvSpPr>
        <p:spPr/>
        <p:txBody>
          <a:bodyPr>
            <a:normAutofit fontScale="92500" lnSpcReduction="20000"/>
          </a:bodyPr>
          <a:lstStyle/>
          <a:p>
            <a:pPr>
              <a:buNone/>
            </a:pPr>
            <a:r>
              <a:rPr lang="en-GB" dirty="0" smtClean="0"/>
              <a:t>	‘A New Homicide Act for England and Wales?’ (Consultation Paper Number 177)</a:t>
            </a:r>
          </a:p>
          <a:p>
            <a:pPr>
              <a:buNone/>
            </a:pPr>
            <a:endParaRPr lang="en-GB" dirty="0" smtClean="0"/>
          </a:p>
          <a:p>
            <a:r>
              <a:rPr lang="en-GB" dirty="0"/>
              <a:t> </a:t>
            </a:r>
            <a:r>
              <a:rPr lang="en-GB" dirty="0" smtClean="0"/>
              <a:t> In the paper, the current homicide law is described as ‘a rickety structure set upon shaky foundations’.</a:t>
            </a:r>
          </a:p>
          <a:p>
            <a:pPr>
              <a:buNone/>
            </a:pPr>
            <a:endParaRPr lang="en-GB" dirty="0" smtClean="0"/>
          </a:p>
          <a:p>
            <a:r>
              <a:rPr lang="en-GB" dirty="0" smtClean="0">
                <a:hlinkClick r:id="rId2"/>
              </a:rPr>
              <a:t>http://lawcommission.justice.gov.uk/docs/cp177_Murder_Manslaughter_and_Infanticide_consultation_overview_.pdf</a:t>
            </a:r>
            <a:endParaRPr lang="en-GB" dirty="0" smtClean="0"/>
          </a:p>
          <a:p>
            <a:endParaRPr lang="en-GB" dirty="0" smtClean="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Problem and reform (1)</a:t>
            </a:r>
            <a:endParaRPr lang="en-GB" dirty="0"/>
          </a:p>
        </p:txBody>
      </p:sp>
      <p:sp>
        <p:nvSpPr>
          <p:cNvPr id="5" name="Content Placeholder 4"/>
          <p:cNvSpPr>
            <a:spLocks noGrp="1"/>
          </p:cNvSpPr>
          <p:nvPr>
            <p:ph sz="half" idx="1"/>
          </p:nvPr>
        </p:nvSpPr>
        <p:spPr/>
        <p:txBody>
          <a:bodyPr>
            <a:normAutofit fontScale="70000" lnSpcReduction="20000"/>
          </a:bodyPr>
          <a:lstStyle/>
          <a:p>
            <a:pPr lvl="0"/>
            <a:r>
              <a:rPr lang="en-GB" dirty="0"/>
              <a:t>murder has developed piecemeal through individual cases it DOES NOT WORK COHERENTLY WITH MANSLAUGHTER or as an offence. The term malice aforethought is archaic and creates a complex web of definitions through cases. Vickers was criticised in </a:t>
            </a:r>
            <a:r>
              <a:rPr lang="en-GB" b="1" dirty="0" err="1"/>
              <a:t>Hyam</a:t>
            </a:r>
            <a:r>
              <a:rPr lang="en-GB" dirty="0"/>
              <a:t> - The HOL rejected this and in </a:t>
            </a:r>
            <a:r>
              <a:rPr lang="en-GB" b="1" dirty="0"/>
              <a:t>Cunningham</a:t>
            </a:r>
            <a:r>
              <a:rPr lang="en-GB" dirty="0"/>
              <a:t> (1981) felt that even though this was a </a:t>
            </a:r>
            <a:r>
              <a:rPr lang="en-GB" dirty="0" smtClean="0"/>
              <a:t>problem, </a:t>
            </a:r>
            <a:r>
              <a:rPr lang="en-GB" dirty="0"/>
              <a:t>implied malice acts as a deterrent to those committing serious violence in society.</a:t>
            </a:r>
          </a:p>
          <a:p>
            <a:endParaRPr lang="en-GB" dirty="0"/>
          </a:p>
        </p:txBody>
      </p:sp>
      <p:sp>
        <p:nvSpPr>
          <p:cNvPr id="6" name="Content Placeholder 5"/>
          <p:cNvSpPr>
            <a:spLocks noGrp="1"/>
          </p:cNvSpPr>
          <p:nvPr>
            <p:ph sz="half" idx="2"/>
          </p:nvPr>
        </p:nvSpPr>
        <p:spPr/>
        <p:txBody>
          <a:bodyPr>
            <a:normAutofit fontScale="70000" lnSpcReduction="20000"/>
          </a:bodyPr>
          <a:lstStyle/>
          <a:p>
            <a:pPr lvl="0"/>
            <a:r>
              <a:rPr lang="en-GB" dirty="0"/>
              <a:t>A LAW REFORM proposal is seen in the </a:t>
            </a:r>
            <a:r>
              <a:rPr lang="en-GB" b="1" dirty="0"/>
              <a:t>LC’s draft Criminal Code</a:t>
            </a:r>
            <a:r>
              <a:rPr lang="en-GB" dirty="0"/>
              <a:t> abolishes implied intention as the D can only have Malice aforethought if they intend to kill or are aware that the serious harm they have caused may also cause death. With the </a:t>
            </a:r>
            <a:r>
              <a:rPr lang="en-GB" b="1" dirty="0"/>
              <a:t>LC’s 2006</a:t>
            </a:r>
            <a:r>
              <a:rPr lang="en-GB" dirty="0"/>
              <a:t> reforms of murder proposing 1st , 2nd degree murder and manslaughter this would clearly create a much more coherent structure of offences more fairly linked to D’s mental state and conduct.</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and reform (2)</a:t>
            </a:r>
            <a:endParaRPr lang="en-GB" dirty="0"/>
          </a:p>
        </p:txBody>
      </p:sp>
      <p:sp>
        <p:nvSpPr>
          <p:cNvPr id="3" name="Content Placeholder 2"/>
          <p:cNvSpPr>
            <a:spLocks noGrp="1"/>
          </p:cNvSpPr>
          <p:nvPr>
            <p:ph sz="half" idx="1"/>
          </p:nvPr>
        </p:nvSpPr>
        <p:spPr/>
        <p:txBody>
          <a:bodyPr>
            <a:normAutofit fontScale="70000" lnSpcReduction="20000"/>
          </a:bodyPr>
          <a:lstStyle/>
          <a:p>
            <a:pPr lvl="0"/>
            <a:r>
              <a:rPr lang="en-GB" dirty="0"/>
              <a:t>The MENS REA of murder is unclear as to what should be foreseen by the D. The HOL decision in </a:t>
            </a:r>
            <a:r>
              <a:rPr lang="en-GB" b="1" dirty="0" err="1"/>
              <a:t>Woollin</a:t>
            </a:r>
            <a:r>
              <a:rPr lang="en-GB" dirty="0"/>
              <a:t> adopted </a:t>
            </a:r>
            <a:r>
              <a:rPr lang="en-GB" b="1" dirty="0"/>
              <a:t>Prof Glanville Williams</a:t>
            </a:r>
            <a:r>
              <a:rPr lang="en-GB" dirty="0"/>
              <a:t> view that the jury should look objectively at whether death was a virtual certainty of the D’s actions and if so then look subjectively at whether or not the D appreciated the consequence would happen as a VC. Not clear whether the </a:t>
            </a:r>
            <a:r>
              <a:rPr lang="en-GB" b="1" dirty="0" err="1"/>
              <a:t>Woollin</a:t>
            </a:r>
            <a:r>
              <a:rPr lang="en-GB" dirty="0"/>
              <a:t> test is a substantive rule of law or, as suggested by the CA in </a:t>
            </a:r>
            <a:r>
              <a:rPr lang="en-GB" b="1" dirty="0"/>
              <a:t>Matthews &amp; </a:t>
            </a:r>
            <a:r>
              <a:rPr lang="en-GB" b="1" dirty="0" err="1"/>
              <a:t>Alleyne</a:t>
            </a:r>
            <a:r>
              <a:rPr lang="en-GB" dirty="0"/>
              <a:t>, a rule of evidence.</a:t>
            </a:r>
          </a:p>
          <a:p>
            <a:endParaRPr lang="en-GB" dirty="0"/>
          </a:p>
        </p:txBody>
      </p:sp>
      <p:sp>
        <p:nvSpPr>
          <p:cNvPr id="4" name="Content Placeholder 3"/>
          <p:cNvSpPr>
            <a:spLocks noGrp="1"/>
          </p:cNvSpPr>
          <p:nvPr>
            <p:ph sz="half" idx="2"/>
          </p:nvPr>
        </p:nvSpPr>
        <p:spPr/>
        <p:txBody>
          <a:bodyPr>
            <a:normAutofit fontScale="70000" lnSpcReduction="20000"/>
          </a:bodyPr>
          <a:lstStyle/>
          <a:p>
            <a:pPr lvl="0"/>
            <a:r>
              <a:rPr lang="en-GB" dirty="0"/>
              <a:t>The LC proposed REFORM of the word ‘intentionally’ (</a:t>
            </a:r>
            <a:r>
              <a:rPr lang="en-GB" b="1" dirty="0"/>
              <a:t>Offences Against the Person and General Principles (1993</a:t>
            </a:r>
            <a:r>
              <a:rPr lang="en-GB" dirty="0"/>
              <a:t>)) as it would only allow MR for murder where it is clear from the evidence D intended to kill or that this would be the result in the ordinary course of the events started by the D. The </a:t>
            </a:r>
            <a:r>
              <a:rPr lang="en-GB" b="1" dirty="0"/>
              <a:t>LC (2006)</a:t>
            </a:r>
            <a:r>
              <a:rPr lang="en-GB" dirty="0"/>
              <a:t> has suggested indirect intention would be more fairly dealt with as 2nd degree murder unless evidence shows D was aware of significant risk of death.</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and reform (3)</a:t>
            </a:r>
            <a:endParaRPr lang="en-GB" dirty="0"/>
          </a:p>
        </p:txBody>
      </p:sp>
      <p:sp>
        <p:nvSpPr>
          <p:cNvPr id="3" name="Content Placeholder 2"/>
          <p:cNvSpPr>
            <a:spLocks noGrp="1"/>
          </p:cNvSpPr>
          <p:nvPr>
            <p:ph sz="half" idx="1"/>
          </p:nvPr>
        </p:nvSpPr>
        <p:spPr/>
        <p:txBody>
          <a:bodyPr>
            <a:normAutofit fontScale="62500" lnSpcReduction="20000"/>
          </a:bodyPr>
          <a:lstStyle/>
          <a:p>
            <a:r>
              <a:rPr lang="en-GB" dirty="0" smtClean="0"/>
              <a:t>The Criminal Law Act 1967, s3 states that a person may use ‘such force as is reasonable in the circumstances’ in self-defence or to prevent a crime being committed. What is reasonable depends on what the defendant honestly and instinctively thought the needs of the moment to be. This leads to an ‘all or nothing’ situation where there is either a complete defence or it is considered disproportionate and is found guilty of murder. – </a:t>
            </a:r>
            <a:r>
              <a:rPr lang="en-GB" b="1" dirty="0" smtClean="0"/>
              <a:t>Clegg, Martin</a:t>
            </a:r>
            <a:endParaRPr lang="en-GB" b="1" dirty="0"/>
          </a:p>
        </p:txBody>
      </p:sp>
      <p:sp>
        <p:nvSpPr>
          <p:cNvPr id="4" name="Content Placeholder 3"/>
          <p:cNvSpPr>
            <a:spLocks noGrp="1"/>
          </p:cNvSpPr>
          <p:nvPr>
            <p:ph sz="half" idx="2"/>
          </p:nvPr>
        </p:nvSpPr>
        <p:spPr/>
        <p:txBody>
          <a:bodyPr>
            <a:noAutofit/>
          </a:bodyPr>
          <a:lstStyle/>
          <a:p>
            <a:r>
              <a:rPr lang="en-GB" sz="1800" dirty="0" smtClean="0"/>
              <a:t>In February 2005, the CPS and Association of Chief Police Officers jointly issued a  leaflet containing new guidelines. If householders use what they believe was ‘necessary in the heat of the moment’, they are unlikely to end up in court. This is the case even if a weapon is used and an intruder dies. Cannot use force maliciously but the more extreme the circumstances, the more force you can use in self-defence.</a:t>
            </a:r>
          </a:p>
          <a:p>
            <a:endParaRPr lang="en-GB" sz="1800" dirty="0"/>
          </a:p>
          <a:p>
            <a:r>
              <a:rPr lang="en-GB" sz="1800" dirty="0" smtClean="0"/>
              <a:t>Law Commission suggested self-defence might be made a partial defence, or that mandatory life-sentence be abolished</a:t>
            </a:r>
            <a:endParaRPr lang="en-GB"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hlinkClick r:id="rId2"/>
              </a:rPr>
              <a:t>http://www.cps.gov.uk/publications/prosecution/householders.html</a:t>
            </a:r>
            <a:endParaRPr lang="en-GB" dirty="0" smtClean="0"/>
          </a:p>
          <a:p>
            <a:endParaRPr lang="en-GB" dirty="0"/>
          </a:p>
        </p:txBody>
      </p:sp>
      <p:sp>
        <p:nvSpPr>
          <p:cNvPr id="4" name="Content Placeholder 3"/>
          <p:cNvSpPr>
            <a:spLocks noGrp="1"/>
          </p:cNvSpPr>
          <p:nvPr>
            <p:ph sz="half" idx="2"/>
          </p:nvPr>
        </p:nvSpPr>
        <p:spPr/>
        <p:txBody>
          <a:bodyPr/>
          <a:lstStyle/>
          <a:p>
            <a:r>
              <a:rPr lang="en-GB" dirty="0" smtClean="0">
                <a:hlinkClick r:id="rId3"/>
              </a:rPr>
              <a:t>http://www.bbc.co.uk/news/uk-politics-13957587</a:t>
            </a:r>
            <a:endParaRPr lang="en-GB" dirty="0" smtClean="0"/>
          </a:p>
          <a:p>
            <a:endParaRPr lang="en-GB" dirty="0"/>
          </a:p>
          <a:p>
            <a:r>
              <a:rPr lang="en-GB" dirty="0" smtClean="0">
                <a:hlinkClick r:id="rId4"/>
              </a:rPr>
              <a:t>http://news.bbc.co.uk/1/hi/uk/6902409.stm</a:t>
            </a:r>
            <a:endParaRPr lang="en-GB" dirty="0" smtClean="0"/>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and reform (4)</a:t>
            </a:r>
            <a:endParaRPr lang="en-GB" dirty="0"/>
          </a:p>
        </p:txBody>
      </p:sp>
      <p:sp>
        <p:nvSpPr>
          <p:cNvPr id="3" name="Content Placeholder 2"/>
          <p:cNvSpPr>
            <a:spLocks noGrp="1"/>
          </p:cNvSpPr>
          <p:nvPr>
            <p:ph sz="half" idx="1"/>
          </p:nvPr>
        </p:nvSpPr>
        <p:spPr/>
        <p:txBody>
          <a:bodyPr>
            <a:normAutofit fontScale="70000" lnSpcReduction="20000"/>
          </a:bodyPr>
          <a:lstStyle/>
          <a:p>
            <a:pPr lvl="0"/>
            <a:r>
              <a:rPr lang="en-GB" dirty="0"/>
              <a:t>The MANDATORY LIFE SENTENCE doesn’t allow judges any discretion to reflect the extreme of culpability of D’s who commit the offence. Murder can range </a:t>
            </a:r>
            <a:r>
              <a:rPr lang="en-GB" b="1" dirty="0"/>
              <a:t>Sutcliffe</a:t>
            </a:r>
            <a:r>
              <a:rPr lang="en-GB" dirty="0"/>
              <a:t>, to those who kill from motives of compassion, (‘mercy killers’) such as the </a:t>
            </a:r>
            <a:r>
              <a:rPr lang="en-GB" b="1" dirty="0"/>
              <a:t>Pretty</a:t>
            </a:r>
            <a:r>
              <a:rPr lang="en-GB" dirty="0"/>
              <a:t> case, or those like </a:t>
            </a:r>
            <a:r>
              <a:rPr lang="en-GB" b="1" dirty="0"/>
              <a:t>Martin</a:t>
            </a:r>
            <a:r>
              <a:rPr lang="en-GB" dirty="0"/>
              <a:t> who overstep the limits of reasonable force in self-defence. Juries compound this problem either by issuing a complete acquittal, say in cases of assisted suicide or to allow defences such as diminished responsibility on the flimsiest of evidence. </a:t>
            </a:r>
          </a:p>
          <a:p>
            <a:endParaRPr lang="en-GB" dirty="0"/>
          </a:p>
        </p:txBody>
      </p:sp>
      <p:sp>
        <p:nvSpPr>
          <p:cNvPr id="4" name="Content Placeholder 3"/>
          <p:cNvSpPr>
            <a:spLocks noGrp="1"/>
          </p:cNvSpPr>
          <p:nvPr>
            <p:ph sz="half" idx="2"/>
          </p:nvPr>
        </p:nvSpPr>
        <p:spPr/>
        <p:txBody>
          <a:bodyPr>
            <a:normAutofit fontScale="70000" lnSpcReduction="20000"/>
          </a:bodyPr>
          <a:lstStyle/>
          <a:p>
            <a:pPr lvl="0"/>
            <a:r>
              <a:rPr lang="en-GB" dirty="0"/>
              <a:t>The </a:t>
            </a:r>
            <a:r>
              <a:rPr lang="en-GB" b="1" dirty="0"/>
              <a:t>LC proposals</a:t>
            </a:r>
            <a:r>
              <a:rPr lang="en-GB" dirty="0"/>
              <a:t> for a 2 tier murder structure recommended that a mandatory sentence should only apply to first degree murder.</a:t>
            </a:r>
          </a:p>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1568</Words>
  <Application>Microsoft Office PowerPoint</Application>
  <PresentationFormat>On-screen Show (4:3)</PresentationFormat>
  <Paragraphs>59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Law Reform</vt:lpstr>
      <vt:lpstr>Example Questions</vt:lpstr>
      <vt:lpstr>Mark Scheme</vt:lpstr>
      <vt:lpstr>Law Commission Consultation  Paper 2006</vt:lpstr>
      <vt:lpstr>Problem and reform (1)</vt:lpstr>
      <vt:lpstr>Problem and reform (2)</vt:lpstr>
      <vt:lpstr>Problem and reform (3)</vt:lpstr>
      <vt:lpstr>PowerPoint Presentation</vt:lpstr>
      <vt:lpstr>Problem and reform (4)</vt:lpstr>
      <vt:lpstr>PowerPoint Presentation</vt:lpstr>
      <vt:lpstr>Problem and reform (5)</vt:lpstr>
      <vt:lpstr>Loss of Control</vt:lpstr>
      <vt:lpstr>Diminished Responsibility</vt:lpstr>
      <vt:lpstr>Diminished Responsibility</vt:lpstr>
      <vt:lpstr>Reclassification of Homicide</vt:lpstr>
      <vt:lpstr>PowerPoint Presentation</vt:lpstr>
      <vt:lpstr>Reclassification of Homicide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Reform</dc:title>
  <dc:creator>user</dc:creator>
  <cp:lastModifiedBy>M.Crump</cp:lastModifiedBy>
  <cp:revision>17</cp:revision>
  <dcterms:created xsi:type="dcterms:W3CDTF">2014-11-19T18:37:10Z</dcterms:created>
  <dcterms:modified xsi:type="dcterms:W3CDTF">2014-11-20T12:16:15Z</dcterms:modified>
</cp:coreProperties>
</file>