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75" r:id="rId3"/>
    <p:sldId id="276" r:id="rId4"/>
    <p:sldId id="258" r:id="rId5"/>
    <p:sldId id="278" r:id="rId6"/>
    <p:sldId id="279" r:id="rId7"/>
    <p:sldId id="280" r:id="rId8"/>
    <p:sldId id="259" r:id="rId9"/>
    <p:sldId id="264" r:id="rId10"/>
    <p:sldId id="277"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14" y="-28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4351C5-73BD-4B4C-B343-98A4B3132D5F}" type="doc">
      <dgm:prSet loTypeId="urn:microsoft.com/office/officeart/2005/8/layout/default#1" loCatId="list" qsTypeId="urn:microsoft.com/office/officeart/2005/8/quickstyle/simple1#1" qsCatId="simple" csTypeId="urn:microsoft.com/office/officeart/2005/8/colors/accent1_2#1" csCatId="accent1" phldr="1"/>
      <dgm:spPr/>
      <dgm:t>
        <a:bodyPr/>
        <a:lstStyle/>
        <a:p>
          <a:endParaRPr lang="en-GB"/>
        </a:p>
      </dgm:t>
    </dgm:pt>
    <dgm:pt modelId="{1E4B8831-2D3E-4DC5-9BDB-FD11D8BF17FF}">
      <dgm:prSet/>
      <dgm:spPr>
        <a:ln>
          <a:solidFill>
            <a:srgbClr val="FF0000"/>
          </a:solidFill>
        </a:ln>
      </dgm:spPr>
      <dgm:t>
        <a:bodyPr/>
        <a:lstStyle/>
        <a:p>
          <a:pPr rtl="0"/>
          <a:r>
            <a:rPr lang="en-GB" dirty="0" smtClean="0"/>
            <a:t>Automatism must be the result of an</a:t>
          </a:r>
          <a:r>
            <a:rPr lang="en-GB" b="1" dirty="0" smtClean="0"/>
            <a:t> external</a:t>
          </a:r>
          <a:r>
            <a:rPr lang="en-GB" dirty="0" smtClean="0"/>
            <a:t> factor </a:t>
          </a:r>
          <a:endParaRPr lang="en-GB" dirty="0"/>
        </a:p>
      </dgm:t>
    </dgm:pt>
    <dgm:pt modelId="{68CE11A6-B193-4999-9CBA-6D0344B56A1D}" type="parTrans" cxnId="{22854E71-C53F-4FE4-A10D-3A9D5D841FAA}">
      <dgm:prSet/>
      <dgm:spPr/>
      <dgm:t>
        <a:bodyPr/>
        <a:lstStyle/>
        <a:p>
          <a:endParaRPr lang="en-GB"/>
        </a:p>
      </dgm:t>
    </dgm:pt>
    <dgm:pt modelId="{09F2A458-B83A-497D-BFE1-64F1872D0954}" type="sibTrans" cxnId="{22854E71-C53F-4FE4-A10D-3A9D5D841FAA}">
      <dgm:prSet/>
      <dgm:spPr/>
      <dgm:t>
        <a:bodyPr/>
        <a:lstStyle/>
        <a:p>
          <a:endParaRPr lang="en-GB"/>
        </a:p>
      </dgm:t>
    </dgm:pt>
    <dgm:pt modelId="{9517B97E-0AD4-427C-AB66-DEAFA8689691}">
      <dgm:prSet/>
      <dgm:spPr>
        <a:ln>
          <a:solidFill>
            <a:srgbClr val="FF0000"/>
          </a:solidFill>
        </a:ln>
      </dgm:spPr>
      <dgm:t>
        <a:bodyPr/>
        <a:lstStyle/>
        <a:p>
          <a:pPr rtl="0"/>
          <a:r>
            <a:rPr lang="en-GB" dirty="0" smtClean="0"/>
            <a:t>Which causes an act done without control</a:t>
          </a:r>
          <a:endParaRPr lang="en-GB" dirty="0"/>
        </a:p>
      </dgm:t>
    </dgm:pt>
    <dgm:pt modelId="{8B9A11F0-03D4-4BCA-8BD9-AAC570D5EF91}" type="parTrans" cxnId="{4C7D0B8B-9CE4-4050-AFBC-D2D00020DA9F}">
      <dgm:prSet/>
      <dgm:spPr/>
      <dgm:t>
        <a:bodyPr/>
        <a:lstStyle/>
        <a:p>
          <a:endParaRPr lang="en-GB"/>
        </a:p>
      </dgm:t>
    </dgm:pt>
    <dgm:pt modelId="{279477BC-8831-4254-8B08-E807DEF9EA17}" type="sibTrans" cxnId="{4C7D0B8B-9CE4-4050-AFBC-D2D00020DA9F}">
      <dgm:prSet/>
      <dgm:spPr/>
      <dgm:t>
        <a:bodyPr/>
        <a:lstStyle/>
        <a:p>
          <a:endParaRPr lang="en-GB"/>
        </a:p>
      </dgm:t>
    </dgm:pt>
    <dgm:pt modelId="{531A840D-E0E9-4799-8FFD-B69A1EBCDA8D}">
      <dgm:prSet/>
      <dgm:spPr>
        <a:ln>
          <a:solidFill>
            <a:srgbClr val="FF0000"/>
          </a:solidFill>
        </a:ln>
      </dgm:spPr>
      <dgm:t>
        <a:bodyPr/>
        <a:lstStyle/>
        <a:p>
          <a:pPr rtl="0"/>
          <a:r>
            <a:rPr lang="en-GB" dirty="0" smtClean="0"/>
            <a:t>This makes the </a:t>
          </a:r>
          <a:r>
            <a:rPr lang="en-GB" i="1" dirty="0" smtClean="0"/>
            <a:t>actus reus</a:t>
          </a:r>
          <a:r>
            <a:rPr lang="en-GB" dirty="0" smtClean="0"/>
            <a:t> involuntary</a:t>
          </a:r>
          <a:endParaRPr lang="en-GB" dirty="0"/>
        </a:p>
      </dgm:t>
    </dgm:pt>
    <dgm:pt modelId="{5842CFDD-FE71-49FA-B93C-05B7141D972C}" type="parTrans" cxnId="{69A8F8C2-3BAE-430D-B07E-477B7A21FE2E}">
      <dgm:prSet/>
      <dgm:spPr/>
      <dgm:t>
        <a:bodyPr/>
        <a:lstStyle/>
        <a:p>
          <a:endParaRPr lang="en-GB"/>
        </a:p>
      </dgm:t>
    </dgm:pt>
    <dgm:pt modelId="{F1E5A501-AA76-4400-B5FB-9A6EC991FE18}" type="sibTrans" cxnId="{69A8F8C2-3BAE-430D-B07E-477B7A21FE2E}">
      <dgm:prSet/>
      <dgm:spPr/>
      <dgm:t>
        <a:bodyPr/>
        <a:lstStyle/>
        <a:p>
          <a:endParaRPr lang="en-GB"/>
        </a:p>
      </dgm:t>
    </dgm:pt>
    <dgm:pt modelId="{A56865FA-C086-48C4-B54B-552D0BFB0101}">
      <dgm:prSet/>
      <dgm:spPr>
        <a:ln>
          <a:solidFill>
            <a:srgbClr val="FF0000"/>
          </a:solidFill>
        </a:ln>
      </dgm:spPr>
      <dgm:t>
        <a:bodyPr/>
        <a:lstStyle/>
        <a:p>
          <a:pPr rtl="0"/>
          <a:r>
            <a:rPr lang="en-GB" dirty="0" smtClean="0"/>
            <a:t>In </a:t>
          </a:r>
          <a:r>
            <a:rPr lang="en-GB" b="1" dirty="0" smtClean="0"/>
            <a:t>Hill v Baxter </a:t>
          </a:r>
          <a:r>
            <a:rPr lang="en-GB" dirty="0" smtClean="0"/>
            <a:t>an example was given of D being attacked by a swarm of bees whilst driving </a:t>
          </a:r>
          <a:endParaRPr lang="en-GB" dirty="0"/>
        </a:p>
      </dgm:t>
    </dgm:pt>
    <dgm:pt modelId="{B6B7A52E-4406-459B-9422-8DC93CBC9145}" type="parTrans" cxnId="{434D4845-3206-46D9-AD3C-FE51D4963ED1}">
      <dgm:prSet/>
      <dgm:spPr/>
      <dgm:t>
        <a:bodyPr/>
        <a:lstStyle/>
        <a:p>
          <a:endParaRPr lang="en-GB"/>
        </a:p>
      </dgm:t>
    </dgm:pt>
    <dgm:pt modelId="{C6B7AD6B-A1B2-4F84-B186-177827C77448}" type="sibTrans" cxnId="{434D4845-3206-46D9-AD3C-FE51D4963ED1}">
      <dgm:prSet/>
      <dgm:spPr/>
      <dgm:t>
        <a:bodyPr/>
        <a:lstStyle/>
        <a:p>
          <a:endParaRPr lang="en-GB"/>
        </a:p>
      </dgm:t>
    </dgm:pt>
    <dgm:pt modelId="{DDA259E6-EF2A-4AEE-95C8-F1E061F5E31A}">
      <dgm:prSet/>
      <dgm:spPr>
        <a:ln>
          <a:solidFill>
            <a:srgbClr val="FF0000"/>
          </a:solidFill>
        </a:ln>
      </dgm:spPr>
      <dgm:t>
        <a:bodyPr/>
        <a:lstStyle/>
        <a:p>
          <a:pPr rtl="0"/>
          <a:r>
            <a:rPr lang="en-GB" dirty="0" smtClean="0"/>
            <a:t>Loss of control must be complete - </a:t>
          </a:r>
          <a:r>
            <a:rPr lang="en-GB" b="1" dirty="0" smtClean="0"/>
            <a:t>Attorney-General’s Reference (No2 of 1992) </a:t>
          </a:r>
          <a:endParaRPr lang="en-GB" dirty="0"/>
        </a:p>
      </dgm:t>
    </dgm:pt>
    <dgm:pt modelId="{59E55AB3-EC36-48A3-ADB4-976E971D4A7D}" type="parTrans" cxnId="{8F7675E8-C835-41D8-B735-942E9A852788}">
      <dgm:prSet/>
      <dgm:spPr/>
      <dgm:t>
        <a:bodyPr/>
        <a:lstStyle/>
        <a:p>
          <a:endParaRPr lang="en-GB"/>
        </a:p>
      </dgm:t>
    </dgm:pt>
    <dgm:pt modelId="{67749B39-05F6-4017-B421-70429DD97B46}" type="sibTrans" cxnId="{8F7675E8-C835-41D8-B735-942E9A852788}">
      <dgm:prSet/>
      <dgm:spPr/>
      <dgm:t>
        <a:bodyPr/>
        <a:lstStyle/>
        <a:p>
          <a:endParaRPr lang="en-GB"/>
        </a:p>
      </dgm:t>
    </dgm:pt>
    <dgm:pt modelId="{DBD57FD5-A752-4223-AF27-F3FBC735FF7D}" type="pres">
      <dgm:prSet presAssocID="{774351C5-73BD-4B4C-B343-98A4B3132D5F}" presName="diagram" presStyleCnt="0">
        <dgm:presLayoutVars>
          <dgm:dir/>
          <dgm:resizeHandles val="exact"/>
        </dgm:presLayoutVars>
      </dgm:prSet>
      <dgm:spPr/>
      <dgm:t>
        <a:bodyPr/>
        <a:lstStyle/>
        <a:p>
          <a:endParaRPr lang="en-GB"/>
        </a:p>
      </dgm:t>
    </dgm:pt>
    <dgm:pt modelId="{3630CCB1-7AF1-4518-9CAF-114950E73325}" type="pres">
      <dgm:prSet presAssocID="{1E4B8831-2D3E-4DC5-9BDB-FD11D8BF17FF}" presName="node" presStyleLbl="node1" presStyleIdx="0" presStyleCnt="5">
        <dgm:presLayoutVars>
          <dgm:bulletEnabled val="1"/>
        </dgm:presLayoutVars>
      </dgm:prSet>
      <dgm:spPr/>
      <dgm:t>
        <a:bodyPr/>
        <a:lstStyle/>
        <a:p>
          <a:endParaRPr lang="en-GB"/>
        </a:p>
      </dgm:t>
    </dgm:pt>
    <dgm:pt modelId="{7EB64F07-1CB9-425B-B081-970DE044CA92}" type="pres">
      <dgm:prSet presAssocID="{09F2A458-B83A-497D-BFE1-64F1872D0954}" presName="sibTrans" presStyleCnt="0"/>
      <dgm:spPr/>
    </dgm:pt>
    <dgm:pt modelId="{24D32C4B-4356-434B-99A9-CD64A64CB1D7}" type="pres">
      <dgm:prSet presAssocID="{9517B97E-0AD4-427C-AB66-DEAFA8689691}" presName="node" presStyleLbl="node1" presStyleIdx="1" presStyleCnt="5">
        <dgm:presLayoutVars>
          <dgm:bulletEnabled val="1"/>
        </dgm:presLayoutVars>
      </dgm:prSet>
      <dgm:spPr/>
      <dgm:t>
        <a:bodyPr/>
        <a:lstStyle/>
        <a:p>
          <a:endParaRPr lang="en-GB"/>
        </a:p>
      </dgm:t>
    </dgm:pt>
    <dgm:pt modelId="{737E303A-F962-4FD1-B1F9-2EF6EB6192BB}" type="pres">
      <dgm:prSet presAssocID="{279477BC-8831-4254-8B08-E807DEF9EA17}" presName="sibTrans" presStyleCnt="0"/>
      <dgm:spPr/>
    </dgm:pt>
    <dgm:pt modelId="{05D8C791-D26A-426D-8ECE-9E1B7EAC3598}" type="pres">
      <dgm:prSet presAssocID="{531A840D-E0E9-4799-8FFD-B69A1EBCDA8D}" presName="node" presStyleLbl="node1" presStyleIdx="2" presStyleCnt="5">
        <dgm:presLayoutVars>
          <dgm:bulletEnabled val="1"/>
        </dgm:presLayoutVars>
      </dgm:prSet>
      <dgm:spPr/>
      <dgm:t>
        <a:bodyPr/>
        <a:lstStyle/>
        <a:p>
          <a:endParaRPr lang="en-GB"/>
        </a:p>
      </dgm:t>
    </dgm:pt>
    <dgm:pt modelId="{8A48F5E6-2B76-4F0D-9187-2B46F40F5645}" type="pres">
      <dgm:prSet presAssocID="{F1E5A501-AA76-4400-B5FB-9A6EC991FE18}" presName="sibTrans" presStyleCnt="0"/>
      <dgm:spPr/>
    </dgm:pt>
    <dgm:pt modelId="{1E979892-8C8F-41CF-B62D-C4B119CC31CD}" type="pres">
      <dgm:prSet presAssocID="{A56865FA-C086-48C4-B54B-552D0BFB0101}" presName="node" presStyleLbl="node1" presStyleIdx="3" presStyleCnt="5">
        <dgm:presLayoutVars>
          <dgm:bulletEnabled val="1"/>
        </dgm:presLayoutVars>
      </dgm:prSet>
      <dgm:spPr/>
      <dgm:t>
        <a:bodyPr/>
        <a:lstStyle/>
        <a:p>
          <a:endParaRPr lang="en-GB"/>
        </a:p>
      </dgm:t>
    </dgm:pt>
    <dgm:pt modelId="{EE551976-2018-491A-BF5B-FBDB983FB279}" type="pres">
      <dgm:prSet presAssocID="{C6B7AD6B-A1B2-4F84-B186-177827C77448}" presName="sibTrans" presStyleCnt="0"/>
      <dgm:spPr/>
    </dgm:pt>
    <dgm:pt modelId="{C6D3BF6C-0B5B-4193-B3FD-78CED813127E}" type="pres">
      <dgm:prSet presAssocID="{DDA259E6-EF2A-4AEE-95C8-F1E061F5E31A}" presName="node" presStyleLbl="node1" presStyleIdx="4" presStyleCnt="5">
        <dgm:presLayoutVars>
          <dgm:bulletEnabled val="1"/>
        </dgm:presLayoutVars>
      </dgm:prSet>
      <dgm:spPr/>
      <dgm:t>
        <a:bodyPr/>
        <a:lstStyle/>
        <a:p>
          <a:endParaRPr lang="en-GB"/>
        </a:p>
      </dgm:t>
    </dgm:pt>
  </dgm:ptLst>
  <dgm:cxnLst>
    <dgm:cxn modelId="{22854E71-C53F-4FE4-A10D-3A9D5D841FAA}" srcId="{774351C5-73BD-4B4C-B343-98A4B3132D5F}" destId="{1E4B8831-2D3E-4DC5-9BDB-FD11D8BF17FF}" srcOrd="0" destOrd="0" parTransId="{68CE11A6-B193-4999-9CBA-6D0344B56A1D}" sibTransId="{09F2A458-B83A-497D-BFE1-64F1872D0954}"/>
    <dgm:cxn modelId="{434D4845-3206-46D9-AD3C-FE51D4963ED1}" srcId="{774351C5-73BD-4B4C-B343-98A4B3132D5F}" destId="{A56865FA-C086-48C4-B54B-552D0BFB0101}" srcOrd="3" destOrd="0" parTransId="{B6B7A52E-4406-459B-9422-8DC93CBC9145}" sibTransId="{C6B7AD6B-A1B2-4F84-B186-177827C77448}"/>
    <dgm:cxn modelId="{18BBB703-F72D-48AA-8260-68CD59365AD7}" type="presOf" srcId="{DDA259E6-EF2A-4AEE-95C8-F1E061F5E31A}" destId="{C6D3BF6C-0B5B-4193-B3FD-78CED813127E}" srcOrd="0" destOrd="0" presId="urn:microsoft.com/office/officeart/2005/8/layout/default#1"/>
    <dgm:cxn modelId="{8F7675E8-C835-41D8-B735-942E9A852788}" srcId="{774351C5-73BD-4B4C-B343-98A4B3132D5F}" destId="{DDA259E6-EF2A-4AEE-95C8-F1E061F5E31A}" srcOrd="4" destOrd="0" parTransId="{59E55AB3-EC36-48A3-ADB4-976E971D4A7D}" sibTransId="{67749B39-05F6-4017-B421-70429DD97B46}"/>
    <dgm:cxn modelId="{91574EA1-6B42-4436-9863-5DDE84912F2D}" type="presOf" srcId="{774351C5-73BD-4B4C-B343-98A4B3132D5F}" destId="{DBD57FD5-A752-4223-AF27-F3FBC735FF7D}" srcOrd="0" destOrd="0" presId="urn:microsoft.com/office/officeart/2005/8/layout/default#1"/>
    <dgm:cxn modelId="{4C7D0B8B-9CE4-4050-AFBC-D2D00020DA9F}" srcId="{774351C5-73BD-4B4C-B343-98A4B3132D5F}" destId="{9517B97E-0AD4-427C-AB66-DEAFA8689691}" srcOrd="1" destOrd="0" parTransId="{8B9A11F0-03D4-4BCA-8BD9-AAC570D5EF91}" sibTransId="{279477BC-8831-4254-8B08-E807DEF9EA17}"/>
    <dgm:cxn modelId="{60C56780-E892-4E2D-B9AD-DFD52229E4A8}" type="presOf" srcId="{A56865FA-C086-48C4-B54B-552D0BFB0101}" destId="{1E979892-8C8F-41CF-B62D-C4B119CC31CD}" srcOrd="0" destOrd="0" presId="urn:microsoft.com/office/officeart/2005/8/layout/default#1"/>
    <dgm:cxn modelId="{69A8F8C2-3BAE-430D-B07E-477B7A21FE2E}" srcId="{774351C5-73BD-4B4C-B343-98A4B3132D5F}" destId="{531A840D-E0E9-4799-8FFD-B69A1EBCDA8D}" srcOrd="2" destOrd="0" parTransId="{5842CFDD-FE71-49FA-B93C-05B7141D972C}" sibTransId="{F1E5A501-AA76-4400-B5FB-9A6EC991FE18}"/>
    <dgm:cxn modelId="{3AFFB563-F81A-42F6-BF2C-AC518E10D29F}" type="presOf" srcId="{1E4B8831-2D3E-4DC5-9BDB-FD11D8BF17FF}" destId="{3630CCB1-7AF1-4518-9CAF-114950E73325}" srcOrd="0" destOrd="0" presId="urn:microsoft.com/office/officeart/2005/8/layout/default#1"/>
    <dgm:cxn modelId="{98AC8D6D-10CA-48FC-8AB9-5A7B91B8A337}" type="presOf" srcId="{531A840D-E0E9-4799-8FFD-B69A1EBCDA8D}" destId="{05D8C791-D26A-426D-8ECE-9E1B7EAC3598}" srcOrd="0" destOrd="0" presId="urn:microsoft.com/office/officeart/2005/8/layout/default#1"/>
    <dgm:cxn modelId="{D3E8BCCE-E5A7-433F-8A6D-D8027CD48944}" type="presOf" srcId="{9517B97E-0AD4-427C-AB66-DEAFA8689691}" destId="{24D32C4B-4356-434B-99A9-CD64A64CB1D7}" srcOrd="0" destOrd="0" presId="urn:microsoft.com/office/officeart/2005/8/layout/default#1"/>
    <dgm:cxn modelId="{066432DD-D069-43E4-AEBC-13ABFD526A3E}" type="presParOf" srcId="{DBD57FD5-A752-4223-AF27-F3FBC735FF7D}" destId="{3630CCB1-7AF1-4518-9CAF-114950E73325}" srcOrd="0" destOrd="0" presId="urn:microsoft.com/office/officeart/2005/8/layout/default#1"/>
    <dgm:cxn modelId="{CE44D5D7-6C80-4323-90BF-12B2DAD839F8}" type="presParOf" srcId="{DBD57FD5-A752-4223-AF27-F3FBC735FF7D}" destId="{7EB64F07-1CB9-425B-B081-970DE044CA92}" srcOrd="1" destOrd="0" presId="urn:microsoft.com/office/officeart/2005/8/layout/default#1"/>
    <dgm:cxn modelId="{C1A7BE34-28EA-40F5-8D03-3DFF6B4E76CE}" type="presParOf" srcId="{DBD57FD5-A752-4223-AF27-F3FBC735FF7D}" destId="{24D32C4B-4356-434B-99A9-CD64A64CB1D7}" srcOrd="2" destOrd="0" presId="urn:microsoft.com/office/officeart/2005/8/layout/default#1"/>
    <dgm:cxn modelId="{8F938636-C003-4C7E-B3F4-FEB56FB1C99C}" type="presParOf" srcId="{DBD57FD5-A752-4223-AF27-F3FBC735FF7D}" destId="{737E303A-F962-4FD1-B1F9-2EF6EB6192BB}" srcOrd="3" destOrd="0" presId="urn:microsoft.com/office/officeart/2005/8/layout/default#1"/>
    <dgm:cxn modelId="{53EB7B9A-EDF6-4955-BF64-860D2BE442E1}" type="presParOf" srcId="{DBD57FD5-A752-4223-AF27-F3FBC735FF7D}" destId="{05D8C791-D26A-426D-8ECE-9E1B7EAC3598}" srcOrd="4" destOrd="0" presId="urn:microsoft.com/office/officeart/2005/8/layout/default#1"/>
    <dgm:cxn modelId="{6BAA92E0-E62B-403A-A6E9-F23749031749}" type="presParOf" srcId="{DBD57FD5-A752-4223-AF27-F3FBC735FF7D}" destId="{8A48F5E6-2B76-4F0D-9187-2B46F40F5645}" srcOrd="5" destOrd="0" presId="urn:microsoft.com/office/officeart/2005/8/layout/default#1"/>
    <dgm:cxn modelId="{6DC62076-5709-4EFD-B99D-87BDACC3B1FE}" type="presParOf" srcId="{DBD57FD5-A752-4223-AF27-F3FBC735FF7D}" destId="{1E979892-8C8F-41CF-B62D-C4B119CC31CD}" srcOrd="6" destOrd="0" presId="urn:microsoft.com/office/officeart/2005/8/layout/default#1"/>
    <dgm:cxn modelId="{FE0D0CA7-10F8-4393-B348-208324A27EB5}" type="presParOf" srcId="{DBD57FD5-A752-4223-AF27-F3FBC735FF7D}" destId="{EE551976-2018-491A-BF5B-FBDB983FB279}" srcOrd="7" destOrd="0" presId="urn:microsoft.com/office/officeart/2005/8/layout/default#1"/>
    <dgm:cxn modelId="{436B7150-BEF8-4178-8F76-36CFC61FEDAA}" type="presParOf" srcId="{DBD57FD5-A752-4223-AF27-F3FBC735FF7D}" destId="{C6D3BF6C-0B5B-4193-B3FD-78CED813127E}"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9E76F7-2208-4BAE-89D7-71619054B6EA}" type="doc">
      <dgm:prSet loTypeId="urn:microsoft.com/office/officeart/2005/8/layout/radial6" loCatId="cycle" qsTypeId="urn:microsoft.com/office/officeart/2005/8/quickstyle/simple1#2" qsCatId="simple" csTypeId="urn:microsoft.com/office/officeart/2005/8/colors/accent1_2#2" csCatId="accent1" phldr="1"/>
      <dgm:spPr/>
      <dgm:t>
        <a:bodyPr/>
        <a:lstStyle/>
        <a:p>
          <a:endParaRPr lang="en-GB"/>
        </a:p>
      </dgm:t>
    </dgm:pt>
    <dgm:pt modelId="{88661344-5D2C-4B4C-849D-A00A696A50F3}">
      <dgm:prSet phldrT="[Text]"/>
      <dgm:spPr>
        <a:solidFill>
          <a:srgbClr val="FF0000"/>
        </a:solidFill>
        <a:scene3d>
          <a:camera prst="orthographicFront"/>
          <a:lightRig rig="threePt" dir="t"/>
        </a:scene3d>
        <a:sp3d>
          <a:bevelT/>
        </a:sp3d>
      </dgm:spPr>
      <dgm:t>
        <a:bodyPr/>
        <a:lstStyle/>
        <a:p>
          <a:r>
            <a:rPr lang="en-GB" dirty="0" smtClean="0"/>
            <a:t>automatism</a:t>
          </a:r>
          <a:endParaRPr lang="en-GB" dirty="0"/>
        </a:p>
      </dgm:t>
    </dgm:pt>
    <dgm:pt modelId="{8B053D0A-B07E-4A0D-B1B4-3CB7C5BC09CE}" type="parTrans" cxnId="{CC8DB8E3-FFA5-4FDC-9BB3-F360C7D2AA8E}">
      <dgm:prSet/>
      <dgm:spPr/>
      <dgm:t>
        <a:bodyPr/>
        <a:lstStyle/>
        <a:p>
          <a:endParaRPr lang="en-GB"/>
        </a:p>
      </dgm:t>
    </dgm:pt>
    <dgm:pt modelId="{55D35EBF-0E7D-4B27-AE63-4BAF900DBD9D}" type="sibTrans" cxnId="{CC8DB8E3-FFA5-4FDC-9BB3-F360C7D2AA8E}">
      <dgm:prSet/>
      <dgm:spPr/>
      <dgm:t>
        <a:bodyPr/>
        <a:lstStyle/>
        <a:p>
          <a:endParaRPr lang="en-GB"/>
        </a:p>
      </dgm:t>
    </dgm:pt>
    <dgm:pt modelId="{4B4C350C-767E-40F8-994B-E1929836AD02}">
      <dgm:prSet phldrT="[Text]"/>
      <dgm:spPr>
        <a:scene3d>
          <a:camera prst="orthographicFront"/>
          <a:lightRig rig="threePt" dir="t"/>
        </a:scene3d>
        <a:sp3d>
          <a:bevelT/>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smtClean="0"/>
            <a:t>D suffered loss </a:t>
          </a:r>
          <a:r>
            <a:rPr lang="en-GB" smtClean="0"/>
            <a:t>of control</a:t>
          </a:r>
        </a:p>
        <a:p>
          <a:pPr defTabSz="444500">
            <a:lnSpc>
              <a:spcPct val="90000"/>
            </a:lnSpc>
            <a:spcBef>
              <a:spcPct val="0"/>
            </a:spcBef>
            <a:spcAft>
              <a:spcPct val="35000"/>
            </a:spcAft>
          </a:pPr>
          <a:endParaRPr lang="en-GB" dirty="0"/>
        </a:p>
      </dgm:t>
    </dgm:pt>
    <dgm:pt modelId="{75BAB900-645F-4739-B3F4-C9AB301E285D}" type="parTrans" cxnId="{A4609DCA-9177-4249-B3BF-57E7BE3EDE57}">
      <dgm:prSet/>
      <dgm:spPr/>
      <dgm:t>
        <a:bodyPr/>
        <a:lstStyle/>
        <a:p>
          <a:endParaRPr lang="en-GB"/>
        </a:p>
      </dgm:t>
    </dgm:pt>
    <dgm:pt modelId="{6D9E4DC1-06B9-48B1-AF31-EB21ACCD3EBB}" type="sibTrans" cxnId="{A4609DCA-9177-4249-B3BF-57E7BE3EDE57}">
      <dgm:prSet/>
      <dgm:spPr>
        <a:solidFill>
          <a:srgbClr val="FF0000"/>
        </a:solidFill>
        <a:scene3d>
          <a:camera prst="orthographicFront"/>
          <a:lightRig rig="threePt" dir="t"/>
        </a:scene3d>
        <a:sp3d>
          <a:bevelT/>
        </a:sp3d>
      </dgm:spPr>
      <dgm:t>
        <a:bodyPr/>
        <a:lstStyle/>
        <a:p>
          <a:endParaRPr lang="en-GB"/>
        </a:p>
      </dgm:t>
    </dgm:pt>
    <dgm:pt modelId="{CF97451D-8DB8-4C20-8933-B6FFE482EA9F}">
      <dgm:prSet phldrT="[Text]"/>
      <dgm:spPr>
        <a:scene3d>
          <a:camera prst="orthographicFront"/>
          <a:lightRig rig="threePt" dir="t"/>
        </a:scene3d>
        <a:sp3d>
          <a:bevelT/>
        </a:sp3d>
      </dgm:spPr>
      <dgm:t>
        <a:bodyPr/>
        <a:lstStyle/>
        <a:p>
          <a:r>
            <a:rPr lang="en-GB" dirty="0" smtClean="0"/>
            <a:t>Caused by an external factor</a:t>
          </a:r>
          <a:endParaRPr lang="en-GB" dirty="0"/>
        </a:p>
      </dgm:t>
    </dgm:pt>
    <dgm:pt modelId="{D10C698A-CD7F-4D4D-95E8-BFEE1210857B}" type="parTrans" cxnId="{28621A7B-83DB-4407-BBB4-6ADD954DF0C4}">
      <dgm:prSet/>
      <dgm:spPr/>
      <dgm:t>
        <a:bodyPr/>
        <a:lstStyle/>
        <a:p>
          <a:endParaRPr lang="en-GB"/>
        </a:p>
      </dgm:t>
    </dgm:pt>
    <dgm:pt modelId="{62983D9B-C4F3-41D6-B18B-F5E5C5111BC6}" type="sibTrans" cxnId="{28621A7B-83DB-4407-BBB4-6ADD954DF0C4}">
      <dgm:prSet/>
      <dgm:spPr>
        <a:solidFill>
          <a:srgbClr val="FF0000"/>
        </a:solidFill>
        <a:scene3d>
          <a:camera prst="orthographicFront"/>
          <a:lightRig rig="threePt" dir="t"/>
        </a:scene3d>
        <a:sp3d>
          <a:bevelT/>
        </a:sp3d>
      </dgm:spPr>
      <dgm:t>
        <a:bodyPr/>
        <a:lstStyle/>
        <a:p>
          <a:endParaRPr lang="en-GB"/>
        </a:p>
      </dgm:t>
    </dgm:pt>
    <dgm:pt modelId="{3BBA413B-9773-47C2-B59E-A5D9DC4F3573}">
      <dgm:prSet phldrT="[Text]"/>
      <dgm:spPr>
        <a:scene3d>
          <a:camera prst="orthographicFront"/>
          <a:lightRig rig="threePt" dir="t"/>
        </a:scene3d>
        <a:sp3d>
          <a:bevelT/>
        </a:sp3d>
      </dgm:spPr>
      <dgm:t>
        <a:bodyPr/>
        <a:lstStyle/>
        <a:p>
          <a:r>
            <a:rPr lang="en-GB" smtClean="0"/>
            <a:t>Loss of control is complete</a:t>
          </a:r>
          <a:endParaRPr lang="en-GB" dirty="0"/>
        </a:p>
      </dgm:t>
    </dgm:pt>
    <dgm:pt modelId="{CB53F007-4A0D-423F-9905-364BC5B0E853}" type="parTrans" cxnId="{27B62FF4-857D-4897-B89D-01D438DFB778}">
      <dgm:prSet/>
      <dgm:spPr/>
      <dgm:t>
        <a:bodyPr/>
        <a:lstStyle/>
        <a:p>
          <a:endParaRPr lang="en-GB"/>
        </a:p>
      </dgm:t>
    </dgm:pt>
    <dgm:pt modelId="{9E68427C-6D90-4AE9-B8D8-AC3F1E563CC7}" type="sibTrans" cxnId="{27B62FF4-857D-4897-B89D-01D438DFB778}">
      <dgm:prSet/>
      <dgm:spPr>
        <a:solidFill>
          <a:srgbClr val="FF0000"/>
        </a:solidFill>
        <a:scene3d>
          <a:camera prst="orthographicFront"/>
          <a:lightRig rig="threePt" dir="t"/>
        </a:scene3d>
        <a:sp3d>
          <a:bevelT/>
        </a:sp3d>
      </dgm:spPr>
      <dgm:t>
        <a:bodyPr/>
        <a:lstStyle/>
        <a:p>
          <a:endParaRPr lang="en-GB"/>
        </a:p>
      </dgm:t>
    </dgm:pt>
    <dgm:pt modelId="{E7386003-4050-41FD-81B5-BF64C1C3DE29}">
      <dgm:prSet/>
      <dgm:spPr>
        <a:scene3d>
          <a:camera prst="orthographicFront"/>
          <a:lightRig rig="threePt" dir="t"/>
        </a:scene3d>
        <a:sp3d>
          <a:bevelT/>
        </a:sp3d>
      </dgm:spPr>
      <dgm:t>
        <a:bodyPr/>
        <a:lstStyle/>
        <a:p>
          <a:r>
            <a:rPr lang="en-GB" dirty="0" smtClean="0"/>
            <a:t>It was not self-induced</a:t>
          </a:r>
          <a:endParaRPr lang="en-GB" dirty="0"/>
        </a:p>
      </dgm:t>
    </dgm:pt>
    <dgm:pt modelId="{B96719F6-99E1-4914-963C-ABC5C7D86120}" type="sibTrans" cxnId="{2EED8355-D2D7-4721-8E7B-28BD0BB4F110}">
      <dgm:prSet/>
      <dgm:spPr>
        <a:solidFill>
          <a:srgbClr val="FF0000"/>
        </a:solidFill>
        <a:scene3d>
          <a:camera prst="orthographicFront"/>
          <a:lightRig rig="threePt" dir="t"/>
        </a:scene3d>
        <a:sp3d>
          <a:bevelT/>
        </a:sp3d>
      </dgm:spPr>
      <dgm:t>
        <a:bodyPr/>
        <a:lstStyle/>
        <a:p>
          <a:endParaRPr lang="en-GB"/>
        </a:p>
      </dgm:t>
    </dgm:pt>
    <dgm:pt modelId="{B78F8840-8DDA-4388-9F6C-57ABF430CC0D}" type="parTrans" cxnId="{2EED8355-D2D7-4721-8E7B-28BD0BB4F110}">
      <dgm:prSet/>
      <dgm:spPr/>
      <dgm:t>
        <a:bodyPr/>
        <a:lstStyle/>
        <a:p>
          <a:endParaRPr lang="en-GB"/>
        </a:p>
      </dgm:t>
    </dgm:pt>
    <dgm:pt modelId="{A6106E3D-FF26-494B-B693-799B405E1FFF}" type="pres">
      <dgm:prSet presAssocID="{959E76F7-2208-4BAE-89D7-71619054B6EA}" presName="Name0" presStyleCnt="0">
        <dgm:presLayoutVars>
          <dgm:chMax val="1"/>
          <dgm:dir/>
          <dgm:animLvl val="ctr"/>
          <dgm:resizeHandles val="exact"/>
        </dgm:presLayoutVars>
      </dgm:prSet>
      <dgm:spPr/>
      <dgm:t>
        <a:bodyPr/>
        <a:lstStyle/>
        <a:p>
          <a:endParaRPr lang="en-GB"/>
        </a:p>
      </dgm:t>
    </dgm:pt>
    <dgm:pt modelId="{EB66C6C8-F2EC-4D76-9A31-7A77CAE88A10}" type="pres">
      <dgm:prSet presAssocID="{88661344-5D2C-4B4C-849D-A00A696A50F3}" presName="centerShape" presStyleLbl="node0" presStyleIdx="0" presStyleCnt="1" custScaleX="132917"/>
      <dgm:spPr/>
      <dgm:t>
        <a:bodyPr/>
        <a:lstStyle/>
        <a:p>
          <a:endParaRPr lang="en-GB"/>
        </a:p>
      </dgm:t>
    </dgm:pt>
    <dgm:pt modelId="{3E44608D-276A-4E17-BFDC-81BD0AE8BB4A}" type="pres">
      <dgm:prSet presAssocID="{4B4C350C-767E-40F8-994B-E1929836AD02}" presName="node" presStyleLbl="node1" presStyleIdx="0" presStyleCnt="4" custScaleX="256755" custScaleY="78536" custRadScaleRad="94744" custRadScaleInc="715">
        <dgm:presLayoutVars>
          <dgm:bulletEnabled val="1"/>
        </dgm:presLayoutVars>
      </dgm:prSet>
      <dgm:spPr/>
      <dgm:t>
        <a:bodyPr/>
        <a:lstStyle/>
        <a:p>
          <a:endParaRPr lang="en-GB"/>
        </a:p>
      </dgm:t>
    </dgm:pt>
    <dgm:pt modelId="{F967EE18-F419-4749-B667-CC4938AC0F96}" type="pres">
      <dgm:prSet presAssocID="{4B4C350C-767E-40F8-994B-E1929836AD02}" presName="dummy" presStyleCnt="0"/>
      <dgm:spPr>
        <a:scene3d>
          <a:camera prst="orthographicFront"/>
          <a:lightRig rig="threePt" dir="t"/>
        </a:scene3d>
        <a:sp3d>
          <a:bevelT/>
        </a:sp3d>
      </dgm:spPr>
    </dgm:pt>
    <dgm:pt modelId="{84D57D02-EEBE-4F5C-8617-46E648570BBA}" type="pres">
      <dgm:prSet presAssocID="{6D9E4DC1-06B9-48B1-AF31-EB21ACCD3EBB}" presName="sibTrans" presStyleLbl="sibTrans2D1" presStyleIdx="0" presStyleCnt="4"/>
      <dgm:spPr/>
      <dgm:t>
        <a:bodyPr/>
        <a:lstStyle/>
        <a:p>
          <a:endParaRPr lang="en-GB"/>
        </a:p>
      </dgm:t>
    </dgm:pt>
    <dgm:pt modelId="{90089025-8375-4E7D-BEF0-4DD6BB8E070C}" type="pres">
      <dgm:prSet presAssocID="{CF97451D-8DB8-4C20-8933-B6FFE482EA9F}" presName="node" presStyleLbl="node1" presStyleIdx="1" presStyleCnt="4" custScaleX="242184" custRadScaleRad="155300" custRadScaleInc="-8039">
        <dgm:presLayoutVars>
          <dgm:bulletEnabled val="1"/>
        </dgm:presLayoutVars>
      </dgm:prSet>
      <dgm:spPr/>
      <dgm:t>
        <a:bodyPr/>
        <a:lstStyle/>
        <a:p>
          <a:endParaRPr lang="en-GB"/>
        </a:p>
      </dgm:t>
    </dgm:pt>
    <dgm:pt modelId="{353BBC00-DA49-4E9E-8A5F-87E80E83AA31}" type="pres">
      <dgm:prSet presAssocID="{CF97451D-8DB8-4C20-8933-B6FFE482EA9F}" presName="dummy" presStyleCnt="0"/>
      <dgm:spPr>
        <a:scene3d>
          <a:camera prst="orthographicFront"/>
          <a:lightRig rig="threePt" dir="t"/>
        </a:scene3d>
        <a:sp3d>
          <a:bevelT/>
        </a:sp3d>
      </dgm:spPr>
    </dgm:pt>
    <dgm:pt modelId="{EBA8216C-D18D-4854-B9EF-1C0219DD3B06}" type="pres">
      <dgm:prSet presAssocID="{62983D9B-C4F3-41D6-B18B-F5E5C5111BC6}" presName="sibTrans" presStyleLbl="sibTrans2D1" presStyleIdx="1" presStyleCnt="4"/>
      <dgm:spPr/>
      <dgm:t>
        <a:bodyPr/>
        <a:lstStyle/>
        <a:p>
          <a:endParaRPr lang="en-GB"/>
        </a:p>
      </dgm:t>
    </dgm:pt>
    <dgm:pt modelId="{70CDDEB6-D064-42F6-892F-8547FC4B78F1}" type="pres">
      <dgm:prSet presAssocID="{3BBA413B-9773-47C2-B59E-A5D9DC4F3573}" presName="node" presStyleLbl="node1" presStyleIdx="2" presStyleCnt="4" custScaleX="253533">
        <dgm:presLayoutVars>
          <dgm:bulletEnabled val="1"/>
        </dgm:presLayoutVars>
      </dgm:prSet>
      <dgm:spPr/>
      <dgm:t>
        <a:bodyPr/>
        <a:lstStyle/>
        <a:p>
          <a:endParaRPr lang="en-GB"/>
        </a:p>
      </dgm:t>
    </dgm:pt>
    <dgm:pt modelId="{F42E7302-BD3A-45CE-9CB3-78A5CCB72968}" type="pres">
      <dgm:prSet presAssocID="{3BBA413B-9773-47C2-B59E-A5D9DC4F3573}" presName="dummy" presStyleCnt="0"/>
      <dgm:spPr>
        <a:scene3d>
          <a:camera prst="orthographicFront"/>
          <a:lightRig rig="threePt" dir="t"/>
        </a:scene3d>
        <a:sp3d>
          <a:bevelT/>
        </a:sp3d>
      </dgm:spPr>
    </dgm:pt>
    <dgm:pt modelId="{B0E064F5-14C9-428D-8C5E-83452A4A9E11}" type="pres">
      <dgm:prSet presAssocID="{9E68427C-6D90-4AE9-B8D8-AC3F1E563CC7}" presName="sibTrans" presStyleLbl="sibTrans2D1" presStyleIdx="2" presStyleCnt="4"/>
      <dgm:spPr/>
      <dgm:t>
        <a:bodyPr/>
        <a:lstStyle/>
        <a:p>
          <a:endParaRPr lang="en-GB"/>
        </a:p>
      </dgm:t>
    </dgm:pt>
    <dgm:pt modelId="{B06470A2-6D1A-4A8B-ACBC-72649A87752C}" type="pres">
      <dgm:prSet presAssocID="{E7386003-4050-41FD-81B5-BF64C1C3DE29}" presName="node" presStyleLbl="node1" presStyleIdx="3" presStyleCnt="4" custScaleX="206140" custRadScaleRad="150901" custRadScaleInc="8274">
        <dgm:presLayoutVars>
          <dgm:bulletEnabled val="1"/>
        </dgm:presLayoutVars>
      </dgm:prSet>
      <dgm:spPr/>
      <dgm:t>
        <a:bodyPr/>
        <a:lstStyle/>
        <a:p>
          <a:endParaRPr lang="en-GB"/>
        </a:p>
      </dgm:t>
    </dgm:pt>
    <dgm:pt modelId="{D1FC0A5D-FDBD-4524-9FB9-441AEC200086}" type="pres">
      <dgm:prSet presAssocID="{E7386003-4050-41FD-81B5-BF64C1C3DE29}" presName="dummy" presStyleCnt="0"/>
      <dgm:spPr>
        <a:scene3d>
          <a:camera prst="orthographicFront"/>
          <a:lightRig rig="threePt" dir="t"/>
        </a:scene3d>
        <a:sp3d>
          <a:bevelT/>
        </a:sp3d>
      </dgm:spPr>
    </dgm:pt>
    <dgm:pt modelId="{E321B75D-D22D-45BB-B854-4E9D803F72A3}" type="pres">
      <dgm:prSet presAssocID="{B96719F6-99E1-4914-963C-ABC5C7D86120}" presName="sibTrans" presStyleLbl="sibTrans2D1" presStyleIdx="3" presStyleCnt="4"/>
      <dgm:spPr/>
      <dgm:t>
        <a:bodyPr/>
        <a:lstStyle/>
        <a:p>
          <a:endParaRPr lang="en-GB"/>
        </a:p>
      </dgm:t>
    </dgm:pt>
  </dgm:ptLst>
  <dgm:cxnLst>
    <dgm:cxn modelId="{2EED8355-D2D7-4721-8E7B-28BD0BB4F110}" srcId="{88661344-5D2C-4B4C-849D-A00A696A50F3}" destId="{E7386003-4050-41FD-81B5-BF64C1C3DE29}" srcOrd="3" destOrd="0" parTransId="{B78F8840-8DDA-4388-9F6C-57ABF430CC0D}" sibTransId="{B96719F6-99E1-4914-963C-ABC5C7D86120}"/>
    <dgm:cxn modelId="{3F8652BF-D4A1-4441-9AA5-AA936C6A9FDC}" type="presOf" srcId="{6D9E4DC1-06B9-48B1-AF31-EB21ACCD3EBB}" destId="{84D57D02-EEBE-4F5C-8617-46E648570BBA}" srcOrd="0" destOrd="0" presId="urn:microsoft.com/office/officeart/2005/8/layout/radial6"/>
    <dgm:cxn modelId="{9D55CAD9-478F-4D43-94D4-F39406726052}" type="presOf" srcId="{B96719F6-99E1-4914-963C-ABC5C7D86120}" destId="{E321B75D-D22D-45BB-B854-4E9D803F72A3}" srcOrd="0" destOrd="0" presId="urn:microsoft.com/office/officeart/2005/8/layout/radial6"/>
    <dgm:cxn modelId="{7A6B54D4-553C-47F2-8B5E-171CDCAF8959}" type="presOf" srcId="{959E76F7-2208-4BAE-89D7-71619054B6EA}" destId="{A6106E3D-FF26-494B-B693-799B405E1FFF}" srcOrd="0" destOrd="0" presId="urn:microsoft.com/office/officeart/2005/8/layout/radial6"/>
    <dgm:cxn modelId="{6C3A69F9-B02E-407C-B966-2F952AC08FBA}" type="presOf" srcId="{3BBA413B-9773-47C2-B59E-A5D9DC4F3573}" destId="{70CDDEB6-D064-42F6-892F-8547FC4B78F1}" srcOrd="0" destOrd="0" presId="urn:microsoft.com/office/officeart/2005/8/layout/radial6"/>
    <dgm:cxn modelId="{C2EAF69F-6B65-4CE1-9FAB-453B8CBDCEE5}" type="presOf" srcId="{4B4C350C-767E-40F8-994B-E1929836AD02}" destId="{3E44608D-276A-4E17-BFDC-81BD0AE8BB4A}" srcOrd="0" destOrd="0" presId="urn:microsoft.com/office/officeart/2005/8/layout/radial6"/>
    <dgm:cxn modelId="{1E16CB8E-635B-44DA-ACD7-C7586053478A}" type="presOf" srcId="{62983D9B-C4F3-41D6-B18B-F5E5C5111BC6}" destId="{EBA8216C-D18D-4854-B9EF-1C0219DD3B06}" srcOrd="0" destOrd="0" presId="urn:microsoft.com/office/officeart/2005/8/layout/radial6"/>
    <dgm:cxn modelId="{A4609DCA-9177-4249-B3BF-57E7BE3EDE57}" srcId="{88661344-5D2C-4B4C-849D-A00A696A50F3}" destId="{4B4C350C-767E-40F8-994B-E1929836AD02}" srcOrd="0" destOrd="0" parTransId="{75BAB900-645F-4739-B3F4-C9AB301E285D}" sibTransId="{6D9E4DC1-06B9-48B1-AF31-EB21ACCD3EBB}"/>
    <dgm:cxn modelId="{7FE0D260-4296-4963-A31C-2899F45AB93C}" type="presOf" srcId="{E7386003-4050-41FD-81B5-BF64C1C3DE29}" destId="{B06470A2-6D1A-4A8B-ACBC-72649A87752C}" srcOrd="0" destOrd="0" presId="urn:microsoft.com/office/officeart/2005/8/layout/radial6"/>
    <dgm:cxn modelId="{27B62FF4-857D-4897-B89D-01D438DFB778}" srcId="{88661344-5D2C-4B4C-849D-A00A696A50F3}" destId="{3BBA413B-9773-47C2-B59E-A5D9DC4F3573}" srcOrd="2" destOrd="0" parTransId="{CB53F007-4A0D-423F-9905-364BC5B0E853}" sibTransId="{9E68427C-6D90-4AE9-B8D8-AC3F1E563CC7}"/>
    <dgm:cxn modelId="{07BBB32F-6CF9-42DE-B6BD-42522E932CE0}" type="presOf" srcId="{CF97451D-8DB8-4C20-8933-B6FFE482EA9F}" destId="{90089025-8375-4E7D-BEF0-4DD6BB8E070C}" srcOrd="0" destOrd="0" presId="urn:microsoft.com/office/officeart/2005/8/layout/radial6"/>
    <dgm:cxn modelId="{5C0249D0-B8C7-4D32-B26E-BDE0BEE547EC}" type="presOf" srcId="{88661344-5D2C-4B4C-849D-A00A696A50F3}" destId="{EB66C6C8-F2EC-4D76-9A31-7A77CAE88A10}" srcOrd="0" destOrd="0" presId="urn:microsoft.com/office/officeart/2005/8/layout/radial6"/>
    <dgm:cxn modelId="{EF87887E-648F-4DA5-BC86-EF9F11EFEE68}" type="presOf" srcId="{9E68427C-6D90-4AE9-B8D8-AC3F1E563CC7}" destId="{B0E064F5-14C9-428D-8C5E-83452A4A9E11}" srcOrd="0" destOrd="0" presId="urn:microsoft.com/office/officeart/2005/8/layout/radial6"/>
    <dgm:cxn modelId="{CC8DB8E3-FFA5-4FDC-9BB3-F360C7D2AA8E}" srcId="{959E76F7-2208-4BAE-89D7-71619054B6EA}" destId="{88661344-5D2C-4B4C-849D-A00A696A50F3}" srcOrd="0" destOrd="0" parTransId="{8B053D0A-B07E-4A0D-B1B4-3CB7C5BC09CE}" sibTransId="{55D35EBF-0E7D-4B27-AE63-4BAF900DBD9D}"/>
    <dgm:cxn modelId="{28621A7B-83DB-4407-BBB4-6ADD954DF0C4}" srcId="{88661344-5D2C-4B4C-849D-A00A696A50F3}" destId="{CF97451D-8DB8-4C20-8933-B6FFE482EA9F}" srcOrd="1" destOrd="0" parTransId="{D10C698A-CD7F-4D4D-95E8-BFEE1210857B}" sibTransId="{62983D9B-C4F3-41D6-B18B-F5E5C5111BC6}"/>
    <dgm:cxn modelId="{0682F07A-93E7-40ED-952E-BFC26C5CC29A}" type="presParOf" srcId="{A6106E3D-FF26-494B-B693-799B405E1FFF}" destId="{EB66C6C8-F2EC-4D76-9A31-7A77CAE88A10}" srcOrd="0" destOrd="0" presId="urn:microsoft.com/office/officeart/2005/8/layout/radial6"/>
    <dgm:cxn modelId="{8F58573E-C2F8-41BD-B49A-C65FFA6909D6}" type="presParOf" srcId="{A6106E3D-FF26-494B-B693-799B405E1FFF}" destId="{3E44608D-276A-4E17-BFDC-81BD0AE8BB4A}" srcOrd="1" destOrd="0" presId="urn:microsoft.com/office/officeart/2005/8/layout/radial6"/>
    <dgm:cxn modelId="{97366129-C80D-4AC4-A6F9-8424BB6BD256}" type="presParOf" srcId="{A6106E3D-FF26-494B-B693-799B405E1FFF}" destId="{F967EE18-F419-4749-B667-CC4938AC0F96}" srcOrd="2" destOrd="0" presId="urn:microsoft.com/office/officeart/2005/8/layout/radial6"/>
    <dgm:cxn modelId="{F1EE8A54-A864-4D6C-9794-A1B69BCDDDBB}" type="presParOf" srcId="{A6106E3D-FF26-494B-B693-799B405E1FFF}" destId="{84D57D02-EEBE-4F5C-8617-46E648570BBA}" srcOrd="3" destOrd="0" presId="urn:microsoft.com/office/officeart/2005/8/layout/radial6"/>
    <dgm:cxn modelId="{DE9D33F0-871A-4593-BC0E-0907293B9867}" type="presParOf" srcId="{A6106E3D-FF26-494B-B693-799B405E1FFF}" destId="{90089025-8375-4E7D-BEF0-4DD6BB8E070C}" srcOrd="4" destOrd="0" presId="urn:microsoft.com/office/officeart/2005/8/layout/radial6"/>
    <dgm:cxn modelId="{BA7C5214-FC2A-4C3D-B5BC-C6694947ED11}" type="presParOf" srcId="{A6106E3D-FF26-494B-B693-799B405E1FFF}" destId="{353BBC00-DA49-4E9E-8A5F-87E80E83AA31}" srcOrd="5" destOrd="0" presId="urn:microsoft.com/office/officeart/2005/8/layout/radial6"/>
    <dgm:cxn modelId="{BE02F1DC-F0CC-4DF2-A583-E9D251300BD0}" type="presParOf" srcId="{A6106E3D-FF26-494B-B693-799B405E1FFF}" destId="{EBA8216C-D18D-4854-B9EF-1C0219DD3B06}" srcOrd="6" destOrd="0" presId="urn:microsoft.com/office/officeart/2005/8/layout/radial6"/>
    <dgm:cxn modelId="{91F09AA6-EEDA-4BE7-83CA-30BBA9C24BF8}" type="presParOf" srcId="{A6106E3D-FF26-494B-B693-799B405E1FFF}" destId="{70CDDEB6-D064-42F6-892F-8547FC4B78F1}" srcOrd="7" destOrd="0" presId="urn:microsoft.com/office/officeart/2005/8/layout/radial6"/>
    <dgm:cxn modelId="{74CECF0D-C620-47E2-B258-B488FA2C5F1B}" type="presParOf" srcId="{A6106E3D-FF26-494B-B693-799B405E1FFF}" destId="{F42E7302-BD3A-45CE-9CB3-78A5CCB72968}" srcOrd="8" destOrd="0" presId="urn:microsoft.com/office/officeart/2005/8/layout/radial6"/>
    <dgm:cxn modelId="{CBA88D2E-56CA-43D4-985F-9B3906E7DC4D}" type="presParOf" srcId="{A6106E3D-FF26-494B-B693-799B405E1FFF}" destId="{B0E064F5-14C9-428D-8C5E-83452A4A9E11}" srcOrd="9" destOrd="0" presId="urn:microsoft.com/office/officeart/2005/8/layout/radial6"/>
    <dgm:cxn modelId="{B65DC146-ABC0-43D8-B159-0001EBE206BD}" type="presParOf" srcId="{A6106E3D-FF26-494B-B693-799B405E1FFF}" destId="{B06470A2-6D1A-4A8B-ACBC-72649A87752C}" srcOrd="10" destOrd="0" presId="urn:microsoft.com/office/officeart/2005/8/layout/radial6"/>
    <dgm:cxn modelId="{23BE188F-98A6-485C-BBBB-57ECE135D0C1}" type="presParOf" srcId="{A6106E3D-FF26-494B-B693-799B405E1FFF}" destId="{D1FC0A5D-FDBD-4524-9FB9-441AEC200086}" srcOrd="11" destOrd="0" presId="urn:microsoft.com/office/officeart/2005/8/layout/radial6"/>
    <dgm:cxn modelId="{E19ECB4A-6864-473E-B314-9A8E8CBAD7EB}" type="presParOf" srcId="{A6106E3D-FF26-494B-B693-799B405E1FFF}" destId="{E321B75D-D22D-45BB-B854-4E9D803F72A3}"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GB"/>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41731180-029B-4A63-8D67-56D98ACCFA41}" type="datetimeFigureOut">
              <a:rPr lang="en-GB"/>
              <a:pPr/>
              <a:t>15/10/2011</a:t>
            </a:fld>
            <a:endParaRPr lang="en-GB"/>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GB"/>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530D0F1-6A00-48DA-A2F4-6A508E279173}" type="slidenum">
              <a:rPr lang="en-GB"/>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E8E3AA4-FB6B-4A99-BF79-5627579CC19E}" type="datetimeFigureOut">
              <a:rPr lang="en-GB"/>
              <a:pPr>
                <a:defRPr/>
              </a:pPr>
              <a:t>15/10/2011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61429F2-F8F1-4127-BB32-57A297A48B0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630D8CE-1251-4F49-BB57-4F1C54291B72}" type="datetimeFigureOut">
              <a:rPr lang="en-GB"/>
              <a:pPr>
                <a:defRPr/>
              </a:pPr>
              <a:t>15/10/2011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AD85071-810E-4146-ACF6-4F4675FEF59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78F8E17-47AF-4324-BF61-810611F5EF44}" type="datetimeFigureOut">
              <a:rPr lang="en-GB"/>
              <a:pPr>
                <a:defRPr/>
              </a:pPr>
              <a:t>15/10/2011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33AD9A3-806E-4D11-84D0-028216BDF5E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8CC86BA-7C26-4625-973D-33F842FBFFDF}" type="datetimeFigureOut">
              <a:rPr lang="en-GB"/>
              <a:pPr>
                <a:defRPr/>
              </a:pPr>
              <a:t>15/10/2011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9583B6E-7FC1-4311-9466-C05222962A1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824E68-2C92-436D-A9CB-A61F02114973}" type="datetimeFigureOut">
              <a:rPr lang="en-GB"/>
              <a:pPr>
                <a:defRPr/>
              </a:pPr>
              <a:t>15/10/2011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F6F8A91-4915-4882-8D20-423BED080B0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6F8A754-0781-48D5-8400-9DB2ED597B32}" type="datetimeFigureOut">
              <a:rPr lang="en-GB"/>
              <a:pPr>
                <a:defRPr/>
              </a:pPr>
              <a:t>15/10/2011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DDB757F-0CF1-4E2F-846A-55471E2A452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A3BF515C-3A1D-4B73-8766-76230CAFF97D}" type="datetimeFigureOut">
              <a:rPr lang="en-GB"/>
              <a:pPr>
                <a:defRPr/>
              </a:pPr>
              <a:t>15/10/2011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82E4E1F-6595-4E04-8DE2-65FA916A7BD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1A0C2D3-C039-4DCF-A034-0750CBB51FB6}" type="datetimeFigureOut">
              <a:rPr lang="en-GB"/>
              <a:pPr>
                <a:defRPr/>
              </a:pPr>
              <a:t>15/10/2011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CCE443F-A0EE-4E4A-A112-E2DB0768606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4EE75E-509C-4D86-8A67-4C658FBAF2C8}" type="datetimeFigureOut">
              <a:rPr lang="en-GB"/>
              <a:pPr>
                <a:defRPr/>
              </a:pPr>
              <a:t>15/10/2011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48E5DA6-1762-4A0F-A182-CE5102DF347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1C4B71-E0CB-4D84-B555-64513F449BB6}" type="datetimeFigureOut">
              <a:rPr lang="en-GB"/>
              <a:pPr>
                <a:defRPr/>
              </a:pPr>
              <a:t>15/10/2011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6717754-22A8-406C-B575-5A7A0F57562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F797686-2289-4907-90A6-E9C1779A25BA}" type="datetimeFigureOut">
              <a:rPr lang="en-GB"/>
              <a:pPr>
                <a:defRPr/>
              </a:pPr>
              <a:t>15/10/2011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2AE7B66-BE29-4241-9990-1166CE6BEDD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55E8716-7B36-4635-AA1F-983495F9D150}" type="datetimeFigureOut">
              <a:rPr lang="en-GB"/>
              <a:pPr>
                <a:defRPr/>
              </a:pPr>
              <a:t>15/10/2011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170EB7E-20CC-4117-A28A-3A3D7080AC0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GB" smtClean="0"/>
              <a:t>Defences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GB" dirty="0" smtClean="0"/>
              <a:t>Automatism</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en-GB" smtClean="0"/>
              <a:t>Extras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5"/>
          <p:cNvSpPr txBox="1">
            <a:spLocks noChangeArrowheads="1"/>
          </p:cNvSpPr>
          <p:nvPr/>
        </p:nvSpPr>
        <p:spPr bwMode="auto">
          <a:xfrm>
            <a:off x="227013" y="1524000"/>
            <a:ext cx="8683625" cy="914400"/>
          </a:xfrm>
          <a:prstGeom prst="rect">
            <a:avLst/>
          </a:prstGeom>
          <a:noFill/>
          <a:ln w="9525">
            <a:noFill/>
            <a:miter lim="800000"/>
            <a:headEnd/>
            <a:tailEnd/>
          </a:ln>
        </p:spPr>
        <p:txBody>
          <a:bodyPr anchor="ctr" anchorCtr="1"/>
          <a:lstStyle/>
          <a:p>
            <a:pPr algn="ctr"/>
            <a:r>
              <a:rPr lang="en-GB" sz="3600" b="1">
                <a:solidFill>
                  <a:srgbClr val="450F21"/>
                </a:solidFill>
                <a:latin typeface="Verdana" pitchFamily="34" charset="0"/>
                <a:cs typeface="Arial" charset="0"/>
              </a:rPr>
              <a:t>Introduction</a:t>
            </a:r>
          </a:p>
        </p:txBody>
      </p:sp>
      <p:sp>
        <p:nvSpPr>
          <p:cNvPr id="23554" name="Text Box 6"/>
          <p:cNvSpPr txBox="1">
            <a:spLocks noChangeArrowheads="1"/>
          </p:cNvSpPr>
          <p:nvPr/>
        </p:nvSpPr>
        <p:spPr bwMode="auto">
          <a:xfrm>
            <a:off x="301625" y="2514600"/>
            <a:ext cx="8537575" cy="3975100"/>
          </a:xfrm>
          <a:prstGeom prst="rect">
            <a:avLst/>
          </a:prstGeom>
          <a:noFill/>
          <a:ln w="9525">
            <a:noFill/>
            <a:miter lim="800000"/>
            <a:headEnd/>
            <a:tailEnd/>
          </a:ln>
        </p:spPr>
        <p:txBody>
          <a:bodyPr anchorCtr="1"/>
          <a:lstStyle/>
          <a:p>
            <a:pPr algn="just">
              <a:lnSpc>
                <a:spcPct val="110000"/>
              </a:lnSpc>
            </a:pPr>
            <a:r>
              <a:rPr lang="en-GB" sz="2200">
                <a:solidFill>
                  <a:srgbClr val="450F21"/>
                </a:solidFill>
                <a:latin typeface="Verdana" pitchFamily="34" charset="0"/>
              </a:rPr>
              <a:t>The basis of this defence is the defendant’s inability to control his or her actions.</a:t>
            </a:r>
          </a:p>
          <a:p>
            <a:pPr>
              <a:lnSpc>
                <a:spcPct val="110000"/>
              </a:lnSpc>
              <a:spcBef>
                <a:spcPct val="40000"/>
              </a:spcBef>
            </a:pPr>
            <a:r>
              <a:rPr lang="en-GB" sz="2200">
                <a:solidFill>
                  <a:srgbClr val="450F21"/>
                </a:solidFill>
                <a:latin typeface="Verdana" pitchFamily="34" charset="0"/>
              </a:rPr>
              <a:t>It has long been accepted that a defendant will only face criminal liability for his or her actions if they were performed voluntarily. With the defence of automatism, a defendant claims that the </a:t>
            </a:r>
            <a:r>
              <a:rPr lang="en-GB" sz="2200" i="1">
                <a:solidFill>
                  <a:srgbClr val="450F21"/>
                </a:solidFill>
                <a:latin typeface="Verdana" pitchFamily="34" charset="0"/>
              </a:rPr>
              <a:t>actus reus</a:t>
            </a:r>
            <a:r>
              <a:rPr lang="en-GB" sz="2200">
                <a:solidFill>
                  <a:srgbClr val="450F21"/>
                </a:solidFill>
                <a:latin typeface="Verdana" pitchFamily="34" charset="0"/>
              </a:rPr>
              <a:t> was involuntary and argues that therefore he or she should not be convicted of the offence. Since the defendant is denying the </a:t>
            </a:r>
            <a:r>
              <a:rPr lang="en-GB" sz="2200" i="1">
                <a:solidFill>
                  <a:srgbClr val="450F21"/>
                </a:solidFill>
                <a:latin typeface="Verdana" pitchFamily="34" charset="0"/>
              </a:rPr>
              <a:t>actus reus</a:t>
            </a:r>
            <a:r>
              <a:rPr lang="en-GB" sz="2200">
                <a:solidFill>
                  <a:srgbClr val="450F21"/>
                </a:solidFill>
                <a:latin typeface="Verdana" pitchFamily="34" charset="0"/>
              </a:rPr>
              <a:t>, automatism may be used as a defence to all crimes, including those classed as strict liability offences.</a:t>
            </a:r>
            <a:endParaRPr lang="en-GB" sz="2200">
              <a:solidFill>
                <a:srgbClr val="003A14"/>
              </a:solidFill>
              <a:latin typeface="Verdan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4"/>
          <p:cNvSpPr txBox="1">
            <a:spLocks noChangeArrowheads="1"/>
          </p:cNvSpPr>
          <p:nvPr/>
        </p:nvSpPr>
        <p:spPr bwMode="auto">
          <a:xfrm>
            <a:off x="227013" y="1524000"/>
            <a:ext cx="8683625" cy="914400"/>
          </a:xfrm>
          <a:prstGeom prst="rect">
            <a:avLst/>
          </a:prstGeom>
          <a:noFill/>
          <a:ln w="9525">
            <a:noFill/>
            <a:miter lim="800000"/>
            <a:headEnd/>
            <a:tailEnd/>
          </a:ln>
        </p:spPr>
        <p:txBody>
          <a:bodyPr anchor="ctr" anchorCtr="1"/>
          <a:lstStyle/>
          <a:p>
            <a:pPr algn="ctr"/>
            <a:r>
              <a:rPr lang="en-GB" sz="3600" b="1">
                <a:solidFill>
                  <a:srgbClr val="450F21"/>
                </a:solidFill>
                <a:latin typeface="Verdana" pitchFamily="34" charset="0"/>
                <a:cs typeface="Arial" charset="0"/>
              </a:rPr>
              <a:t>Elements</a:t>
            </a:r>
          </a:p>
        </p:txBody>
      </p:sp>
      <p:sp>
        <p:nvSpPr>
          <p:cNvPr id="24578" name="Text Box 5"/>
          <p:cNvSpPr txBox="1">
            <a:spLocks noChangeArrowheads="1"/>
          </p:cNvSpPr>
          <p:nvPr/>
        </p:nvSpPr>
        <p:spPr bwMode="auto">
          <a:xfrm>
            <a:off x="301625" y="2514600"/>
            <a:ext cx="8537575" cy="3975100"/>
          </a:xfrm>
          <a:prstGeom prst="rect">
            <a:avLst/>
          </a:prstGeom>
          <a:noFill/>
          <a:ln w="9525">
            <a:noFill/>
            <a:miter lim="800000"/>
            <a:headEnd/>
            <a:tailEnd/>
          </a:ln>
        </p:spPr>
        <p:txBody>
          <a:bodyPr anchorCtr="1"/>
          <a:lstStyle/>
          <a:p>
            <a:pPr>
              <a:lnSpc>
                <a:spcPct val="120000"/>
              </a:lnSpc>
              <a:spcBef>
                <a:spcPct val="20000"/>
              </a:spcBef>
            </a:pPr>
            <a:r>
              <a:rPr lang="en-GB" sz="2200">
                <a:solidFill>
                  <a:srgbClr val="450F21"/>
                </a:solidFill>
                <a:latin typeface="Verdana" pitchFamily="34" charset="0"/>
                <a:cs typeface="Times New Roman" pitchFamily="18" charset="0"/>
              </a:rPr>
              <a:t>In order to rely on automatism, the defendant must show that there was a complete loss of voluntary control. The total loss of control must be due to an external factor. This is the key difference between insanity and automatism. </a:t>
            </a:r>
          </a:p>
          <a:p>
            <a:pPr>
              <a:lnSpc>
                <a:spcPct val="120000"/>
              </a:lnSpc>
              <a:spcBef>
                <a:spcPct val="30000"/>
              </a:spcBef>
            </a:pPr>
            <a:r>
              <a:rPr lang="en-GB" sz="2200">
                <a:solidFill>
                  <a:srgbClr val="450F21"/>
                </a:solidFill>
                <a:latin typeface="Verdana" pitchFamily="34" charset="0"/>
                <a:cs typeface="Times New Roman" pitchFamily="18" charset="0"/>
              </a:rPr>
              <a:t>The courts have given examples of what constitutes an external factor. These include a blow to the head, being stung by a bee, being given anaesthetic, a reflex action, being hypnotised and suffering from severe shock or post-traumatic stress disorder.</a:t>
            </a:r>
            <a:endParaRPr lang="en-GB" sz="2400">
              <a:latin typeface="Times"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5"/>
          <p:cNvSpPr txBox="1">
            <a:spLocks noChangeArrowheads="1"/>
          </p:cNvSpPr>
          <p:nvPr/>
        </p:nvSpPr>
        <p:spPr bwMode="auto">
          <a:xfrm>
            <a:off x="227013" y="1524000"/>
            <a:ext cx="8683625" cy="914400"/>
          </a:xfrm>
          <a:prstGeom prst="rect">
            <a:avLst/>
          </a:prstGeom>
          <a:noFill/>
          <a:ln w="9525">
            <a:noFill/>
            <a:miter lim="800000"/>
            <a:headEnd/>
            <a:tailEnd/>
          </a:ln>
        </p:spPr>
        <p:txBody>
          <a:bodyPr anchor="ctr" anchorCtr="1"/>
          <a:lstStyle/>
          <a:p>
            <a:pPr algn="ctr"/>
            <a:r>
              <a:rPr lang="en-GB" sz="3600" b="1">
                <a:solidFill>
                  <a:srgbClr val="450F21"/>
                </a:solidFill>
                <a:latin typeface="Verdana" pitchFamily="34" charset="0"/>
                <a:cs typeface="Arial" charset="0"/>
              </a:rPr>
              <a:t>Self-induced automatism</a:t>
            </a:r>
          </a:p>
        </p:txBody>
      </p:sp>
      <p:sp>
        <p:nvSpPr>
          <p:cNvPr id="25602" name="Text Box 6"/>
          <p:cNvSpPr txBox="1">
            <a:spLocks noChangeArrowheads="1"/>
          </p:cNvSpPr>
          <p:nvPr/>
        </p:nvSpPr>
        <p:spPr bwMode="auto">
          <a:xfrm>
            <a:off x="301625" y="2514600"/>
            <a:ext cx="8537575" cy="3975100"/>
          </a:xfrm>
          <a:prstGeom prst="rect">
            <a:avLst/>
          </a:prstGeom>
          <a:noFill/>
          <a:ln w="9525">
            <a:noFill/>
            <a:miter lim="800000"/>
            <a:headEnd/>
            <a:tailEnd/>
          </a:ln>
        </p:spPr>
        <p:txBody>
          <a:bodyPr anchorCtr="1"/>
          <a:lstStyle/>
          <a:p>
            <a:pPr>
              <a:lnSpc>
                <a:spcPct val="120000"/>
              </a:lnSpc>
              <a:spcBef>
                <a:spcPct val="20000"/>
              </a:spcBef>
            </a:pPr>
            <a:r>
              <a:rPr lang="en-GB" sz="2200">
                <a:solidFill>
                  <a:srgbClr val="450F21"/>
                </a:solidFill>
                <a:latin typeface="Verdana" pitchFamily="34" charset="0"/>
                <a:cs typeface="Times New Roman" pitchFamily="18" charset="0"/>
              </a:rPr>
              <a:t>If the automatism was caused by voluntary consumption of drugs or alcohol, the defendant cannot rely on this defence and will be subject to the rules of intoxication instead. </a:t>
            </a:r>
          </a:p>
          <a:p>
            <a:pPr>
              <a:lnSpc>
                <a:spcPct val="120000"/>
              </a:lnSpc>
              <a:spcBef>
                <a:spcPct val="40000"/>
              </a:spcBef>
            </a:pPr>
            <a:r>
              <a:rPr lang="en-GB" sz="2200">
                <a:solidFill>
                  <a:srgbClr val="450F21"/>
                </a:solidFill>
                <a:latin typeface="Verdana" pitchFamily="34" charset="0"/>
              </a:rPr>
              <a:t>If the defendant’s automatism is caused by something other than alcohol or drugs, he or she </a:t>
            </a:r>
            <a:r>
              <a:rPr lang="en-GB" sz="2200" i="1">
                <a:solidFill>
                  <a:srgbClr val="450F21"/>
                </a:solidFill>
                <a:latin typeface="Verdana" pitchFamily="34" charset="0"/>
              </a:rPr>
              <a:t>may</a:t>
            </a:r>
            <a:r>
              <a:rPr lang="en-GB" sz="2200">
                <a:solidFill>
                  <a:srgbClr val="450F21"/>
                </a:solidFill>
                <a:latin typeface="Verdana" pitchFamily="34" charset="0"/>
              </a:rPr>
              <a:t> be able to use the defence, although this is dependent upon on whether he or she knew there was a risk of getting into such a condition. </a:t>
            </a:r>
            <a:endParaRPr lang="en-GB" sz="2200">
              <a:solidFill>
                <a:srgbClr val="003A14"/>
              </a:solidFill>
              <a:latin typeface="Verdan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5"/>
          <p:cNvSpPr txBox="1">
            <a:spLocks noChangeArrowheads="1"/>
          </p:cNvSpPr>
          <p:nvPr/>
        </p:nvSpPr>
        <p:spPr bwMode="auto">
          <a:xfrm>
            <a:off x="227013" y="1524000"/>
            <a:ext cx="8683625" cy="914400"/>
          </a:xfrm>
          <a:prstGeom prst="rect">
            <a:avLst/>
          </a:prstGeom>
          <a:noFill/>
          <a:ln w="9525">
            <a:noFill/>
            <a:miter lim="800000"/>
            <a:headEnd/>
            <a:tailEnd/>
          </a:ln>
        </p:spPr>
        <p:txBody>
          <a:bodyPr anchor="ctr" anchorCtr="1"/>
          <a:lstStyle/>
          <a:p>
            <a:pPr algn="ctr"/>
            <a:r>
              <a:rPr lang="en-GB" sz="3600" b="1">
                <a:solidFill>
                  <a:srgbClr val="450F21"/>
                </a:solidFill>
                <a:latin typeface="Verdana" pitchFamily="34" charset="0"/>
                <a:cs typeface="Arial" charset="0"/>
              </a:rPr>
              <a:t>Burden and standard of proof</a:t>
            </a:r>
          </a:p>
        </p:txBody>
      </p:sp>
      <p:sp>
        <p:nvSpPr>
          <p:cNvPr id="26626" name="Text Box 6"/>
          <p:cNvSpPr txBox="1">
            <a:spLocks noChangeArrowheads="1"/>
          </p:cNvSpPr>
          <p:nvPr/>
        </p:nvSpPr>
        <p:spPr bwMode="auto">
          <a:xfrm>
            <a:off x="301625" y="2514600"/>
            <a:ext cx="8537575" cy="3975100"/>
          </a:xfrm>
          <a:prstGeom prst="rect">
            <a:avLst/>
          </a:prstGeom>
          <a:noFill/>
          <a:ln w="9525">
            <a:noFill/>
            <a:miter lim="800000"/>
            <a:headEnd/>
            <a:tailEnd/>
          </a:ln>
        </p:spPr>
        <p:txBody>
          <a:bodyPr anchorCtr="1"/>
          <a:lstStyle/>
          <a:p>
            <a:pPr>
              <a:lnSpc>
                <a:spcPct val="120000"/>
              </a:lnSpc>
            </a:pPr>
            <a:r>
              <a:rPr lang="en-GB" sz="2200">
                <a:solidFill>
                  <a:srgbClr val="450F21"/>
                </a:solidFill>
                <a:latin typeface="Verdana" pitchFamily="34" charset="0"/>
              </a:rPr>
              <a:t>If the defendant seeks to rely on automatism, he or she must raise the defence and will usually require medical evidence in order to do so. Once the defence has been raised, it is for the prosecution to disprove.</a:t>
            </a:r>
            <a:endParaRPr lang="en-GB" sz="2200">
              <a:solidFill>
                <a:srgbClr val="003A14"/>
              </a:solidFill>
              <a:latin typeface="Verdan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5"/>
          <p:cNvSpPr txBox="1">
            <a:spLocks noChangeArrowheads="1"/>
          </p:cNvSpPr>
          <p:nvPr/>
        </p:nvSpPr>
        <p:spPr bwMode="auto">
          <a:xfrm>
            <a:off x="227013" y="1524000"/>
            <a:ext cx="8683625" cy="914400"/>
          </a:xfrm>
          <a:prstGeom prst="rect">
            <a:avLst/>
          </a:prstGeom>
          <a:noFill/>
          <a:ln w="9525">
            <a:noFill/>
            <a:miter lim="800000"/>
            <a:headEnd/>
            <a:tailEnd/>
          </a:ln>
        </p:spPr>
        <p:txBody>
          <a:bodyPr anchor="ctr" anchorCtr="1"/>
          <a:lstStyle/>
          <a:p>
            <a:pPr algn="ctr"/>
            <a:r>
              <a:rPr lang="en-GB" sz="3600" b="1">
                <a:solidFill>
                  <a:srgbClr val="450F21"/>
                </a:solidFill>
                <a:latin typeface="Verdana" pitchFamily="34" charset="0"/>
                <a:cs typeface="Arial" charset="0"/>
              </a:rPr>
              <a:t>Effect</a:t>
            </a:r>
          </a:p>
        </p:txBody>
      </p:sp>
      <p:sp>
        <p:nvSpPr>
          <p:cNvPr id="27650" name="Text Box 6"/>
          <p:cNvSpPr txBox="1">
            <a:spLocks noChangeArrowheads="1"/>
          </p:cNvSpPr>
          <p:nvPr/>
        </p:nvSpPr>
        <p:spPr bwMode="auto">
          <a:xfrm>
            <a:off x="301625" y="2514600"/>
            <a:ext cx="8537575" cy="3975100"/>
          </a:xfrm>
          <a:prstGeom prst="rect">
            <a:avLst/>
          </a:prstGeom>
          <a:noFill/>
          <a:ln w="9525">
            <a:noFill/>
            <a:miter lim="800000"/>
            <a:headEnd/>
            <a:tailEnd/>
          </a:ln>
        </p:spPr>
        <p:txBody>
          <a:bodyPr anchorCtr="1"/>
          <a:lstStyle/>
          <a:p>
            <a:pPr>
              <a:lnSpc>
                <a:spcPct val="130000"/>
              </a:lnSpc>
            </a:pPr>
            <a:r>
              <a:rPr lang="en-US" sz="2200">
                <a:solidFill>
                  <a:srgbClr val="450F21"/>
                </a:solidFill>
                <a:latin typeface="Verdana" pitchFamily="34" charset="0"/>
              </a:rPr>
              <a:t>Automatism acts as a complete defence, and a successful plea means that the defendant will be found not guilty.</a:t>
            </a:r>
            <a:endParaRPr lang="en-US" sz="2400">
              <a:latin typeface="Times" pitchFamily="18" charset="0"/>
            </a:endParaRPr>
          </a:p>
          <a:p>
            <a:endParaRPr lang="en-GB" sz="2200">
              <a:solidFill>
                <a:srgbClr val="003A14"/>
              </a:solidFill>
              <a:latin typeface="Verdan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5"/>
          <p:cNvSpPr txBox="1">
            <a:spLocks noChangeArrowheads="1"/>
          </p:cNvSpPr>
          <p:nvPr/>
        </p:nvSpPr>
        <p:spPr bwMode="auto">
          <a:xfrm>
            <a:off x="227013" y="1524000"/>
            <a:ext cx="8683625" cy="914400"/>
          </a:xfrm>
          <a:prstGeom prst="rect">
            <a:avLst/>
          </a:prstGeom>
          <a:noFill/>
          <a:ln w="9525">
            <a:noFill/>
            <a:miter lim="800000"/>
            <a:headEnd/>
            <a:tailEnd/>
          </a:ln>
        </p:spPr>
        <p:txBody>
          <a:bodyPr anchor="ctr" anchorCtr="1"/>
          <a:lstStyle/>
          <a:p>
            <a:pPr algn="ctr"/>
            <a:r>
              <a:rPr lang="en-GB" sz="3600" b="1">
                <a:solidFill>
                  <a:srgbClr val="450F21"/>
                </a:solidFill>
                <a:latin typeface="Verdana" pitchFamily="34" charset="0"/>
                <a:cs typeface="Arial" charset="0"/>
              </a:rPr>
              <a:t>Evaluation (1)</a:t>
            </a:r>
          </a:p>
        </p:txBody>
      </p:sp>
      <p:sp>
        <p:nvSpPr>
          <p:cNvPr id="28674" name="Text Box 6"/>
          <p:cNvSpPr txBox="1">
            <a:spLocks noChangeArrowheads="1"/>
          </p:cNvSpPr>
          <p:nvPr/>
        </p:nvSpPr>
        <p:spPr bwMode="auto">
          <a:xfrm>
            <a:off x="301625" y="2514600"/>
            <a:ext cx="8537575" cy="3975100"/>
          </a:xfrm>
          <a:prstGeom prst="rect">
            <a:avLst/>
          </a:prstGeom>
          <a:noFill/>
          <a:ln w="9525">
            <a:noFill/>
            <a:miter lim="800000"/>
            <a:headEnd/>
            <a:tailEnd/>
          </a:ln>
        </p:spPr>
        <p:txBody>
          <a:bodyPr anchorCtr="1"/>
          <a:lstStyle/>
          <a:p>
            <a:pPr>
              <a:lnSpc>
                <a:spcPct val="120000"/>
              </a:lnSpc>
              <a:spcBef>
                <a:spcPct val="20000"/>
              </a:spcBef>
            </a:pPr>
            <a:r>
              <a:rPr lang="en-GB" sz="2200" b="1">
                <a:solidFill>
                  <a:srgbClr val="450F21"/>
                </a:solidFill>
                <a:latin typeface="Verdana" pitchFamily="34" charset="0"/>
                <a:cs typeface="Times New Roman" pitchFamily="18" charset="0"/>
              </a:rPr>
              <a:t>Leads to irrational and unfair results</a:t>
            </a:r>
            <a:endParaRPr lang="en-GB" sz="2200">
              <a:solidFill>
                <a:srgbClr val="450F21"/>
              </a:solidFill>
              <a:latin typeface="Verdana" pitchFamily="34" charset="0"/>
              <a:cs typeface="Times New Roman" pitchFamily="18" charset="0"/>
            </a:endParaRPr>
          </a:p>
          <a:p>
            <a:pPr>
              <a:lnSpc>
                <a:spcPct val="130000"/>
              </a:lnSpc>
              <a:spcBef>
                <a:spcPct val="20000"/>
              </a:spcBef>
            </a:pPr>
            <a:r>
              <a:rPr lang="en-GB" sz="2200">
                <a:solidFill>
                  <a:srgbClr val="450F21"/>
                </a:solidFill>
                <a:latin typeface="Verdana" pitchFamily="34" charset="0"/>
                <a:cs typeface="Times New Roman" pitchFamily="18" charset="0"/>
              </a:rPr>
              <a:t>The courts have tried to restrict the availability of automatism because it results in a complete acquittal, despite the fact that the defendant has committed what would otherwise be a crime. </a:t>
            </a:r>
            <a:r>
              <a:rPr lang="en-GB" sz="2200">
                <a:solidFill>
                  <a:srgbClr val="450F21"/>
                </a:solidFill>
                <a:latin typeface="Verdana" pitchFamily="34" charset="0"/>
              </a:rPr>
              <a:t>By making it as hard as possible to rely on the defence, the courts hope that only genuine automatons can rely on it. This is understandable but can have harsh results.</a:t>
            </a:r>
            <a:endParaRPr lang="en-GB" sz="2200">
              <a:solidFill>
                <a:srgbClr val="450F21"/>
              </a:solidFill>
              <a:latin typeface="Verdana" pitchFamily="34" charset="0"/>
              <a:cs typeface="Times New Roman" pitchFamily="18" charset="0"/>
            </a:endParaRPr>
          </a:p>
          <a:p>
            <a:pPr>
              <a:lnSpc>
                <a:spcPct val="90000"/>
              </a:lnSpc>
              <a:spcBef>
                <a:spcPct val="20000"/>
              </a:spcBef>
            </a:pPr>
            <a:endParaRPr lang="en-GB" sz="2400">
              <a:latin typeface="Times"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
          <p:cNvSpPr txBox="1">
            <a:spLocks noChangeArrowheads="1"/>
          </p:cNvSpPr>
          <p:nvPr/>
        </p:nvSpPr>
        <p:spPr bwMode="auto">
          <a:xfrm>
            <a:off x="227013" y="1524000"/>
            <a:ext cx="8683625" cy="914400"/>
          </a:xfrm>
          <a:prstGeom prst="rect">
            <a:avLst/>
          </a:prstGeom>
          <a:noFill/>
          <a:ln w="9525">
            <a:noFill/>
            <a:miter lim="800000"/>
            <a:headEnd/>
            <a:tailEnd/>
          </a:ln>
        </p:spPr>
        <p:txBody>
          <a:bodyPr anchor="ctr" anchorCtr="1"/>
          <a:lstStyle/>
          <a:p>
            <a:pPr algn="ctr"/>
            <a:r>
              <a:rPr lang="en-GB" sz="3600" b="1">
                <a:solidFill>
                  <a:srgbClr val="450F21"/>
                </a:solidFill>
                <a:latin typeface="Verdana" pitchFamily="34" charset="0"/>
                <a:cs typeface="Arial" charset="0"/>
              </a:rPr>
              <a:t>Evaluation (2)</a:t>
            </a:r>
          </a:p>
        </p:txBody>
      </p:sp>
      <p:sp>
        <p:nvSpPr>
          <p:cNvPr id="29698" name="Text Box 3"/>
          <p:cNvSpPr txBox="1">
            <a:spLocks noChangeArrowheads="1"/>
          </p:cNvSpPr>
          <p:nvPr/>
        </p:nvSpPr>
        <p:spPr bwMode="auto">
          <a:xfrm>
            <a:off x="301625" y="2514600"/>
            <a:ext cx="8537575" cy="3975100"/>
          </a:xfrm>
          <a:prstGeom prst="rect">
            <a:avLst/>
          </a:prstGeom>
          <a:noFill/>
          <a:ln w="9525">
            <a:noFill/>
            <a:miter lim="800000"/>
            <a:headEnd/>
            <a:tailEnd/>
          </a:ln>
        </p:spPr>
        <p:txBody>
          <a:bodyPr anchorCtr="1"/>
          <a:lstStyle/>
          <a:p>
            <a:pPr>
              <a:lnSpc>
                <a:spcPct val="110000"/>
              </a:lnSpc>
              <a:spcBef>
                <a:spcPct val="20000"/>
              </a:spcBef>
            </a:pPr>
            <a:r>
              <a:rPr lang="en-GB" sz="2200" b="1">
                <a:solidFill>
                  <a:srgbClr val="450F21"/>
                </a:solidFill>
                <a:latin typeface="Verdana" pitchFamily="34" charset="0"/>
                <a:cs typeface="Times New Roman" pitchFamily="18" charset="0"/>
              </a:rPr>
              <a:t>Leads to irrational and unfair results</a:t>
            </a:r>
            <a:endParaRPr lang="en-GB" sz="2200">
              <a:solidFill>
                <a:srgbClr val="450F21"/>
              </a:solidFill>
              <a:latin typeface="Verdana" pitchFamily="34" charset="0"/>
              <a:cs typeface="Times New Roman" pitchFamily="18" charset="0"/>
            </a:endParaRPr>
          </a:p>
          <a:p>
            <a:pPr>
              <a:lnSpc>
                <a:spcPct val="110000"/>
              </a:lnSpc>
              <a:spcBef>
                <a:spcPct val="20000"/>
              </a:spcBef>
            </a:pPr>
            <a:r>
              <a:rPr lang="en-GB">
                <a:solidFill>
                  <a:srgbClr val="450F21"/>
                </a:solidFill>
                <a:latin typeface="Verdana" pitchFamily="34" charset="0"/>
                <a:cs typeface="Times New Roman" pitchFamily="18" charset="0"/>
              </a:rPr>
              <a:t>The distinctions made between internal and external factors have been criticised in cases such as </a:t>
            </a:r>
            <a:r>
              <a:rPr lang="en-GB" i="1">
                <a:solidFill>
                  <a:srgbClr val="450F21"/>
                </a:solidFill>
                <a:latin typeface="Verdana" pitchFamily="34" charset="0"/>
                <a:cs typeface="Times New Roman" pitchFamily="18" charset="0"/>
              </a:rPr>
              <a:t>Quick</a:t>
            </a:r>
            <a:r>
              <a:rPr lang="en-GB">
                <a:solidFill>
                  <a:srgbClr val="450F21"/>
                </a:solidFill>
                <a:latin typeface="Verdana" pitchFamily="34" charset="0"/>
                <a:cs typeface="Times New Roman" pitchFamily="18" charset="0"/>
              </a:rPr>
              <a:t> and </a:t>
            </a:r>
            <a:r>
              <a:rPr lang="en-GB" i="1">
                <a:solidFill>
                  <a:srgbClr val="450F21"/>
                </a:solidFill>
                <a:latin typeface="Verdana" pitchFamily="34" charset="0"/>
                <a:cs typeface="Times New Roman" pitchFamily="18" charset="0"/>
              </a:rPr>
              <a:t>Hennessy</a:t>
            </a:r>
            <a:r>
              <a:rPr lang="en-GB">
                <a:solidFill>
                  <a:srgbClr val="450F21"/>
                </a:solidFill>
                <a:latin typeface="Verdana" pitchFamily="34" charset="0"/>
                <a:cs typeface="Times New Roman" pitchFamily="18" charset="0"/>
              </a:rPr>
              <a:t>. Here, both defendants suffered from diabetes but only one of them could rely on automatism. The main justification behind the distinction is that an internal factor is more likely to reoccur than an external one, and thus the public is more likely to be at risk from a defendant with such a condition. Critics argue that this may be true if someone is suffering from mental illness and attacks someone – he or she may be more likely to do it again than someone who attacks the victim after a knock to the head. However, in the diabetic cases, both were suffering from the same disease so the distinction is illogical.</a:t>
            </a:r>
            <a:r>
              <a:rPr lang="en-GB" sz="2400">
                <a:latin typeface="Times" pitchFamily="18"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5"/>
          <p:cNvSpPr txBox="1">
            <a:spLocks noChangeArrowheads="1"/>
          </p:cNvSpPr>
          <p:nvPr/>
        </p:nvSpPr>
        <p:spPr bwMode="auto">
          <a:xfrm>
            <a:off x="227013" y="1524000"/>
            <a:ext cx="8683625" cy="914400"/>
          </a:xfrm>
          <a:prstGeom prst="rect">
            <a:avLst/>
          </a:prstGeom>
          <a:noFill/>
          <a:ln w="9525">
            <a:noFill/>
            <a:miter lim="800000"/>
            <a:headEnd/>
            <a:tailEnd/>
          </a:ln>
        </p:spPr>
        <p:txBody>
          <a:bodyPr anchor="ctr" anchorCtr="1"/>
          <a:lstStyle/>
          <a:p>
            <a:pPr algn="ctr"/>
            <a:r>
              <a:rPr lang="en-GB" sz="3600" b="1">
                <a:solidFill>
                  <a:srgbClr val="450F21"/>
                </a:solidFill>
                <a:latin typeface="Verdana" pitchFamily="34" charset="0"/>
                <a:cs typeface="Arial" charset="0"/>
              </a:rPr>
              <a:t>Reform (1)</a:t>
            </a:r>
          </a:p>
        </p:txBody>
      </p:sp>
      <p:sp>
        <p:nvSpPr>
          <p:cNvPr id="30722" name="Text Box 6"/>
          <p:cNvSpPr txBox="1">
            <a:spLocks noChangeArrowheads="1"/>
          </p:cNvSpPr>
          <p:nvPr/>
        </p:nvSpPr>
        <p:spPr bwMode="auto">
          <a:xfrm>
            <a:off x="301625" y="2514600"/>
            <a:ext cx="8537575" cy="3975100"/>
          </a:xfrm>
          <a:prstGeom prst="rect">
            <a:avLst/>
          </a:prstGeom>
          <a:noFill/>
          <a:ln w="9525">
            <a:noFill/>
            <a:miter lim="800000"/>
            <a:headEnd/>
            <a:tailEnd/>
          </a:ln>
        </p:spPr>
        <p:txBody>
          <a:bodyPr anchorCtr="1"/>
          <a:lstStyle/>
          <a:p>
            <a:pPr>
              <a:lnSpc>
                <a:spcPct val="80000"/>
              </a:lnSpc>
              <a:spcBef>
                <a:spcPct val="20000"/>
              </a:spcBef>
            </a:pPr>
            <a:r>
              <a:rPr lang="en-GB" sz="2000" b="1">
                <a:solidFill>
                  <a:srgbClr val="450F21"/>
                </a:solidFill>
                <a:latin typeface="Verdana" pitchFamily="34" charset="0"/>
                <a:cs typeface="Times New Roman" pitchFamily="18" charset="0"/>
              </a:rPr>
              <a:t>Extending automatism</a:t>
            </a:r>
          </a:p>
          <a:p>
            <a:pPr>
              <a:spcBef>
                <a:spcPct val="20000"/>
              </a:spcBef>
            </a:pPr>
            <a:r>
              <a:rPr lang="en-GB" sz="2000">
                <a:solidFill>
                  <a:srgbClr val="450F21"/>
                </a:solidFill>
                <a:latin typeface="Verdana" pitchFamily="34" charset="0"/>
                <a:cs typeface="Times New Roman" pitchFamily="18" charset="0"/>
              </a:rPr>
              <a:t>It has been suggested that the defence should be extended to cover all cases that can be controlled by drugs or eating and drinking, e.g. epilepsy and diabetes. This would go some way to reducing the illogical distinctions often made. </a:t>
            </a:r>
          </a:p>
          <a:p>
            <a:pPr>
              <a:spcBef>
                <a:spcPct val="50000"/>
              </a:spcBef>
            </a:pPr>
            <a:r>
              <a:rPr lang="en-GB" sz="2000">
                <a:solidFill>
                  <a:srgbClr val="450F21"/>
                </a:solidFill>
                <a:latin typeface="Verdana" pitchFamily="34" charset="0"/>
                <a:cs typeface="Times New Roman" pitchFamily="18" charset="0"/>
              </a:rPr>
              <a:t>The Law Commission’s Criminal Code Bill also proposes the inclusion of sleepwalking under the defence. This would change the ruling in </a:t>
            </a:r>
            <a:r>
              <a:rPr lang="en-GB" sz="2000" i="1">
                <a:solidFill>
                  <a:srgbClr val="450F21"/>
                </a:solidFill>
                <a:latin typeface="Verdana" pitchFamily="34" charset="0"/>
                <a:cs typeface="Times New Roman" pitchFamily="18" charset="0"/>
              </a:rPr>
              <a:t>Burgess</a:t>
            </a:r>
            <a:r>
              <a:rPr lang="en-GB" sz="2000">
                <a:solidFill>
                  <a:srgbClr val="450F21"/>
                </a:solidFill>
                <a:latin typeface="Verdana" pitchFamily="34" charset="0"/>
                <a:cs typeface="Times New Roman" pitchFamily="18" charset="0"/>
              </a:rPr>
              <a:t>, where the condition was classed as insanity, and follows the Canadian case of </a:t>
            </a:r>
            <a:r>
              <a:rPr lang="en-GB" sz="2000" i="1">
                <a:solidFill>
                  <a:srgbClr val="450F21"/>
                </a:solidFill>
                <a:latin typeface="Verdana" pitchFamily="34" charset="0"/>
                <a:cs typeface="Times New Roman" pitchFamily="18" charset="0"/>
              </a:rPr>
              <a:t>Parks</a:t>
            </a:r>
            <a:r>
              <a:rPr lang="en-GB" sz="2000">
                <a:solidFill>
                  <a:srgbClr val="450F21"/>
                </a:solidFill>
                <a:latin typeface="Verdana" pitchFamily="34" charset="0"/>
                <a:cs typeface="Times New Roman" pitchFamily="18" charset="0"/>
              </a:rPr>
              <a:t>. In this case, a defendant, who drove several miles to the home of his in-laws and murdered his mother-in-law while sleepwalking, successfully relied on automatism and was acquitted.</a:t>
            </a:r>
            <a:endParaRPr lang="en-GB" sz="2000">
              <a:latin typeface="Verdan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5"/>
          <p:cNvSpPr txBox="1">
            <a:spLocks noChangeArrowheads="1"/>
          </p:cNvSpPr>
          <p:nvPr/>
        </p:nvSpPr>
        <p:spPr bwMode="auto">
          <a:xfrm>
            <a:off x="227013" y="1524000"/>
            <a:ext cx="8683625" cy="914400"/>
          </a:xfrm>
          <a:prstGeom prst="rect">
            <a:avLst/>
          </a:prstGeom>
          <a:noFill/>
          <a:ln w="9525">
            <a:noFill/>
            <a:miter lim="800000"/>
            <a:headEnd/>
            <a:tailEnd/>
          </a:ln>
        </p:spPr>
        <p:txBody>
          <a:bodyPr anchor="ctr" anchorCtr="1"/>
          <a:lstStyle/>
          <a:p>
            <a:pPr algn="ctr"/>
            <a:r>
              <a:rPr lang="en-GB" sz="3600" b="1">
                <a:solidFill>
                  <a:srgbClr val="450F21"/>
                </a:solidFill>
                <a:latin typeface="Verdana" pitchFamily="34" charset="0"/>
                <a:cs typeface="Arial" charset="0"/>
              </a:rPr>
              <a:t>Reform (2)</a:t>
            </a:r>
          </a:p>
        </p:txBody>
      </p:sp>
      <p:sp>
        <p:nvSpPr>
          <p:cNvPr id="31746" name="Text Box 6"/>
          <p:cNvSpPr txBox="1">
            <a:spLocks noChangeArrowheads="1"/>
          </p:cNvSpPr>
          <p:nvPr/>
        </p:nvSpPr>
        <p:spPr bwMode="auto">
          <a:xfrm>
            <a:off x="301625" y="2514600"/>
            <a:ext cx="8537575" cy="3975100"/>
          </a:xfrm>
          <a:prstGeom prst="rect">
            <a:avLst/>
          </a:prstGeom>
          <a:noFill/>
          <a:ln w="9525">
            <a:noFill/>
            <a:miter lim="800000"/>
            <a:headEnd/>
            <a:tailEnd/>
          </a:ln>
        </p:spPr>
        <p:txBody>
          <a:bodyPr anchorCtr="1"/>
          <a:lstStyle/>
          <a:p>
            <a:pPr>
              <a:lnSpc>
                <a:spcPct val="130000"/>
              </a:lnSpc>
              <a:spcBef>
                <a:spcPct val="20000"/>
              </a:spcBef>
            </a:pPr>
            <a:r>
              <a:rPr lang="en-GB" sz="2200" b="1">
                <a:solidFill>
                  <a:srgbClr val="450F21"/>
                </a:solidFill>
                <a:latin typeface="Verdana" pitchFamily="34" charset="0"/>
                <a:cs typeface="Times New Roman" pitchFamily="18" charset="0"/>
              </a:rPr>
              <a:t>Abolishing internal and external factors</a:t>
            </a:r>
            <a:endParaRPr lang="en-GB" sz="2200">
              <a:solidFill>
                <a:srgbClr val="450F21"/>
              </a:solidFill>
              <a:latin typeface="Verdana" pitchFamily="34" charset="0"/>
              <a:cs typeface="Times New Roman" pitchFamily="18" charset="0"/>
            </a:endParaRPr>
          </a:p>
          <a:p>
            <a:pPr>
              <a:lnSpc>
                <a:spcPct val="130000"/>
              </a:lnSpc>
            </a:pPr>
            <a:r>
              <a:rPr lang="en-GB" sz="2200">
                <a:solidFill>
                  <a:srgbClr val="450F21"/>
                </a:solidFill>
                <a:latin typeface="Verdana" pitchFamily="34" charset="0"/>
              </a:rPr>
              <a:t>Some have suggested going a stage further and abolishing the notion of internal and external factors. Before this could be done, however, the law on insanity would need to be updated.</a:t>
            </a:r>
            <a:endParaRPr lang="en-GB" sz="2400">
              <a:latin typeface="Times"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n-GB" smtClean="0"/>
              <a:t>Lesson Objectives</a:t>
            </a:r>
          </a:p>
        </p:txBody>
      </p:sp>
      <p:sp>
        <p:nvSpPr>
          <p:cNvPr id="32771" name="Rectangle 3"/>
          <p:cNvSpPr>
            <a:spLocks noGrp="1"/>
          </p:cNvSpPr>
          <p:nvPr>
            <p:ph type="body" idx="1"/>
          </p:nvPr>
        </p:nvSpPr>
        <p:spPr/>
        <p:txBody>
          <a:bodyPr/>
          <a:lstStyle/>
          <a:p>
            <a:r>
              <a:rPr lang="en-GB" smtClean="0"/>
              <a:t>I will be able to explain the meaning of the defence of automatism</a:t>
            </a:r>
          </a:p>
          <a:p>
            <a:r>
              <a:rPr lang="en-GB" smtClean="0"/>
              <a:t>I will be able to distinguish between insane and non-insane automatism</a:t>
            </a:r>
          </a:p>
          <a:p>
            <a:r>
              <a:rPr lang="en-GB" smtClean="0"/>
              <a:t>I will be able to explain cases that illustrate the defence of automatism</a:t>
            </a:r>
          </a:p>
          <a:p>
            <a:r>
              <a:rPr lang="en-GB" smtClean="0"/>
              <a:t>I will be able to apply the rules to a given situation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n-GB" smtClean="0"/>
              <a:t>Automatism</a:t>
            </a:r>
          </a:p>
        </p:txBody>
      </p:sp>
      <p:sp>
        <p:nvSpPr>
          <p:cNvPr id="33795" name="Rectangle 3"/>
          <p:cNvSpPr>
            <a:spLocks noGrp="1"/>
          </p:cNvSpPr>
          <p:nvPr>
            <p:ph type="body" idx="1"/>
          </p:nvPr>
        </p:nvSpPr>
        <p:spPr/>
        <p:txBody>
          <a:bodyPr/>
          <a:lstStyle/>
          <a:p>
            <a:pPr>
              <a:buFont typeface="Arial" charset="0"/>
              <a:buNone/>
            </a:pPr>
            <a:r>
              <a:rPr lang="en-GB" smtClean="0"/>
              <a:t> 	This requires the defendant to show that his act was:</a:t>
            </a:r>
          </a:p>
          <a:p>
            <a:pPr>
              <a:buFont typeface="Arial" charset="0"/>
              <a:buNone/>
            </a:pPr>
            <a:endParaRPr lang="en-GB" smtClean="0"/>
          </a:p>
          <a:p>
            <a:r>
              <a:rPr lang="en-GB" smtClean="0"/>
              <a:t>Involuntary</a:t>
            </a:r>
          </a:p>
          <a:p>
            <a:r>
              <a:rPr lang="en-GB" smtClean="0"/>
              <a:t>Due to an external factor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138"/>
            <a:ext cx="9144000" cy="5043487"/>
          </a:xfrm>
        </p:spPr>
        <p:txBody>
          <a:bodyPr>
            <a:normAutofit/>
          </a:bodyPr>
          <a:lstStyle/>
          <a:p>
            <a:pPr>
              <a:lnSpc>
                <a:spcPct val="90000"/>
              </a:lnSpc>
            </a:pPr>
            <a:r>
              <a:rPr lang="en-GB" smtClean="0"/>
              <a:t>Automatism was defined in </a:t>
            </a:r>
            <a:r>
              <a:rPr lang="en-GB" b="1" i="1" smtClean="0"/>
              <a:t>Bratty v AG for Northern Ireland</a:t>
            </a:r>
            <a:r>
              <a:rPr lang="en-GB" b="1" smtClean="0"/>
              <a:t> </a:t>
            </a:r>
            <a:r>
              <a:rPr lang="en-GB" smtClean="0"/>
              <a:t>as an act</a:t>
            </a:r>
          </a:p>
          <a:p>
            <a:pPr>
              <a:lnSpc>
                <a:spcPct val="90000"/>
              </a:lnSpc>
              <a:buFont typeface="Wingdings 3" pitchFamily="18" charset="2"/>
              <a:buNone/>
            </a:pPr>
            <a:r>
              <a:rPr lang="en-GB" i="1" smtClean="0"/>
              <a:t>	‘done by the muscles without any control by the mind such as a spasm, a reflex action or a convulsion or an act done by a person who is not conscious of what he is doing, such as an act done whilst suffering from concussion or done whilst sleepwalking’</a:t>
            </a:r>
            <a:endParaRPr lang="en-GB" smtClean="0"/>
          </a:p>
        </p:txBody>
      </p:sp>
      <p:sp>
        <p:nvSpPr>
          <p:cNvPr id="15362" name="Title 2"/>
          <p:cNvSpPr>
            <a:spLocks noGrp="1"/>
          </p:cNvSpPr>
          <p:nvPr>
            <p:ph type="title"/>
          </p:nvPr>
        </p:nvSpPr>
        <p:spPr/>
        <p:txBody>
          <a:bodyPr/>
          <a:lstStyle/>
          <a:p>
            <a:r>
              <a:rPr lang="en-GB" smtClean="0"/>
              <a:t>Involuntary Act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p:cNvSpPr>
          <p:nvPr>
            <p:ph type="body" idx="1"/>
          </p:nvPr>
        </p:nvSpPr>
        <p:spPr>
          <a:xfrm>
            <a:off x="457200" y="476250"/>
            <a:ext cx="8229600" cy="5649913"/>
          </a:xfrm>
        </p:spPr>
        <p:txBody>
          <a:bodyPr/>
          <a:lstStyle/>
          <a:p>
            <a:pPr>
              <a:buFont typeface="Arial" charset="0"/>
              <a:buNone/>
            </a:pPr>
            <a:r>
              <a:rPr lang="en-GB" smtClean="0"/>
              <a:t>	The defendant's act must be involuntary in that that his mind is not controlling his limbs in a purposeful manner, This is similar to Bratty (1963), considered in insanity where the defendant claimed that ‘a blackness came over him’.</a:t>
            </a:r>
          </a:p>
          <a:p>
            <a:pPr>
              <a:buFont typeface="Arial" charset="0"/>
              <a:buNone/>
            </a:pPr>
            <a:endParaRPr lang="en-GB" smtClean="0"/>
          </a:p>
          <a:p>
            <a:pPr>
              <a:buFont typeface="Arial" charset="0"/>
              <a:buNone/>
            </a:pPr>
            <a:r>
              <a:rPr lang="en-GB" smtClean="0"/>
              <a:t>	However, it should be noted that this has to be a total lack of awareness, not just partly automatic as in the case of A-G Reference (No. 2 of 1992).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r>
              <a:rPr lang="en-GB" smtClean="0"/>
              <a:t>The External Factor</a:t>
            </a:r>
          </a:p>
        </p:txBody>
      </p:sp>
      <p:sp>
        <p:nvSpPr>
          <p:cNvPr id="36867" name="Rectangle 3"/>
          <p:cNvSpPr>
            <a:spLocks noGrp="1"/>
          </p:cNvSpPr>
          <p:nvPr>
            <p:ph type="body" idx="1"/>
          </p:nvPr>
        </p:nvSpPr>
        <p:spPr/>
        <p:txBody>
          <a:bodyPr/>
          <a:lstStyle/>
          <a:p>
            <a:pPr>
              <a:buFont typeface="Arial" charset="0"/>
              <a:buNone/>
            </a:pPr>
            <a:r>
              <a:rPr lang="en-GB" sz="2800" smtClean="0"/>
              <a:t>	This requirement is that the automatism has been caused by an external factor such as a blow on the head rather than an internal factor such as a disease.</a:t>
            </a:r>
          </a:p>
          <a:p>
            <a:pPr>
              <a:buFont typeface="Arial" charset="0"/>
              <a:buNone/>
            </a:pPr>
            <a:endParaRPr lang="en-GB" sz="2800" smtClean="0"/>
          </a:p>
          <a:p>
            <a:pPr>
              <a:buFont typeface="Arial" charset="0"/>
              <a:buNone/>
            </a:pPr>
            <a:r>
              <a:rPr lang="en-GB" sz="2800" smtClean="0"/>
              <a:t>	Automatism must not be self-induced (drink/drugs)</a:t>
            </a:r>
          </a:p>
          <a:p>
            <a:pPr>
              <a:buFont typeface="Arial" charset="0"/>
              <a:buNone/>
            </a:pPr>
            <a:endParaRPr lang="en-GB" sz="2800" smtClean="0"/>
          </a:p>
          <a:p>
            <a:pPr>
              <a:buFont typeface="Arial" charset="0"/>
              <a:buNone/>
            </a:pPr>
            <a:r>
              <a:rPr lang="en-GB" sz="2800" smtClean="0"/>
              <a:t>	It is self-induced when it results from the defendant’s actions or failing to take action.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en-GB" sz="4000" smtClean="0"/>
              <a:t>The difference between insanity and automatism</a:t>
            </a:r>
          </a:p>
        </p:txBody>
      </p:sp>
      <p:sp>
        <p:nvSpPr>
          <p:cNvPr id="37891" name="Rectangle 3"/>
          <p:cNvSpPr>
            <a:spLocks noGrp="1"/>
          </p:cNvSpPr>
          <p:nvPr>
            <p:ph type="body" idx="1"/>
          </p:nvPr>
        </p:nvSpPr>
        <p:spPr/>
        <p:txBody>
          <a:bodyPr/>
          <a:lstStyle/>
          <a:p>
            <a:pPr>
              <a:buFont typeface="Arial" charset="0"/>
              <a:buNone/>
            </a:pPr>
            <a:r>
              <a:rPr lang="en-GB" sz="2800" smtClean="0"/>
              <a:t>	This distinction is key to the understanding of these defences. The basic rule is that insanity results from factors internal to the defendant and automatism arises as a result of external factors. </a:t>
            </a:r>
          </a:p>
          <a:p>
            <a:pPr>
              <a:buFont typeface="Arial" charset="0"/>
              <a:buNone/>
            </a:pPr>
            <a:endParaRPr lang="en-GB" sz="2800" smtClean="0"/>
          </a:p>
          <a:p>
            <a:pPr>
              <a:buFont typeface="Arial" charset="0"/>
              <a:buNone/>
            </a:pPr>
            <a:r>
              <a:rPr lang="en-GB" sz="2800" smtClean="0"/>
              <a:t>	This is sometimes known as insane automatism and non-insane automatism.</a:t>
            </a:r>
          </a:p>
          <a:p>
            <a:pPr>
              <a:buFont typeface="Arial" charset="0"/>
              <a:buNone/>
            </a:pPr>
            <a:endParaRPr lang="en-GB" sz="2800" smtClean="0"/>
          </a:p>
          <a:p>
            <a:pPr>
              <a:buFont typeface="Arial" charset="0"/>
              <a:buNone/>
            </a:pPr>
            <a:r>
              <a:rPr lang="en-GB" sz="2800" smtClean="0"/>
              <a:t>	Contrast Quick (1973) with Hennessey (1989).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6" name="Title 2"/>
          <p:cNvSpPr>
            <a:spLocks noGrp="1"/>
          </p:cNvSpPr>
          <p:nvPr>
            <p:ph type="title"/>
          </p:nvPr>
        </p:nvSpPr>
        <p:spPr/>
        <p:txBody>
          <a:bodyPr/>
          <a:lstStyle/>
          <a:p>
            <a:r>
              <a:rPr lang="en-GB" smtClean="0"/>
              <a:t>The main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630CCB1-7AF1-4518-9CAF-114950E73325}"/>
                                            </p:graphicEl>
                                          </p:spTgt>
                                        </p:tgtEl>
                                        <p:attrNameLst>
                                          <p:attrName>style.visibility</p:attrName>
                                        </p:attrNameLst>
                                      </p:cBhvr>
                                      <p:to>
                                        <p:strVal val="visible"/>
                                      </p:to>
                                    </p:set>
                                    <p:animEffect transition="in" filter="fade">
                                      <p:cBhvr>
                                        <p:cTn id="7" dur="2000"/>
                                        <p:tgtEl>
                                          <p:spTgt spid="4">
                                            <p:graphicEl>
                                              <a:dgm id="{3630CCB1-7AF1-4518-9CAF-114950E7332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4D32C4B-4356-434B-99A9-CD64A64CB1D7}"/>
                                            </p:graphicEl>
                                          </p:spTgt>
                                        </p:tgtEl>
                                        <p:attrNameLst>
                                          <p:attrName>style.visibility</p:attrName>
                                        </p:attrNameLst>
                                      </p:cBhvr>
                                      <p:to>
                                        <p:strVal val="visible"/>
                                      </p:to>
                                    </p:set>
                                    <p:animEffect transition="in" filter="fade">
                                      <p:cBhvr>
                                        <p:cTn id="12" dur="2000"/>
                                        <p:tgtEl>
                                          <p:spTgt spid="4">
                                            <p:graphicEl>
                                              <a:dgm id="{24D32C4B-4356-434B-99A9-CD64A64CB1D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05D8C791-D26A-426D-8ECE-9E1B7EAC3598}"/>
                                            </p:graphicEl>
                                          </p:spTgt>
                                        </p:tgtEl>
                                        <p:attrNameLst>
                                          <p:attrName>style.visibility</p:attrName>
                                        </p:attrNameLst>
                                      </p:cBhvr>
                                      <p:to>
                                        <p:strVal val="visible"/>
                                      </p:to>
                                    </p:set>
                                    <p:animEffect transition="in" filter="fade">
                                      <p:cBhvr>
                                        <p:cTn id="17" dur="2000"/>
                                        <p:tgtEl>
                                          <p:spTgt spid="4">
                                            <p:graphicEl>
                                              <a:dgm id="{05D8C791-D26A-426D-8ECE-9E1B7EAC359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1E979892-8C8F-41CF-B62D-C4B119CC31CD}"/>
                                            </p:graphicEl>
                                          </p:spTgt>
                                        </p:tgtEl>
                                        <p:attrNameLst>
                                          <p:attrName>style.visibility</p:attrName>
                                        </p:attrNameLst>
                                      </p:cBhvr>
                                      <p:to>
                                        <p:strVal val="visible"/>
                                      </p:to>
                                    </p:set>
                                    <p:animEffect transition="in" filter="fade">
                                      <p:cBhvr>
                                        <p:cTn id="22" dur="2000"/>
                                        <p:tgtEl>
                                          <p:spTgt spid="4">
                                            <p:graphicEl>
                                              <a:dgm id="{1E979892-8C8F-41CF-B62D-C4B119CC31C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C6D3BF6C-0B5B-4193-B3FD-78CED813127E}"/>
                                            </p:graphicEl>
                                          </p:spTgt>
                                        </p:tgtEl>
                                        <p:attrNameLst>
                                          <p:attrName>style.visibility</p:attrName>
                                        </p:attrNameLst>
                                      </p:cBhvr>
                                      <p:to>
                                        <p:strVal val="visible"/>
                                      </p:to>
                                    </p:set>
                                    <p:animEffect transition="in" filter="fade">
                                      <p:cBhvr>
                                        <p:cTn id="27" dur="2000"/>
                                        <p:tgtEl>
                                          <p:spTgt spid="4">
                                            <p:graphicEl>
                                              <a:dgm id="{C6D3BF6C-0B5B-4193-B3FD-78CED813127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6" name="Title 2"/>
          <p:cNvSpPr>
            <a:spLocks noGrp="1"/>
          </p:cNvSpPr>
          <p:nvPr>
            <p:ph type="title"/>
          </p:nvPr>
        </p:nvSpPr>
        <p:spPr/>
        <p:txBody>
          <a:bodyPr/>
          <a:lstStyle/>
          <a:p>
            <a:r>
              <a:rPr lang="en-GB" smtClean="0"/>
              <a:t>Summary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B66C6C8-F2EC-4D76-9A31-7A77CAE88A10}"/>
                                            </p:graphicEl>
                                          </p:spTgt>
                                        </p:tgtEl>
                                        <p:attrNameLst>
                                          <p:attrName>style.visibility</p:attrName>
                                        </p:attrNameLst>
                                      </p:cBhvr>
                                      <p:to>
                                        <p:strVal val="visible"/>
                                      </p:to>
                                    </p:set>
                                    <p:animEffect transition="in" filter="fade">
                                      <p:cBhvr>
                                        <p:cTn id="7" dur="2000"/>
                                        <p:tgtEl>
                                          <p:spTgt spid="4">
                                            <p:graphicEl>
                                              <a:dgm id="{EB66C6C8-F2EC-4D76-9A31-7A77CAE88A1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E44608D-276A-4E17-BFDC-81BD0AE8BB4A}"/>
                                            </p:graphicEl>
                                          </p:spTgt>
                                        </p:tgtEl>
                                        <p:attrNameLst>
                                          <p:attrName>style.visibility</p:attrName>
                                        </p:attrNameLst>
                                      </p:cBhvr>
                                      <p:to>
                                        <p:strVal val="visible"/>
                                      </p:to>
                                    </p:set>
                                    <p:animEffect transition="in" filter="fade">
                                      <p:cBhvr>
                                        <p:cTn id="12" dur="2000"/>
                                        <p:tgtEl>
                                          <p:spTgt spid="4">
                                            <p:graphicEl>
                                              <a:dgm id="{3E44608D-276A-4E17-BFDC-81BD0AE8BB4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84D57D02-EEBE-4F5C-8617-46E648570BBA}"/>
                                            </p:graphicEl>
                                          </p:spTgt>
                                        </p:tgtEl>
                                        <p:attrNameLst>
                                          <p:attrName>style.visibility</p:attrName>
                                        </p:attrNameLst>
                                      </p:cBhvr>
                                      <p:to>
                                        <p:strVal val="visible"/>
                                      </p:to>
                                    </p:set>
                                    <p:animEffect transition="in" filter="fade">
                                      <p:cBhvr>
                                        <p:cTn id="17" dur="2000"/>
                                        <p:tgtEl>
                                          <p:spTgt spid="4">
                                            <p:graphicEl>
                                              <a:dgm id="{84D57D02-EEBE-4F5C-8617-46E648570BBA}"/>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graphicEl>
                                              <a:dgm id="{90089025-8375-4E7D-BEF0-4DD6BB8E070C}"/>
                                            </p:graphicEl>
                                          </p:spTgt>
                                        </p:tgtEl>
                                        <p:attrNameLst>
                                          <p:attrName>style.visibility</p:attrName>
                                        </p:attrNameLst>
                                      </p:cBhvr>
                                      <p:to>
                                        <p:strVal val="visible"/>
                                      </p:to>
                                    </p:set>
                                    <p:animEffect transition="in" filter="fade">
                                      <p:cBhvr>
                                        <p:cTn id="20" dur="2000"/>
                                        <p:tgtEl>
                                          <p:spTgt spid="4">
                                            <p:graphicEl>
                                              <a:dgm id="{90089025-8375-4E7D-BEF0-4DD6BB8E070C}"/>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EBA8216C-D18D-4854-B9EF-1C0219DD3B06}"/>
                                            </p:graphicEl>
                                          </p:spTgt>
                                        </p:tgtEl>
                                        <p:attrNameLst>
                                          <p:attrName>style.visibility</p:attrName>
                                        </p:attrNameLst>
                                      </p:cBhvr>
                                      <p:to>
                                        <p:strVal val="visible"/>
                                      </p:to>
                                    </p:set>
                                    <p:animEffect transition="in" filter="fade">
                                      <p:cBhvr>
                                        <p:cTn id="25" dur="2000"/>
                                        <p:tgtEl>
                                          <p:spTgt spid="4">
                                            <p:graphicEl>
                                              <a:dgm id="{EBA8216C-D18D-4854-B9EF-1C0219DD3B06}"/>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70CDDEB6-D064-42F6-892F-8547FC4B78F1}"/>
                                            </p:graphicEl>
                                          </p:spTgt>
                                        </p:tgtEl>
                                        <p:attrNameLst>
                                          <p:attrName>style.visibility</p:attrName>
                                        </p:attrNameLst>
                                      </p:cBhvr>
                                      <p:to>
                                        <p:strVal val="visible"/>
                                      </p:to>
                                    </p:set>
                                    <p:animEffect transition="in" filter="fade">
                                      <p:cBhvr>
                                        <p:cTn id="28" dur="2000"/>
                                        <p:tgtEl>
                                          <p:spTgt spid="4">
                                            <p:graphicEl>
                                              <a:dgm id="{70CDDEB6-D064-42F6-892F-8547FC4B78F1}"/>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graphicEl>
                                              <a:dgm id="{B0E064F5-14C9-428D-8C5E-83452A4A9E11}"/>
                                            </p:graphicEl>
                                          </p:spTgt>
                                        </p:tgtEl>
                                        <p:attrNameLst>
                                          <p:attrName>style.visibility</p:attrName>
                                        </p:attrNameLst>
                                      </p:cBhvr>
                                      <p:to>
                                        <p:strVal val="visible"/>
                                      </p:to>
                                    </p:set>
                                    <p:animEffect transition="in" filter="fade">
                                      <p:cBhvr>
                                        <p:cTn id="33" dur="2000"/>
                                        <p:tgtEl>
                                          <p:spTgt spid="4">
                                            <p:graphicEl>
                                              <a:dgm id="{B0E064F5-14C9-428D-8C5E-83452A4A9E11}"/>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B06470A2-6D1A-4A8B-ACBC-72649A87752C}"/>
                                            </p:graphicEl>
                                          </p:spTgt>
                                        </p:tgtEl>
                                        <p:attrNameLst>
                                          <p:attrName>style.visibility</p:attrName>
                                        </p:attrNameLst>
                                      </p:cBhvr>
                                      <p:to>
                                        <p:strVal val="visible"/>
                                      </p:to>
                                    </p:set>
                                    <p:animEffect transition="in" filter="fade">
                                      <p:cBhvr>
                                        <p:cTn id="36" dur="2000"/>
                                        <p:tgtEl>
                                          <p:spTgt spid="4">
                                            <p:graphicEl>
                                              <a:dgm id="{B06470A2-6D1A-4A8B-ACBC-72649A87752C}"/>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E321B75D-D22D-45BB-B854-4E9D803F72A3}"/>
                                            </p:graphicEl>
                                          </p:spTgt>
                                        </p:tgtEl>
                                        <p:attrNameLst>
                                          <p:attrName>style.visibility</p:attrName>
                                        </p:attrNameLst>
                                      </p:cBhvr>
                                      <p:to>
                                        <p:strVal val="visible"/>
                                      </p:to>
                                    </p:set>
                                    <p:animEffect transition="in" filter="fade">
                                      <p:cBhvr>
                                        <p:cTn id="39" dur="2000"/>
                                        <p:tgtEl>
                                          <p:spTgt spid="4">
                                            <p:graphicEl>
                                              <a:dgm id="{E321B75D-D22D-45BB-B854-4E9D803F72A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979</Words>
  <Application>Microsoft Office PowerPoint</Application>
  <PresentationFormat>On-screen Show (4:3)</PresentationFormat>
  <Paragraphs>59</Paragraphs>
  <Slides>19</Slides>
  <Notes>0</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19</vt:i4>
      </vt:variant>
    </vt:vector>
  </HeadingPairs>
  <TitlesOfParts>
    <vt:vector size="26" baseType="lpstr">
      <vt:lpstr>Calibri</vt:lpstr>
      <vt:lpstr>Arial</vt:lpstr>
      <vt:lpstr>Wingdings 3</vt:lpstr>
      <vt:lpstr>Verdana</vt:lpstr>
      <vt:lpstr>Times New Roman</vt:lpstr>
      <vt:lpstr>Times</vt:lpstr>
      <vt:lpstr>Office Theme</vt:lpstr>
      <vt:lpstr>Defences</vt:lpstr>
      <vt:lpstr>Lesson Objectives</vt:lpstr>
      <vt:lpstr>Automatism</vt:lpstr>
      <vt:lpstr>Involuntary Act</vt:lpstr>
      <vt:lpstr>Slide 5</vt:lpstr>
      <vt:lpstr>The External Factor</vt:lpstr>
      <vt:lpstr>The difference between insanity and automatism</vt:lpstr>
      <vt:lpstr>The main points</vt:lpstr>
      <vt:lpstr>Summary</vt:lpstr>
      <vt:lpstr>Extras</vt:lpstr>
      <vt:lpstr>Slide 11</vt:lpstr>
      <vt:lpstr>Slide 12</vt:lpstr>
      <vt:lpstr>Slide 13</vt:lpstr>
      <vt:lpstr>Slide 14</vt:lpstr>
      <vt:lpstr>Slide 15</vt:lpstr>
      <vt:lpstr>Slide 16</vt:lpstr>
      <vt:lpstr>Slide 17</vt:lpstr>
      <vt:lpstr>Slide 18</vt:lpstr>
      <vt:lpstr>Slide 19</vt:lpstr>
    </vt:vector>
  </TitlesOfParts>
  <Company>Shenfield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Defences</dc:title>
  <dc:creator>m.crump</dc:creator>
  <cp:lastModifiedBy>Morgan</cp:lastModifiedBy>
  <cp:revision>9</cp:revision>
  <dcterms:created xsi:type="dcterms:W3CDTF">2011-10-13T09:39:55Z</dcterms:created>
  <dcterms:modified xsi:type="dcterms:W3CDTF">2011-10-15T14:48:39Z</dcterms:modified>
</cp:coreProperties>
</file>