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77" r:id="rId4"/>
    <p:sldId id="307" r:id="rId5"/>
    <p:sldId id="279" r:id="rId6"/>
    <p:sldId id="262" r:id="rId7"/>
    <p:sldId id="280" r:id="rId8"/>
    <p:sldId id="299" r:id="rId9"/>
    <p:sldId id="306" r:id="rId10"/>
    <p:sldId id="281" r:id="rId11"/>
    <p:sldId id="302" r:id="rId12"/>
    <p:sldId id="303" r:id="rId13"/>
    <p:sldId id="304" r:id="rId14"/>
    <p:sldId id="282" r:id="rId15"/>
    <p:sldId id="305" r:id="rId16"/>
    <p:sldId id="283" r:id="rId17"/>
    <p:sldId id="308" r:id="rId18"/>
    <p:sldId id="284" r:id="rId19"/>
    <p:sldId id="301" r:id="rId20"/>
    <p:sldId id="300" r:id="rId21"/>
    <p:sldId id="311" r:id="rId22"/>
    <p:sldId id="312" r:id="rId23"/>
    <p:sldId id="313" r:id="rId24"/>
    <p:sldId id="314" r:id="rId25"/>
    <p:sldId id="315" r:id="rId26"/>
    <p:sldId id="285" r:id="rId27"/>
    <p:sldId id="286" r:id="rId28"/>
    <p:sldId id="309" r:id="rId29"/>
    <p:sldId id="287" r:id="rId30"/>
    <p:sldId id="310" r:id="rId31"/>
    <p:sldId id="316" r:id="rId32"/>
    <p:sldId id="317" r:id="rId33"/>
    <p:sldId id="318" r:id="rId34"/>
    <p:sldId id="319" r:id="rId35"/>
    <p:sldId id="288" r:id="rId36"/>
    <p:sldId id="289" r:id="rId37"/>
    <p:sldId id="290" r:id="rId38"/>
    <p:sldId id="291" r:id="rId39"/>
    <p:sldId id="292" r:id="rId40"/>
    <p:sldId id="295" r:id="rId41"/>
    <p:sldId id="320" r:id="rId42"/>
    <p:sldId id="321" r:id="rId43"/>
    <p:sldId id="322" r:id="rId44"/>
    <p:sldId id="323" r:id="rId45"/>
    <p:sldId id="296" r:id="rId4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522"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3681950B-A599-4A42-8C4C-B8AEF6A78D33}" type="datetimeFigureOut">
              <a:rPr lang="en-GB" smtClean="0"/>
              <a:t>29/09/2011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B97A070-50D7-48C5-B522-251461A0AC6B}" type="slidenum">
              <a:rPr lang="en-GB" smtClean="0"/>
              <a:t>‹#›</a:t>
            </a:fld>
            <a:endParaRPr lang="en-GB"/>
          </a:p>
        </p:txBody>
      </p:sp>
    </p:spTree>
    <p:extLst>
      <p:ext uri="{BB962C8B-B14F-4D97-AF65-F5344CB8AC3E}">
        <p14:creationId xmlns:p14="http://schemas.microsoft.com/office/powerpoint/2010/main" val="32392239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681950B-A599-4A42-8C4C-B8AEF6A78D33}" type="datetimeFigureOut">
              <a:rPr lang="en-GB" smtClean="0"/>
              <a:t>29/09/2011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B97A070-50D7-48C5-B522-251461A0AC6B}" type="slidenum">
              <a:rPr lang="en-GB" smtClean="0"/>
              <a:t>‹#›</a:t>
            </a:fld>
            <a:endParaRPr lang="en-GB"/>
          </a:p>
        </p:txBody>
      </p:sp>
    </p:spTree>
    <p:extLst>
      <p:ext uri="{BB962C8B-B14F-4D97-AF65-F5344CB8AC3E}">
        <p14:creationId xmlns:p14="http://schemas.microsoft.com/office/powerpoint/2010/main" val="26015702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681950B-A599-4A42-8C4C-B8AEF6A78D33}" type="datetimeFigureOut">
              <a:rPr lang="en-GB" smtClean="0"/>
              <a:t>29/09/2011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B97A070-50D7-48C5-B522-251461A0AC6B}" type="slidenum">
              <a:rPr lang="en-GB" smtClean="0"/>
              <a:t>‹#›</a:t>
            </a:fld>
            <a:endParaRPr lang="en-GB"/>
          </a:p>
        </p:txBody>
      </p:sp>
    </p:spTree>
    <p:extLst>
      <p:ext uri="{BB962C8B-B14F-4D97-AF65-F5344CB8AC3E}">
        <p14:creationId xmlns:p14="http://schemas.microsoft.com/office/powerpoint/2010/main" val="15267253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681950B-A599-4A42-8C4C-B8AEF6A78D33}" type="datetimeFigureOut">
              <a:rPr lang="en-GB" smtClean="0"/>
              <a:t>29/09/2011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B97A070-50D7-48C5-B522-251461A0AC6B}" type="slidenum">
              <a:rPr lang="en-GB" smtClean="0"/>
              <a:t>‹#›</a:t>
            </a:fld>
            <a:endParaRPr lang="en-GB"/>
          </a:p>
        </p:txBody>
      </p:sp>
    </p:spTree>
    <p:extLst>
      <p:ext uri="{BB962C8B-B14F-4D97-AF65-F5344CB8AC3E}">
        <p14:creationId xmlns:p14="http://schemas.microsoft.com/office/powerpoint/2010/main" val="28541184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681950B-A599-4A42-8C4C-B8AEF6A78D33}" type="datetimeFigureOut">
              <a:rPr lang="en-GB" smtClean="0"/>
              <a:t>29/09/2011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B97A070-50D7-48C5-B522-251461A0AC6B}" type="slidenum">
              <a:rPr lang="en-GB" smtClean="0"/>
              <a:t>‹#›</a:t>
            </a:fld>
            <a:endParaRPr lang="en-GB"/>
          </a:p>
        </p:txBody>
      </p:sp>
    </p:spTree>
    <p:extLst>
      <p:ext uri="{BB962C8B-B14F-4D97-AF65-F5344CB8AC3E}">
        <p14:creationId xmlns:p14="http://schemas.microsoft.com/office/powerpoint/2010/main" val="21051203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3681950B-A599-4A42-8C4C-B8AEF6A78D33}" type="datetimeFigureOut">
              <a:rPr lang="en-GB" smtClean="0"/>
              <a:t>29/09/2011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B97A070-50D7-48C5-B522-251461A0AC6B}" type="slidenum">
              <a:rPr lang="en-GB" smtClean="0"/>
              <a:t>‹#›</a:t>
            </a:fld>
            <a:endParaRPr lang="en-GB"/>
          </a:p>
        </p:txBody>
      </p:sp>
    </p:spTree>
    <p:extLst>
      <p:ext uri="{BB962C8B-B14F-4D97-AF65-F5344CB8AC3E}">
        <p14:creationId xmlns:p14="http://schemas.microsoft.com/office/powerpoint/2010/main" val="34557644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3681950B-A599-4A42-8C4C-B8AEF6A78D33}" type="datetimeFigureOut">
              <a:rPr lang="en-GB" smtClean="0"/>
              <a:t>29/09/2011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B97A070-50D7-48C5-B522-251461A0AC6B}" type="slidenum">
              <a:rPr lang="en-GB" smtClean="0"/>
              <a:t>‹#›</a:t>
            </a:fld>
            <a:endParaRPr lang="en-GB"/>
          </a:p>
        </p:txBody>
      </p:sp>
    </p:spTree>
    <p:extLst>
      <p:ext uri="{BB962C8B-B14F-4D97-AF65-F5344CB8AC3E}">
        <p14:creationId xmlns:p14="http://schemas.microsoft.com/office/powerpoint/2010/main" val="37639954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3681950B-A599-4A42-8C4C-B8AEF6A78D33}" type="datetimeFigureOut">
              <a:rPr lang="en-GB" smtClean="0"/>
              <a:t>29/09/2011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B97A070-50D7-48C5-B522-251461A0AC6B}" type="slidenum">
              <a:rPr lang="en-GB" smtClean="0"/>
              <a:t>‹#›</a:t>
            </a:fld>
            <a:endParaRPr lang="en-GB"/>
          </a:p>
        </p:txBody>
      </p:sp>
    </p:spTree>
    <p:extLst>
      <p:ext uri="{BB962C8B-B14F-4D97-AF65-F5344CB8AC3E}">
        <p14:creationId xmlns:p14="http://schemas.microsoft.com/office/powerpoint/2010/main" val="11063304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681950B-A599-4A42-8C4C-B8AEF6A78D33}" type="datetimeFigureOut">
              <a:rPr lang="en-GB" smtClean="0"/>
              <a:t>29/09/2011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3B97A070-50D7-48C5-B522-251461A0AC6B}" type="slidenum">
              <a:rPr lang="en-GB" smtClean="0"/>
              <a:t>‹#›</a:t>
            </a:fld>
            <a:endParaRPr lang="en-GB"/>
          </a:p>
        </p:txBody>
      </p:sp>
    </p:spTree>
    <p:extLst>
      <p:ext uri="{BB962C8B-B14F-4D97-AF65-F5344CB8AC3E}">
        <p14:creationId xmlns:p14="http://schemas.microsoft.com/office/powerpoint/2010/main" val="8110025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681950B-A599-4A42-8C4C-B8AEF6A78D33}" type="datetimeFigureOut">
              <a:rPr lang="en-GB" smtClean="0"/>
              <a:t>29/09/2011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B97A070-50D7-48C5-B522-251461A0AC6B}" type="slidenum">
              <a:rPr lang="en-GB" smtClean="0"/>
              <a:t>‹#›</a:t>
            </a:fld>
            <a:endParaRPr lang="en-GB"/>
          </a:p>
        </p:txBody>
      </p:sp>
    </p:spTree>
    <p:extLst>
      <p:ext uri="{BB962C8B-B14F-4D97-AF65-F5344CB8AC3E}">
        <p14:creationId xmlns:p14="http://schemas.microsoft.com/office/powerpoint/2010/main" val="23784848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681950B-A599-4A42-8C4C-B8AEF6A78D33}" type="datetimeFigureOut">
              <a:rPr lang="en-GB" smtClean="0"/>
              <a:t>29/09/2011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B97A070-50D7-48C5-B522-251461A0AC6B}" type="slidenum">
              <a:rPr lang="en-GB" smtClean="0"/>
              <a:t>‹#›</a:t>
            </a:fld>
            <a:endParaRPr lang="en-GB"/>
          </a:p>
        </p:txBody>
      </p:sp>
    </p:spTree>
    <p:extLst>
      <p:ext uri="{BB962C8B-B14F-4D97-AF65-F5344CB8AC3E}">
        <p14:creationId xmlns:p14="http://schemas.microsoft.com/office/powerpoint/2010/main" val="10907895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681950B-A599-4A42-8C4C-B8AEF6A78D33}" type="datetimeFigureOut">
              <a:rPr lang="en-GB" smtClean="0"/>
              <a:t>29/09/2011</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B97A070-50D7-48C5-B522-251461A0AC6B}" type="slidenum">
              <a:rPr lang="en-GB" smtClean="0"/>
              <a:t>‹#›</a:t>
            </a:fld>
            <a:endParaRPr lang="en-GB"/>
          </a:p>
        </p:txBody>
      </p:sp>
    </p:spTree>
    <p:extLst>
      <p:ext uri="{BB962C8B-B14F-4D97-AF65-F5344CB8AC3E}">
        <p14:creationId xmlns:p14="http://schemas.microsoft.com/office/powerpoint/2010/main" val="32308329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Judicial Precedent</a:t>
            </a:r>
            <a:endParaRPr lang="en-GB" dirty="0"/>
          </a:p>
        </p:txBody>
      </p:sp>
      <p:sp>
        <p:nvSpPr>
          <p:cNvPr id="3" name="Subtitle 2"/>
          <p:cNvSpPr>
            <a:spLocks noGrp="1"/>
          </p:cNvSpPr>
          <p:nvPr>
            <p:ph type="subTitle" idx="1"/>
          </p:nvPr>
        </p:nvSpPr>
        <p:spPr/>
        <p:txBody>
          <a:bodyPr/>
          <a:lstStyle/>
          <a:p>
            <a:r>
              <a:rPr lang="en-GB" dirty="0" smtClean="0"/>
              <a:t>The Doctrine and Court Structure</a:t>
            </a:r>
            <a:endParaRPr lang="en-GB" dirty="0"/>
          </a:p>
        </p:txBody>
      </p:sp>
    </p:spTree>
    <p:extLst>
      <p:ext uri="{BB962C8B-B14F-4D97-AF65-F5344CB8AC3E}">
        <p14:creationId xmlns:p14="http://schemas.microsoft.com/office/powerpoint/2010/main" val="100037148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56" name="Text Box 12"/>
          <p:cNvSpPr txBox="1">
            <a:spLocks noChangeArrowheads="1"/>
          </p:cNvSpPr>
          <p:nvPr/>
        </p:nvSpPr>
        <p:spPr bwMode="auto">
          <a:xfrm>
            <a:off x="227013" y="1524000"/>
            <a:ext cx="8683625"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p>
            <a:pPr algn="ctr">
              <a:spcBef>
                <a:spcPct val="50000"/>
              </a:spcBef>
            </a:pPr>
            <a:r>
              <a:rPr lang="en-GB" sz="3600" b="1">
                <a:solidFill>
                  <a:srgbClr val="450F21"/>
                </a:solidFill>
                <a:latin typeface="Verdana" pitchFamily="14" charset="0"/>
              </a:rPr>
              <a:t>House of Lords</a:t>
            </a:r>
          </a:p>
        </p:txBody>
      </p:sp>
      <p:sp>
        <p:nvSpPr>
          <p:cNvPr id="6158" name="Text Box 14"/>
          <p:cNvSpPr txBox="1">
            <a:spLocks noChangeArrowheads="1"/>
          </p:cNvSpPr>
          <p:nvPr/>
        </p:nvSpPr>
        <p:spPr bwMode="auto">
          <a:xfrm>
            <a:off x="301625" y="2514600"/>
            <a:ext cx="8537575" cy="3975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1"/>
          <a:lstStyle/>
          <a:p>
            <a:pPr>
              <a:lnSpc>
                <a:spcPct val="125000"/>
              </a:lnSpc>
              <a:spcAft>
                <a:spcPct val="10000"/>
              </a:spcAft>
            </a:pPr>
            <a:r>
              <a:rPr lang="en-GB" sz="2200">
                <a:solidFill>
                  <a:srgbClr val="450F21"/>
                </a:solidFill>
                <a:latin typeface="Verdana" pitchFamily="14" charset="0"/>
              </a:rPr>
              <a:t>The House of Lords is the most senior court in England and Wales. Decisions made here bind all the courts below. </a:t>
            </a:r>
          </a:p>
          <a:p>
            <a:pPr>
              <a:lnSpc>
                <a:spcPct val="125000"/>
              </a:lnSpc>
              <a:spcAft>
                <a:spcPct val="10000"/>
              </a:spcAft>
            </a:pPr>
            <a:r>
              <a:rPr lang="en-GB" sz="2200">
                <a:solidFill>
                  <a:srgbClr val="450F21"/>
                </a:solidFill>
                <a:latin typeface="Verdana" pitchFamily="14" charset="0"/>
              </a:rPr>
              <a:t>The House of Lords is also bound by its own previous decisions. However, it may depart from its previous decisions when it appears ‘right to do so’ (</a:t>
            </a:r>
            <a:r>
              <a:rPr lang="en-GB" sz="2200" b="1">
                <a:solidFill>
                  <a:srgbClr val="450F21"/>
                </a:solidFill>
                <a:latin typeface="Verdana" pitchFamily="14" charset="0"/>
              </a:rPr>
              <a:t>Practice Statement 1966</a:t>
            </a:r>
            <a:r>
              <a:rPr lang="en-GB" sz="2200">
                <a:solidFill>
                  <a:srgbClr val="450F21"/>
                </a:solidFill>
                <a:latin typeface="Verdana" pitchFamily="14" charset="0"/>
              </a:rPr>
              <a:t>).</a:t>
            </a:r>
            <a:endParaRPr lang="en-GB">
              <a:solidFill>
                <a:srgbClr val="450F21"/>
              </a:solidFill>
              <a:latin typeface="Verdana" pitchFamily="14" charset="0"/>
            </a:endParaRPr>
          </a:p>
          <a:p>
            <a:pPr>
              <a:lnSpc>
                <a:spcPct val="125000"/>
              </a:lnSpc>
              <a:spcAft>
                <a:spcPct val="10000"/>
              </a:spcAft>
            </a:pPr>
            <a:endParaRPr lang="en-GB" sz="2200">
              <a:solidFill>
                <a:srgbClr val="450F21"/>
              </a:solidFill>
              <a:latin typeface="Verdana" pitchFamily="14" charset="0"/>
              <a:cs typeface="Times New Roman" pitchFamily="18" charset="0"/>
            </a:endParaRPr>
          </a:p>
        </p:txBody>
      </p:sp>
    </p:spTree>
    <p:extLst>
      <p:ext uri="{BB962C8B-B14F-4D97-AF65-F5344CB8AC3E}">
        <p14:creationId xmlns:p14="http://schemas.microsoft.com/office/powerpoint/2010/main" val="136245447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20" name="Text Box 12"/>
          <p:cNvSpPr txBox="1">
            <a:spLocks noChangeArrowheads="1"/>
          </p:cNvSpPr>
          <p:nvPr/>
        </p:nvSpPr>
        <p:spPr bwMode="auto">
          <a:xfrm>
            <a:off x="227013" y="1524000"/>
            <a:ext cx="8683625"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p>
            <a:pPr algn="ctr"/>
            <a:r>
              <a:rPr lang="en-GB" sz="3600" b="1">
                <a:latin typeface="Verdana" pitchFamily="14" charset="0"/>
              </a:rPr>
              <a:t>House of Lords </a:t>
            </a:r>
          </a:p>
          <a:p>
            <a:pPr algn="ctr"/>
            <a:r>
              <a:rPr lang="en-GB" sz="3600" b="1">
                <a:latin typeface="Verdana" pitchFamily="14" charset="0"/>
              </a:rPr>
              <a:t>Practice Statement 1966</a:t>
            </a:r>
          </a:p>
        </p:txBody>
      </p:sp>
      <p:sp>
        <p:nvSpPr>
          <p:cNvPr id="17421" name="Text Box 13"/>
          <p:cNvSpPr txBox="1">
            <a:spLocks noChangeArrowheads="1"/>
          </p:cNvSpPr>
          <p:nvPr/>
        </p:nvSpPr>
        <p:spPr bwMode="auto">
          <a:xfrm>
            <a:off x="301625" y="2743200"/>
            <a:ext cx="8537575" cy="3746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1"/>
          <a:lstStyle>
            <a:lvl1pPr>
              <a:defRPr sz="2400">
                <a:solidFill>
                  <a:schemeClr val="tx1"/>
                </a:solidFill>
                <a:latin typeface="Arial" charset="0"/>
                <a:cs typeface="Arial" charset="0"/>
              </a:defRPr>
            </a:lvl1pPr>
            <a:lvl2pPr marL="976313" indent="-457200">
              <a:defRPr sz="2400">
                <a:solidFill>
                  <a:schemeClr val="tx1"/>
                </a:solidFill>
                <a:latin typeface="Arial" charset="0"/>
                <a:cs typeface="Arial" charset="0"/>
              </a:defRPr>
            </a:lvl2pPr>
            <a:lvl3pPr marL="1547813" indent="-457200">
              <a:defRPr sz="2400">
                <a:solidFill>
                  <a:schemeClr val="tx1"/>
                </a:solidFill>
                <a:latin typeface="Arial" charset="0"/>
                <a:cs typeface="Arial" charset="0"/>
              </a:defRPr>
            </a:lvl3pPr>
            <a:lvl4pPr marL="2119313" indent="-457200">
              <a:defRPr sz="2400">
                <a:solidFill>
                  <a:schemeClr val="tx1"/>
                </a:solidFill>
                <a:latin typeface="Arial" charset="0"/>
                <a:cs typeface="Arial" charset="0"/>
              </a:defRPr>
            </a:lvl4pPr>
            <a:lvl5pPr marL="2690813" indent="-457200">
              <a:defRPr sz="2400">
                <a:solidFill>
                  <a:schemeClr val="tx1"/>
                </a:solidFill>
                <a:latin typeface="Arial" charset="0"/>
                <a:cs typeface="Arial" charset="0"/>
              </a:defRPr>
            </a:lvl5pPr>
            <a:lvl6pPr marL="3148013" indent="-457200" fontAlgn="base">
              <a:spcBef>
                <a:spcPct val="0"/>
              </a:spcBef>
              <a:spcAft>
                <a:spcPct val="0"/>
              </a:spcAft>
              <a:defRPr sz="2400">
                <a:solidFill>
                  <a:schemeClr val="tx1"/>
                </a:solidFill>
                <a:latin typeface="Arial" charset="0"/>
                <a:cs typeface="Arial" charset="0"/>
              </a:defRPr>
            </a:lvl6pPr>
            <a:lvl7pPr marL="3605213" indent="-457200" fontAlgn="base">
              <a:spcBef>
                <a:spcPct val="0"/>
              </a:spcBef>
              <a:spcAft>
                <a:spcPct val="0"/>
              </a:spcAft>
              <a:defRPr sz="2400">
                <a:solidFill>
                  <a:schemeClr val="tx1"/>
                </a:solidFill>
                <a:latin typeface="Arial" charset="0"/>
                <a:cs typeface="Arial" charset="0"/>
              </a:defRPr>
            </a:lvl7pPr>
            <a:lvl8pPr marL="4062413" indent="-457200" fontAlgn="base">
              <a:spcBef>
                <a:spcPct val="0"/>
              </a:spcBef>
              <a:spcAft>
                <a:spcPct val="0"/>
              </a:spcAft>
              <a:defRPr sz="2400">
                <a:solidFill>
                  <a:schemeClr val="tx1"/>
                </a:solidFill>
                <a:latin typeface="Arial" charset="0"/>
                <a:cs typeface="Arial" charset="0"/>
              </a:defRPr>
            </a:lvl8pPr>
            <a:lvl9pPr marL="4519613" indent="-457200" fontAlgn="base">
              <a:spcBef>
                <a:spcPct val="0"/>
              </a:spcBef>
              <a:spcAft>
                <a:spcPct val="0"/>
              </a:spcAft>
              <a:defRPr sz="2400">
                <a:solidFill>
                  <a:schemeClr val="tx1"/>
                </a:solidFill>
                <a:latin typeface="Arial" charset="0"/>
                <a:cs typeface="Arial" charset="0"/>
              </a:defRPr>
            </a:lvl9pPr>
          </a:lstStyle>
          <a:p>
            <a:pPr>
              <a:lnSpc>
                <a:spcPct val="125000"/>
              </a:lnSpc>
              <a:spcAft>
                <a:spcPct val="10000"/>
              </a:spcAft>
            </a:pPr>
            <a:r>
              <a:rPr lang="en-GB" sz="2100" dirty="0">
                <a:solidFill>
                  <a:srgbClr val="450F21"/>
                </a:solidFill>
                <a:latin typeface="Verdana" pitchFamily="14" charset="0"/>
              </a:rPr>
              <a:t>Before 1966, the House of Lords was bound by its own decisions. This meant that the law was certain but it could not </a:t>
            </a:r>
            <a:r>
              <a:rPr lang="en-GB" sz="2100" dirty="0" smtClean="0">
                <a:solidFill>
                  <a:srgbClr val="450F21"/>
                </a:solidFill>
                <a:latin typeface="Verdana" pitchFamily="14" charset="0"/>
              </a:rPr>
              <a:t>change</a:t>
            </a:r>
            <a:r>
              <a:rPr lang="en-GB" sz="2100" dirty="0">
                <a:solidFill>
                  <a:srgbClr val="450F21"/>
                </a:solidFill>
                <a:latin typeface="Verdana" pitchFamily="14" charset="0"/>
              </a:rPr>
              <a:t> </a:t>
            </a:r>
            <a:r>
              <a:rPr lang="en-GB" sz="2100" dirty="0" smtClean="0">
                <a:solidFill>
                  <a:srgbClr val="450F21"/>
                </a:solidFill>
                <a:latin typeface="Verdana" pitchFamily="14" charset="0"/>
              </a:rPr>
              <a:t>– unless made ‘per </a:t>
            </a:r>
            <a:r>
              <a:rPr lang="en-GB" sz="2100" dirty="0" err="1" smtClean="0">
                <a:solidFill>
                  <a:srgbClr val="450F21"/>
                </a:solidFill>
                <a:latin typeface="Verdana" pitchFamily="14" charset="0"/>
              </a:rPr>
              <a:t>incuriam</a:t>
            </a:r>
            <a:r>
              <a:rPr lang="en-GB" sz="2100" dirty="0" smtClean="0">
                <a:solidFill>
                  <a:srgbClr val="450F21"/>
                </a:solidFill>
                <a:latin typeface="Verdana" pitchFamily="14" charset="0"/>
              </a:rPr>
              <a:t>’</a:t>
            </a:r>
            <a:endParaRPr lang="en-GB" sz="2100" dirty="0">
              <a:solidFill>
                <a:srgbClr val="450F21"/>
              </a:solidFill>
              <a:latin typeface="Verdana" pitchFamily="14" charset="0"/>
            </a:endParaRPr>
          </a:p>
          <a:p>
            <a:pPr>
              <a:lnSpc>
                <a:spcPct val="125000"/>
              </a:lnSpc>
              <a:spcBef>
                <a:spcPct val="50000"/>
              </a:spcBef>
              <a:spcAft>
                <a:spcPct val="10000"/>
              </a:spcAft>
            </a:pPr>
            <a:r>
              <a:rPr lang="en-GB" sz="2100" dirty="0">
                <a:solidFill>
                  <a:srgbClr val="450F21"/>
                </a:solidFill>
                <a:latin typeface="Verdana" pitchFamily="14" charset="0"/>
              </a:rPr>
              <a:t>In 1966, the House of Lords passed the Practice Statement, which allows it to change one of its previous decisions when it appears ‘</a:t>
            </a:r>
            <a:r>
              <a:rPr lang="en-GB" sz="2100" b="1" dirty="0">
                <a:solidFill>
                  <a:srgbClr val="450F21"/>
                </a:solidFill>
                <a:latin typeface="Verdana" pitchFamily="14" charset="0"/>
              </a:rPr>
              <a:t>right to do so</a:t>
            </a:r>
            <a:r>
              <a:rPr lang="en-GB" sz="2100" dirty="0">
                <a:solidFill>
                  <a:srgbClr val="450F21"/>
                </a:solidFill>
                <a:latin typeface="Verdana" pitchFamily="14" charset="0"/>
              </a:rPr>
              <a:t>’, e.g. </a:t>
            </a:r>
            <a:r>
              <a:rPr lang="en-GB" sz="2100" i="1" dirty="0">
                <a:solidFill>
                  <a:srgbClr val="450F21"/>
                </a:solidFill>
                <a:latin typeface="Verdana" pitchFamily="14" charset="0"/>
              </a:rPr>
              <a:t>R</a:t>
            </a:r>
            <a:r>
              <a:rPr lang="en-GB" sz="2100" dirty="0">
                <a:solidFill>
                  <a:srgbClr val="450F21"/>
                </a:solidFill>
                <a:latin typeface="Verdana" pitchFamily="14" charset="0"/>
              </a:rPr>
              <a:t> v </a:t>
            </a:r>
            <a:r>
              <a:rPr lang="en-GB" sz="2100" i="1" dirty="0">
                <a:solidFill>
                  <a:srgbClr val="450F21"/>
                </a:solidFill>
                <a:latin typeface="Verdana" pitchFamily="14" charset="0"/>
              </a:rPr>
              <a:t>Howe</a:t>
            </a:r>
            <a:r>
              <a:rPr lang="en-GB" sz="2100" dirty="0">
                <a:solidFill>
                  <a:srgbClr val="450F21"/>
                </a:solidFill>
                <a:latin typeface="Verdana" pitchFamily="14" charset="0"/>
              </a:rPr>
              <a:t> (1987) overruled </a:t>
            </a:r>
            <a:r>
              <a:rPr lang="en-GB" sz="2100" i="1" dirty="0">
                <a:solidFill>
                  <a:srgbClr val="450F21"/>
                </a:solidFill>
                <a:latin typeface="Verdana" pitchFamily="14" charset="0"/>
              </a:rPr>
              <a:t>DPP</a:t>
            </a:r>
            <a:r>
              <a:rPr lang="en-GB" sz="2100" dirty="0">
                <a:solidFill>
                  <a:srgbClr val="450F21"/>
                </a:solidFill>
                <a:latin typeface="Verdana" pitchFamily="14" charset="0"/>
              </a:rPr>
              <a:t> v </a:t>
            </a:r>
            <a:r>
              <a:rPr lang="en-GB" sz="2100" i="1" dirty="0">
                <a:solidFill>
                  <a:srgbClr val="450F21"/>
                </a:solidFill>
                <a:latin typeface="Verdana" pitchFamily="14" charset="0"/>
              </a:rPr>
              <a:t>Lynch</a:t>
            </a:r>
            <a:r>
              <a:rPr lang="en-GB" sz="2100" dirty="0">
                <a:solidFill>
                  <a:srgbClr val="450F21"/>
                </a:solidFill>
                <a:latin typeface="Verdana" pitchFamily="14" charset="0"/>
              </a:rPr>
              <a:t> (1973), and </a:t>
            </a:r>
            <a:r>
              <a:rPr lang="en-GB" sz="2100" i="1" dirty="0">
                <a:solidFill>
                  <a:srgbClr val="450F21"/>
                </a:solidFill>
                <a:latin typeface="Verdana" pitchFamily="14" charset="0"/>
              </a:rPr>
              <a:t>R</a:t>
            </a:r>
            <a:r>
              <a:rPr lang="en-GB" sz="2100" dirty="0">
                <a:solidFill>
                  <a:srgbClr val="450F21"/>
                </a:solidFill>
                <a:latin typeface="Verdana" pitchFamily="14" charset="0"/>
              </a:rPr>
              <a:t> v </a:t>
            </a:r>
            <a:r>
              <a:rPr lang="en-GB" sz="2100" i="1" dirty="0" err="1">
                <a:solidFill>
                  <a:srgbClr val="450F21"/>
                </a:solidFill>
                <a:latin typeface="Verdana" pitchFamily="14" charset="0"/>
              </a:rPr>
              <a:t>Shivpuri</a:t>
            </a:r>
            <a:r>
              <a:rPr lang="en-GB" sz="2100" dirty="0">
                <a:solidFill>
                  <a:srgbClr val="450F21"/>
                </a:solidFill>
                <a:latin typeface="Verdana" pitchFamily="14" charset="0"/>
              </a:rPr>
              <a:t> overruled </a:t>
            </a:r>
            <a:r>
              <a:rPr lang="en-GB" sz="2100" i="1" dirty="0" err="1">
                <a:solidFill>
                  <a:srgbClr val="450F21"/>
                </a:solidFill>
                <a:latin typeface="Verdana" pitchFamily="14" charset="0"/>
              </a:rPr>
              <a:t>Anderton</a:t>
            </a:r>
            <a:r>
              <a:rPr lang="en-GB" sz="2100" dirty="0">
                <a:solidFill>
                  <a:srgbClr val="450F21"/>
                </a:solidFill>
                <a:latin typeface="Verdana" pitchFamily="14" charset="0"/>
              </a:rPr>
              <a:t> v </a:t>
            </a:r>
            <a:r>
              <a:rPr lang="en-GB" sz="2100" i="1" dirty="0">
                <a:solidFill>
                  <a:srgbClr val="450F21"/>
                </a:solidFill>
                <a:latin typeface="Verdana" pitchFamily="14" charset="0"/>
              </a:rPr>
              <a:t>Ryan</a:t>
            </a:r>
            <a:r>
              <a:rPr lang="en-GB" sz="2100" dirty="0">
                <a:solidFill>
                  <a:srgbClr val="450F21"/>
                </a:solidFill>
                <a:latin typeface="Verdana" pitchFamily="14" charset="0"/>
              </a:rPr>
              <a:t> (1985).</a:t>
            </a:r>
            <a:endParaRPr lang="en-GB" sz="2100" dirty="0">
              <a:solidFill>
                <a:srgbClr val="681732"/>
              </a:solidFill>
              <a:latin typeface="Verdana" pitchFamily="14" charset="0"/>
            </a:endParaRPr>
          </a:p>
        </p:txBody>
      </p:sp>
    </p:spTree>
    <p:extLst>
      <p:ext uri="{BB962C8B-B14F-4D97-AF65-F5344CB8AC3E}">
        <p14:creationId xmlns:p14="http://schemas.microsoft.com/office/powerpoint/2010/main" val="221469716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0" y="260350"/>
            <a:ext cx="9144000" cy="792163"/>
          </a:xfrm>
        </p:spPr>
        <p:txBody>
          <a:bodyPr>
            <a:normAutofit fontScale="90000"/>
          </a:bodyPr>
          <a:lstStyle/>
          <a:p>
            <a:r>
              <a:rPr lang="en-US" b="1">
                <a:solidFill>
                  <a:schemeClr val="accent2"/>
                </a:solidFill>
                <a:latin typeface="Myriad Web Pro Condensed" pitchFamily="34" charset="0"/>
              </a:rPr>
              <a:t>The House of Lords and the </a:t>
            </a:r>
            <a:br>
              <a:rPr lang="en-US" b="1">
                <a:solidFill>
                  <a:schemeClr val="accent2"/>
                </a:solidFill>
                <a:latin typeface="Myriad Web Pro Condensed" pitchFamily="34" charset="0"/>
              </a:rPr>
            </a:br>
            <a:r>
              <a:rPr lang="en-US" b="1">
                <a:solidFill>
                  <a:srgbClr val="008000"/>
                </a:solidFill>
                <a:latin typeface="Myriad Web Pro Condensed" pitchFamily="34" charset="0"/>
              </a:rPr>
              <a:t>1966 Practice Statement</a:t>
            </a:r>
          </a:p>
        </p:txBody>
      </p:sp>
      <p:sp>
        <p:nvSpPr>
          <p:cNvPr id="3075" name="Rectangle 3"/>
          <p:cNvSpPr>
            <a:spLocks noGrp="1" noChangeArrowheads="1"/>
          </p:cNvSpPr>
          <p:nvPr>
            <p:ph type="body" idx="1"/>
          </p:nvPr>
        </p:nvSpPr>
        <p:spPr>
          <a:xfrm>
            <a:off x="501650" y="1773238"/>
            <a:ext cx="8642350" cy="4319587"/>
          </a:xfrm>
        </p:spPr>
        <p:txBody>
          <a:bodyPr>
            <a:normAutofit fontScale="92500" lnSpcReduction="10000"/>
          </a:bodyPr>
          <a:lstStyle/>
          <a:p>
            <a:pPr marL="533400" indent="-533400">
              <a:lnSpc>
                <a:spcPct val="80000"/>
              </a:lnSpc>
              <a:buFontTx/>
              <a:buNone/>
            </a:pPr>
            <a:r>
              <a:rPr lang="en-US" sz="2400" b="1">
                <a:solidFill>
                  <a:srgbClr val="008000"/>
                </a:solidFill>
                <a:latin typeface="Myriad Web Pro Condensed" pitchFamily="34" charset="0"/>
              </a:rPr>
              <a:t>1.  The Practice Statement said, on the one hand, in support of precedent:</a:t>
            </a:r>
          </a:p>
          <a:p>
            <a:pPr marL="533400" indent="-533400">
              <a:lnSpc>
                <a:spcPct val="80000"/>
              </a:lnSpc>
              <a:buFontTx/>
              <a:buAutoNum type="alphaLcParenR"/>
            </a:pPr>
            <a:r>
              <a:rPr lang="en-US" sz="2400" b="1">
                <a:solidFill>
                  <a:srgbClr val="333399"/>
                </a:solidFill>
                <a:latin typeface="Myriad Web Pro Condensed" pitchFamily="34" charset="0"/>
              </a:rPr>
              <a:t>Precedent is an </a:t>
            </a:r>
            <a:r>
              <a:rPr lang="en-US" sz="2400" b="1">
                <a:solidFill>
                  <a:srgbClr val="CC3399"/>
                </a:solidFill>
                <a:latin typeface="Myriad Web Pro Condensed" pitchFamily="34" charset="0"/>
              </a:rPr>
              <a:t>indispensable foundation</a:t>
            </a:r>
            <a:r>
              <a:rPr lang="en-US" sz="2400" b="1">
                <a:solidFill>
                  <a:srgbClr val="333399"/>
                </a:solidFill>
                <a:latin typeface="Myriad Web Pro Condensed" pitchFamily="34" charset="0"/>
              </a:rPr>
              <a:t> for deciding and applying the law</a:t>
            </a:r>
          </a:p>
          <a:p>
            <a:pPr marL="533400" indent="-533400">
              <a:lnSpc>
                <a:spcPct val="80000"/>
              </a:lnSpc>
              <a:buFontTx/>
              <a:buAutoNum type="alphaLcParenR"/>
            </a:pPr>
            <a:r>
              <a:rPr lang="en-US" sz="2400" b="1">
                <a:solidFill>
                  <a:srgbClr val="333399"/>
                </a:solidFill>
                <a:latin typeface="Myriad Web Pro Condensed" pitchFamily="34" charset="0"/>
              </a:rPr>
              <a:t>It provides</a:t>
            </a:r>
            <a:r>
              <a:rPr lang="en-US" sz="2400" b="1">
                <a:solidFill>
                  <a:srgbClr val="CC3399"/>
                </a:solidFill>
                <a:latin typeface="Myriad Web Pro Condensed" pitchFamily="34" charset="0"/>
              </a:rPr>
              <a:t> a degree of certainty</a:t>
            </a:r>
          </a:p>
          <a:p>
            <a:pPr marL="533400" indent="-533400">
              <a:lnSpc>
                <a:spcPct val="80000"/>
              </a:lnSpc>
              <a:buFontTx/>
              <a:buAutoNum type="alphaLcParenR"/>
            </a:pPr>
            <a:r>
              <a:rPr lang="en-US" sz="2400" b="1">
                <a:solidFill>
                  <a:srgbClr val="333399"/>
                </a:solidFill>
                <a:latin typeface="Myriad Web Pro Condensed" pitchFamily="34" charset="0"/>
              </a:rPr>
              <a:t>And it provides </a:t>
            </a:r>
            <a:r>
              <a:rPr lang="en-US" sz="2400" b="1">
                <a:solidFill>
                  <a:srgbClr val="CC3399"/>
                </a:solidFill>
                <a:latin typeface="Myriad Web Pro Condensed" pitchFamily="34" charset="0"/>
              </a:rPr>
              <a:t>a basis for orderly development</a:t>
            </a:r>
            <a:r>
              <a:rPr lang="en-US" sz="2400" b="1">
                <a:solidFill>
                  <a:srgbClr val="333399"/>
                </a:solidFill>
                <a:latin typeface="Myriad Web Pro Condensed" pitchFamily="34" charset="0"/>
              </a:rPr>
              <a:t> of the law</a:t>
            </a:r>
          </a:p>
          <a:p>
            <a:pPr marL="533400" indent="-533400">
              <a:lnSpc>
                <a:spcPct val="80000"/>
              </a:lnSpc>
              <a:buFontTx/>
              <a:buNone/>
            </a:pPr>
            <a:r>
              <a:rPr lang="en-US" sz="2400" b="1">
                <a:solidFill>
                  <a:srgbClr val="008000"/>
                </a:solidFill>
                <a:latin typeface="Myriad Web Pro Condensed" pitchFamily="34" charset="0"/>
              </a:rPr>
              <a:t>2.  On the other hand, it said:</a:t>
            </a:r>
          </a:p>
          <a:p>
            <a:pPr marL="533400" indent="-533400">
              <a:lnSpc>
                <a:spcPct val="80000"/>
              </a:lnSpc>
              <a:buFontTx/>
              <a:buAutoNum type="alphaLcParenR"/>
            </a:pPr>
            <a:r>
              <a:rPr lang="en-US" sz="2400" b="1">
                <a:solidFill>
                  <a:srgbClr val="333399"/>
                </a:solidFill>
                <a:latin typeface="Myriad Web Pro Condensed" pitchFamily="34" charset="0"/>
              </a:rPr>
              <a:t>But </a:t>
            </a:r>
            <a:r>
              <a:rPr lang="en-US" sz="2400" b="1">
                <a:solidFill>
                  <a:srgbClr val="CC3399"/>
                </a:solidFill>
                <a:latin typeface="Myriad Web Pro Condensed" pitchFamily="34" charset="0"/>
              </a:rPr>
              <a:t>rigid adherence to precedent may lead to injustice</a:t>
            </a:r>
          </a:p>
          <a:p>
            <a:pPr marL="533400" indent="-533400">
              <a:lnSpc>
                <a:spcPct val="80000"/>
              </a:lnSpc>
              <a:buFontTx/>
              <a:buAutoNum type="alphaLcParenR"/>
            </a:pPr>
            <a:r>
              <a:rPr lang="en-US" sz="2400" b="1">
                <a:solidFill>
                  <a:srgbClr val="333399"/>
                </a:solidFill>
                <a:latin typeface="Myriad Web Pro Condensed" pitchFamily="34" charset="0"/>
              </a:rPr>
              <a:t>And may </a:t>
            </a:r>
            <a:r>
              <a:rPr lang="en-US" sz="2400" b="1">
                <a:solidFill>
                  <a:srgbClr val="CC3399"/>
                </a:solidFill>
                <a:latin typeface="Myriad Web Pro Condensed" pitchFamily="34" charset="0"/>
              </a:rPr>
              <a:t>restrict proper development </a:t>
            </a:r>
            <a:r>
              <a:rPr lang="en-US" sz="2400" b="1">
                <a:solidFill>
                  <a:srgbClr val="333399"/>
                </a:solidFill>
                <a:latin typeface="Myriad Web Pro Condensed" pitchFamily="34" charset="0"/>
              </a:rPr>
              <a:t>of the law</a:t>
            </a:r>
          </a:p>
          <a:p>
            <a:pPr marL="533400" indent="-533400">
              <a:lnSpc>
                <a:spcPct val="80000"/>
              </a:lnSpc>
              <a:buFontTx/>
              <a:buNone/>
            </a:pPr>
            <a:r>
              <a:rPr lang="en-US" sz="2400" b="1">
                <a:solidFill>
                  <a:srgbClr val="008000"/>
                </a:solidFill>
                <a:latin typeface="Myriad Web Pro Condensed" pitchFamily="34" charset="0"/>
              </a:rPr>
              <a:t>3.  Therefore, the Lord Chancellor concluded:</a:t>
            </a:r>
          </a:p>
          <a:p>
            <a:pPr marL="533400" indent="-533400">
              <a:lnSpc>
                <a:spcPct val="80000"/>
              </a:lnSpc>
              <a:buFontTx/>
              <a:buAutoNum type="alphaLcParenR"/>
            </a:pPr>
            <a:r>
              <a:rPr lang="en-US" sz="2400" b="1">
                <a:solidFill>
                  <a:srgbClr val="333399"/>
                </a:solidFill>
                <a:latin typeface="Myriad Web Pro Condensed" pitchFamily="34" charset="0"/>
              </a:rPr>
              <a:t>So whilst former decisions of the HL will be </a:t>
            </a:r>
            <a:r>
              <a:rPr lang="en-US" sz="2400" b="1">
                <a:solidFill>
                  <a:srgbClr val="CC3399"/>
                </a:solidFill>
                <a:latin typeface="Myriad Web Pro Condensed" pitchFamily="34" charset="0"/>
              </a:rPr>
              <a:t>normally binding</a:t>
            </a:r>
          </a:p>
          <a:p>
            <a:pPr marL="533400" indent="-533400">
              <a:lnSpc>
                <a:spcPct val="80000"/>
              </a:lnSpc>
              <a:buFontTx/>
              <a:buAutoNum type="alphaLcParenR"/>
            </a:pPr>
            <a:r>
              <a:rPr lang="en-US" sz="2400" b="1">
                <a:solidFill>
                  <a:srgbClr val="333399"/>
                </a:solidFill>
                <a:latin typeface="Myriad Web Pro Condensed" pitchFamily="34" charset="0"/>
              </a:rPr>
              <a:t>Their lordships will </a:t>
            </a:r>
            <a:r>
              <a:rPr lang="en-US" sz="2400" b="1">
                <a:solidFill>
                  <a:srgbClr val="CC3399"/>
                </a:solidFill>
                <a:latin typeface="Myriad Web Pro Condensed" pitchFamily="34" charset="0"/>
              </a:rPr>
              <a:t>depart from a previous decision when it is right to do so</a:t>
            </a:r>
          </a:p>
        </p:txBody>
      </p:sp>
    </p:spTree>
    <p:extLst>
      <p:ext uri="{BB962C8B-B14F-4D97-AF65-F5344CB8AC3E}">
        <p14:creationId xmlns:p14="http://schemas.microsoft.com/office/powerpoint/2010/main" val="260089552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3074"/>
                                        </p:tgtEl>
                                        <p:attrNameLst>
                                          <p:attrName>style.visibility</p:attrName>
                                        </p:attrNameLst>
                                      </p:cBhvr>
                                      <p:to>
                                        <p:strVal val="visible"/>
                                      </p:to>
                                    </p:set>
                                    <p:anim calcmode="lin" valueType="num">
                                      <p:cBhvr additive="base">
                                        <p:cTn id="7" dur="500" fill="hold"/>
                                        <p:tgtEl>
                                          <p:spTgt spid="3074"/>
                                        </p:tgtEl>
                                        <p:attrNameLst>
                                          <p:attrName>ppt_x</p:attrName>
                                        </p:attrNameLst>
                                      </p:cBhvr>
                                      <p:tavLst>
                                        <p:tav tm="0">
                                          <p:val>
                                            <p:strVal val="1+#ppt_w/2"/>
                                          </p:val>
                                        </p:tav>
                                        <p:tav tm="100000">
                                          <p:val>
                                            <p:strVal val="#ppt_x"/>
                                          </p:val>
                                        </p:tav>
                                      </p:tavLst>
                                    </p:anim>
                                    <p:anim calcmode="lin" valueType="num">
                                      <p:cBhvr additive="base">
                                        <p:cTn id="8" dur="500" fill="hold"/>
                                        <p:tgtEl>
                                          <p:spTgt spid="3074"/>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2" fill="hold" nodeType="clickEffect">
                                  <p:stCondLst>
                                    <p:cond delay="0"/>
                                  </p:stCondLst>
                                  <p:childTnLst>
                                    <p:set>
                                      <p:cBhvr>
                                        <p:cTn id="12" dur="1" fill="hold">
                                          <p:stCondLst>
                                            <p:cond delay="0"/>
                                          </p:stCondLst>
                                        </p:cTn>
                                        <p:tgtEl>
                                          <p:spTgt spid="3075">
                                            <p:txEl>
                                              <p:pRg st="0" end="0"/>
                                            </p:txEl>
                                          </p:spTgt>
                                        </p:tgtEl>
                                        <p:attrNameLst>
                                          <p:attrName>style.visibility</p:attrName>
                                        </p:attrNameLst>
                                      </p:cBhvr>
                                      <p:to>
                                        <p:strVal val="visible"/>
                                      </p:to>
                                    </p:set>
                                    <p:anim calcmode="lin" valueType="num">
                                      <p:cBhvr additive="base">
                                        <p:cTn id="13" dur="500" fill="hold"/>
                                        <p:tgtEl>
                                          <p:spTgt spid="3075">
                                            <p:txEl>
                                              <p:pRg st="0" end="0"/>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307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2" fill="hold" nodeType="clickEffect">
                                  <p:stCondLst>
                                    <p:cond delay="0"/>
                                  </p:stCondLst>
                                  <p:childTnLst>
                                    <p:set>
                                      <p:cBhvr>
                                        <p:cTn id="18" dur="1" fill="hold">
                                          <p:stCondLst>
                                            <p:cond delay="0"/>
                                          </p:stCondLst>
                                        </p:cTn>
                                        <p:tgtEl>
                                          <p:spTgt spid="3075">
                                            <p:txEl>
                                              <p:pRg st="1" end="1"/>
                                            </p:txEl>
                                          </p:spTgt>
                                        </p:tgtEl>
                                        <p:attrNameLst>
                                          <p:attrName>style.visibility</p:attrName>
                                        </p:attrNameLst>
                                      </p:cBhvr>
                                      <p:to>
                                        <p:strVal val="visible"/>
                                      </p:to>
                                    </p:set>
                                    <p:anim calcmode="lin" valueType="num">
                                      <p:cBhvr additive="base">
                                        <p:cTn id="19" dur="500" fill="hold"/>
                                        <p:tgtEl>
                                          <p:spTgt spid="3075">
                                            <p:txEl>
                                              <p:pRg st="1" end="1"/>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3075">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2" fill="hold" nodeType="clickEffect">
                                  <p:stCondLst>
                                    <p:cond delay="0"/>
                                  </p:stCondLst>
                                  <p:childTnLst>
                                    <p:set>
                                      <p:cBhvr>
                                        <p:cTn id="24" dur="1" fill="hold">
                                          <p:stCondLst>
                                            <p:cond delay="0"/>
                                          </p:stCondLst>
                                        </p:cTn>
                                        <p:tgtEl>
                                          <p:spTgt spid="3075">
                                            <p:txEl>
                                              <p:pRg st="2" end="2"/>
                                            </p:txEl>
                                          </p:spTgt>
                                        </p:tgtEl>
                                        <p:attrNameLst>
                                          <p:attrName>style.visibility</p:attrName>
                                        </p:attrNameLst>
                                      </p:cBhvr>
                                      <p:to>
                                        <p:strVal val="visible"/>
                                      </p:to>
                                    </p:set>
                                    <p:anim calcmode="lin" valueType="num">
                                      <p:cBhvr additive="base">
                                        <p:cTn id="25" dur="500" fill="hold"/>
                                        <p:tgtEl>
                                          <p:spTgt spid="3075">
                                            <p:txEl>
                                              <p:pRg st="2" end="2"/>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3075">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2" fill="hold" nodeType="clickEffect">
                                  <p:stCondLst>
                                    <p:cond delay="0"/>
                                  </p:stCondLst>
                                  <p:childTnLst>
                                    <p:set>
                                      <p:cBhvr>
                                        <p:cTn id="30" dur="1" fill="hold">
                                          <p:stCondLst>
                                            <p:cond delay="0"/>
                                          </p:stCondLst>
                                        </p:cTn>
                                        <p:tgtEl>
                                          <p:spTgt spid="3075">
                                            <p:txEl>
                                              <p:pRg st="3" end="3"/>
                                            </p:txEl>
                                          </p:spTgt>
                                        </p:tgtEl>
                                        <p:attrNameLst>
                                          <p:attrName>style.visibility</p:attrName>
                                        </p:attrNameLst>
                                      </p:cBhvr>
                                      <p:to>
                                        <p:strVal val="visible"/>
                                      </p:to>
                                    </p:set>
                                    <p:anim calcmode="lin" valueType="num">
                                      <p:cBhvr additive="base">
                                        <p:cTn id="31" dur="500" fill="hold"/>
                                        <p:tgtEl>
                                          <p:spTgt spid="3075">
                                            <p:txEl>
                                              <p:pRg st="3" end="3"/>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3075">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2" fill="hold" nodeType="clickEffect">
                                  <p:stCondLst>
                                    <p:cond delay="0"/>
                                  </p:stCondLst>
                                  <p:childTnLst>
                                    <p:set>
                                      <p:cBhvr>
                                        <p:cTn id="36" dur="1" fill="hold">
                                          <p:stCondLst>
                                            <p:cond delay="0"/>
                                          </p:stCondLst>
                                        </p:cTn>
                                        <p:tgtEl>
                                          <p:spTgt spid="3075">
                                            <p:txEl>
                                              <p:pRg st="4" end="4"/>
                                            </p:txEl>
                                          </p:spTgt>
                                        </p:tgtEl>
                                        <p:attrNameLst>
                                          <p:attrName>style.visibility</p:attrName>
                                        </p:attrNameLst>
                                      </p:cBhvr>
                                      <p:to>
                                        <p:strVal val="visible"/>
                                      </p:to>
                                    </p:set>
                                    <p:anim calcmode="lin" valueType="num">
                                      <p:cBhvr additive="base">
                                        <p:cTn id="37" dur="500" fill="hold"/>
                                        <p:tgtEl>
                                          <p:spTgt spid="3075">
                                            <p:txEl>
                                              <p:pRg st="4" end="4"/>
                                            </p:txEl>
                                          </p:spTgt>
                                        </p:tgtEl>
                                        <p:attrNameLst>
                                          <p:attrName>ppt_x</p:attrName>
                                        </p:attrNameLst>
                                      </p:cBhvr>
                                      <p:tavLst>
                                        <p:tav tm="0">
                                          <p:val>
                                            <p:strVal val="1+#ppt_w/2"/>
                                          </p:val>
                                        </p:tav>
                                        <p:tav tm="100000">
                                          <p:val>
                                            <p:strVal val="#ppt_x"/>
                                          </p:val>
                                        </p:tav>
                                      </p:tavLst>
                                    </p:anim>
                                    <p:anim calcmode="lin" valueType="num">
                                      <p:cBhvr additive="base">
                                        <p:cTn id="38" dur="500" fill="hold"/>
                                        <p:tgtEl>
                                          <p:spTgt spid="3075">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2" fill="hold" nodeType="clickEffect">
                                  <p:stCondLst>
                                    <p:cond delay="0"/>
                                  </p:stCondLst>
                                  <p:childTnLst>
                                    <p:set>
                                      <p:cBhvr>
                                        <p:cTn id="42" dur="1" fill="hold">
                                          <p:stCondLst>
                                            <p:cond delay="0"/>
                                          </p:stCondLst>
                                        </p:cTn>
                                        <p:tgtEl>
                                          <p:spTgt spid="3075">
                                            <p:txEl>
                                              <p:pRg st="5" end="5"/>
                                            </p:txEl>
                                          </p:spTgt>
                                        </p:tgtEl>
                                        <p:attrNameLst>
                                          <p:attrName>style.visibility</p:attrName>
                                        </p:attrNameLst>
                                      </p:cBhvr>
                                      <p:to>
                                        <p:strVal val="visible"/>
                                      </p:to>
                                    </p:set>
                                    <p:anim calcmode="lin" valueType="num">
                                      <p:cBhvr additive="base">
                                        <p:cTn id="43" dur="500" fill="hold"/>
                                        <p:tgtEl>
                                          <p:spTgt spid="3075">
                                            <p:txEl>
                                              <p:pRg st="5" end="5"/>
                                            </p:txEl>
                                          </p:spTgt>
                                        </p:tgtEl>
                                        <p:attrNameLst>
                                          <p:attrName>ppt_x</p:attrName>
                                        </p:attrNameLst>
                                      </p:cBhvr>
                                      <p:tavLst>
                                        <p:tav tm="0">
                                          <p:val>
                                            <p:strVal val="1+#ppt_w/2"/>
                                          </p:val>
                                        </p:tav>
                                        <p:tav tm="100000">
                                          <p:val>
                                            <p:strVal val="#ppt_x"/>
                                          </p:val>
                                        </p:tav>
                                      </p:tavLst>
                                    </p:anim>
                                    <p:anim calcmode="lin" valueType="num">
                                      <p:cBhvr additive="base">
                                        <p:cTn id="44" dur="500" fill="hold"/>
                                        <p:tgtEl>
                                          <p:spTgt spid="3075">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2" fill="hold" nodeType="clickEffect">
                                  <p:stCondLst>
                                    <p:cond delay="0"/>
                                  </p:stCondLst>
                                  <p:childTnLst>
                                    <p:set>
                                      <p:cBhvr>
                                        <p:cTn id="48" dur="1" fill="hold">
                                          <p:stCondLst>
                                            <p:cond delay="0"/>
                                          </p:stCondLst>
                                        </p:cTn>
                                        <p:tgtEl>
                                          <p:spTgt spid="3075">
                                            <p:txEl>
                                              <p:pRg st="6" end="6"/>
                                            </p:txEl>
                                          </p:spTgt>
                                        </p:tgtEl>
                                        <p:attrNameLst>
                                          <p:attrName>style.visibility</p:attrName>
                                        </p:attrNameLst>
                                      </p:cBhvr>
                                      <p:to>
                                        <p:strVal val="visible"/>
                                      </p:to>
                                    </p:set>
                                    <p:anim calcmode="lin" valueType="num">
                                      <p:cBhvr additive="base">
                                        <p:cTn id="49" dur="500" fill="hold"/>
                                        <p:tgtEl>
                                          <p:spTgt spid="3075">
                                            <p:txEl>
                                              <p:pRg st="6" end="6"/>
                                            </p:txEl>
                                          </p:spTgt>
                                        </p:tgtEl>
                                        <p:attrNameLst>
                                          <p:attrName>ppt_x</p:attrName>
                                        </p:attrNameLst>
                                      </p:cBhvr>
                                      <p:tavLst>
                                        <p:tav tm="0">
                                          <p:val>
                                            <p:strVal val="1+#ppt_w/2"/>
                                          </p:val>
                                        </p:tav>
                                        <p:tav tm="100000">
                                          <p:val>
                                            <p:strVal val="#ppt_x"/>
                                          </p:val>
                                        </p:tav>
                                      </p:tavLst>
                                    </p:anim>
                                    <p:anim calcmode="lin" valueType="num">
                                      <p:cBhvr additive="base">
                                        <p:cTn id="50" dur="500" fill="hold"/>
                                        <p:tgtEl>
                                          <p:spTgt spid="3075">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2" fill="hold" nodeType="clickEffect">
                                  <p:stCondLst>
                                    <p:cond delay="0"/>
                                  </p:stCondLst>
                                  <p:childTnLst>
                                    <p:set>
                                      <p:cBhvr>
                                        <p:cTn id="54" dur="1" fill="hold">
                                          <p:stCondLst>
                                            <p:cond delay="0"/>
                                          </p:stCondLst>
                                        </p:cTn>
                                        <p:tgtEl>
                                          <p:spTgt spid="3075">
                                            <p:txEl>
                                              <p:pRg st="7" end="7"/>
                                            </p:txEl>
                                          </p:spTgt>
                                        </p:tgtEl>
                                        <p:attrNameLst>
                                          <p:attrName>style.visibility</p:attrName>
                                        </p:attrNameLst>
                                      </p:cBhvr>
                                      <p:to>
                                        <p:strVal val="visible"/>
                                      </p:to>
                                    </p:set>
                                    <p:anim calcmode="lin" valueType="num">
                                      <p:cBhvr additive="base">
                                        <p:cTn id="55" dur="500" fill="hold"/>
                                        <p:tgtEl>
                                          <p:spTgt spid="3075">
                                            <p:txEl>
                                              <p:pRg st="7" end="7"/>
                                            </p:txEl>
                                          </p:spTgt>
                                        </p:tgtEl>
                                        <p:attrNameLst>
                                          <p:attrName>ppt_x</p:attrName>
                                        </p:attrNameLst>
                                      </p:cBhvr>
                                      <p:tavLst>
                                        <p:tav tm="0">
                                          <p:val>
                                            <p:strVal val="1+#ppt_w/2"/>
                                          </p:val>
                                        </p:tav>
                                        <p:tav tm="100000">
                                          <p:val>
                                            <p:strVal val="#ppt_x"/>
                                          </p:val>
                                        </p:tav>
                                      </p:tavLst>
                                    </p:anim>
                                    <p:anim calcmode="lin" valueType="num">
                                      <p:cBhvr additive="base">
                                        <p:cTn id="56" dur="500" fill="hold"/>
                                        <p:tgtEl>
                                          <p:spTgt spid="3075">
                                            <p:txEl>
                                              <p:pRg st="7" end="7"/>
                                            </p:txEl>
                                          </p:spTgt>
                                        </p:tgtEl>
                                        <p:attrNameLst>
                                          <p:attrName>ppt_y</p:attrName>
                                        </p:attrNameLst>
                                      </p:cBhvr>
                                      <p:tavLst>
                                        <p:tav tm="0">
                                          <p:val>
                                            <p:strVal val="#ppt_y"/>
                                          </p:val>
                                        </p:tav>
                                        <p:tav tm="100000">
                                          <p:val>
                                            <p:strVal val="#ppt_y"/>
                                          </p:val>
                                        </p:tav>
                                      </p:tavLst>
                                    </p:anim>
                                  </p:childTnLst>
                                </p:cTn>
                              </p:par>
                            </p:childTnLst>
                          </p:cTn>
                        </p:par>
                      </p:childTnLst>
                    </p:cTn>
                  </p:par>
                  <p:par>
                    <p:cTn id="57" fill="hold" nodeType="clickPar">
                      <p:stCondLst>
                        <p:cond delay="indefinite"/>
                      </p:stCondLst>
                      <p:childTnLst>
                        <p:par>
                          <p:cTn id="58" fill="hold" nodeType="withGroup">
                            <p:stCondLst>
                              <p:cond delay="0"/>
                            </p:stCondLst>
                            <p:childTnLst>
                              <p:par>
                                <p:cTn id="59" presetID="2" presetClass="entr" presetSubtype="2" fill="hold" nodeType="clickEffect">
                                  <p:stCondLst>
                                    <p:cond delay="0"/>
                                  </p:stCondLst>
                                  <p:childTnLst>
                                    <p:set>
                                      <p:cBhvr>
                                        <p:cTn id="60" dur="1" fill="hold">
                                          <p:stCondLst>
                                            <p:cond delay="0"/>
                                          </p:stCondLst>
                                        </p:cTn>
                                        <p:tgtEl>
                                          <p:spTgt spid="3075">
                                            <p:txEl>
                                              <p:pRg st="8" end="8"/>
                                            </p:txEl>
                                          </p:spTgt>
                                        </p:tgtEl>
                                        <p:attrNameLst>
                                          <p:attrName>style.visibility</p:attrName>
                                        </p:attrNameLst>
                                      </p:cBhvr>
                                      <p:to>
                                        <p:strVal val="visible"/>
                                      </p:to>
                                    </p:set>
                                    <p:anim calcmode="lin" valueType="num">
                                      <p:cBhvr additive="base">
                                        <p:cTn id="61" dur="500" fill="hold"/>
                                        <p:tgtEl>
                                          <p:spTgt spid="3075">
                                            <p:txEl>
                                              <p:pRg st="8" end="8"/>
                                            </p:txEl>
                                          </p:spTgt>
                                        </p:tgtEl>
                                        <p:attrNameLst>
                                          <p:attrName>ppt_x</p:attrName>
                                        </p:attrNameLst>
                                      </p:cBhvr>
                                      <p:tavLst>
                                        <p:tav tm="0">
                                          <p:val>
                                            <p:strVal val="1+#ppt_w/2"/>
                                          </p:val>
                                        </p:tav>
                                        <p:tav tm="100000">
                                          <p:val>
                                            <p:strVal val="#ppt_x"/>
                                          </p:val>
                                        </p:tav>
                                      </p:tavLst>
                                    </p:anim>
                                    <p:anim calcmode="lin" valueType="num">
                                      <p:cBhvr additive="base">
                                        <p:cTn id="62" dur="500" fill="hold"/>
                                        <p:tgtEl>
                                          <p:spTgt spid="3075">
                                            <p:txEl>
                                              <p:pRg st="8" end="8"/>
                                            </p:txEl>
                                          </p:spTgt>
                                        </p:tgtEl>
                                        <p:attrNameLst>
                                          <p:attrName>ppt_y</p:attrName>
                                        </p:attrNameLst>
                                      </p:cBhvr>
                                      <p:tavLst>
                                        <p:tav tm="0">
                                          <p:val>
                                            <p:strVal val="#ppt_y"/>
                                          </p:val>
                                        </p:tav>
                                        <p:tav tm="100000">
                                          <p:val>
                                            <p:strVal val="#ppt_y"/>
                                          </p:val>
                                        </p:tav>
                                      </p:tavLst>
                                    </p:anim>
                                  </p:childTnLst>
                                </p:cTn>
                              </p:par>
                            </p:childTnLst>
                          </p:cTn>
                        </p:par>
                      </p:childTnLst>
                    </p:cTn>
                  </p:par>
                  <p:par>
                    <p:cTn id="63" fill="hold" nodeType="clickPar">
                      <p:stCondLst>
                        <p:cond delay="indefinite"/>
                      </p:stCondLst>
                      <p:childTnLst>
                        <p:par>
                          <p:cTn id="64" fill="hold" nodeType="withGroup">
                            <p:stCondLst>
                              <p:cond delay="0"/>
                            </p:stCondLst>
                            <p:childTnLst>
                              <p:par>
                                <p:cTn id="65" presetID="2" presetClass="entr" presetSubtype="2" fill="hold" nodeType="clickEffect">
                                  <p:stCondLst>
                                    <p:cond delay="0"/>
                                  </p:stCondLst>
                                  <p:childTnLst>
                                    <p:set>
                                      <p:cBhvr>
                                        <p:cTn id="66" dur="1" fill="hold">
                                          <p:stCondLst>
                                            <p:cond delay="0"/>
                                          </p:stCondLst>
                                        </p:cTn>
                                        <p:tgtEl>
                                          <p:spTgt spid="3075">
                                            <p:txEl>
                                              <p:pRg st="9" end="9"/>
                                            </p:txEl>
                                          </p:spTgt>
                                        </p:tgtEl>
                                        <p:attrNameLst>
                                          <p:attrName>style.visibility</p:attrName>
                                        </p:attrNameLst>
                                      </p:cBhvr>
                                      <p:to>
                                        <p:strVal val="visible"/>
                                      </p:to>
                                    </p:set>
                                    <p:anim calcmode="lin" valueType="num">
                                      <p:cBhvr additive="base">
                                        <p:cTn id="67" dur="500" fill="hold"/>
                                        <p:tgtEl>
                                          <p:spTgt spid="3075">
                                            <p:txEl>
                                              <p:pRg st="9" end="9"/>
                                            </p:txEl>
                                          </p:spTgt>
                                        </p:tgtEl>
                                        <p:attrNameLst>
                                          <p:attrName>ppt_x</p:attrName>
                                        </p:attrNameLst>
                                      </p:cBhvr>
                                      <p:tavLst>
                                        <p:tav tm="0">
                                          <p:val>
                                            <p:strVal val="1+#ppt_w/2"/>
                                          </p:val>
                                        </p:tav>
                                        <p:tav tm="100000">
                                          <p:val>
                                            <p:strVal val="#ppt_x"/>
                                          </p:val>
                                        </p:tav>
                                      </p:tavLst>
                                    </p:anim>
                                    <p:anim calcmode="lin" valueType="num">
                                      <p:cBhvr additive="base">
                                        <p:cTn id="68" dur="500" fill="hold"/>
                                        <p:tgtEl>
                                          <p:spTgt spid="3075">
                                            <p:txEl>
                                              <p:pRg st="9" end="9"/>
                                            </p:txEl>
                                          </p:spTgt>
                                        </p:tgtEl>
                                        <p:attrNameLst>
                                          <p:attrName>ppt_y</p:attrName>
                                        </p:attrNameLst>
                                      </p:cBhvr>
                                      <p:tavLst>
                                        <p:tav tm="0">
                                          <p:val>
                                            <p:strVal val="#ppt_y"/>
                                          </p:val>
                                        </p:tav>
                                        <p:tav tm="100000">
                                          <p:val>
                                            <p:strVal val="#ppt_y"/>
                                          </p:val>
                                        </p:tav>
                                      </p:tavLst>
                                    </p:anim>
                                  </p:childTnLst>
                                </p:cTn>
                              </p:par>
                            </p:childTnLst>
                          </p:cTn>
                        </p:par>
                      </p:childTnLst>
                    </p:cTn>
                  </p:par>
                  <p:par>
                    <p:cTn id="69" fill="hold" nodeType="clickPar">
                      <p:stCondLst>
                        <p:cond delay="indefinite"/>
                      </p:stCondLst>
                      <p:childTnLst>
                        <p:par>
                          <p:cTn id="70" fill="hold" nodeType="withGroup">
                            <p:stCondLst>
                              <p:cond delay="0"/>
                            </p:stCondLst>
                            <p:childTnLst>
                              <p:par>
                                <p:cTn id="71" presetID="9" presetClass="exit" presetSubtype="0" fill="hold" grpId="1" nodeType="clickEffect">
                                  <p:stCondLst>
                                    <p:cond delay="0"/>
                                  </p:stCondLst>
                                  <p:childTnLst>
                                    <p:animEffect transition="out" filter="dissolve">
                                      <p:cBhvr>
                                        <p:cTn id="72" dur="500"/>
                                        <p:tgtEl>
                                          <p:spTgt spid="3074"/>
                                        </p:tgtEl>
                                      </p:cBhvr>
                                    </p:animEffect>
                                    <p:set>
                                      <p:cBhvr>
                                        <p:cTn id="73" dur="1" fill="hold">
                                          <p:stCondLst>
                                            <p:cond delay="499"/>
                                          </p:stCondLst>
                                        </p:cTn>
                                        <p:tgtEl>
                                          <p:spTgt spid="3074"/>
                                        </p:tgtEl>
                                        <p:attrNameLst>
                                          <p:attrName>style.visibility</p:attrName>
                                        </p:attrNameLst>
                                      </p:cBhvr>
                                      <p:to>
                                        <p:strVal val="hidden"/>
                                      </p:to>
                                    </p:set>
                                  </p:childTnLst>
                                </p:cTn>
                              </p:par>
                              <p:par>
                                <p:cTn id="74" presetID="9" presetClass="exit" presetSubtype="0" fill="hold" nodeType="withEffect">
                                  <p:stCondLst>
                                    <p:cond delay="0"/>
                                  </p:stCondLst>
                                  <p:childTnLst>
                                    <p:animEffect transition="out" filter="dissolve">
                                      <p:cBhvr>
                                        <p:cTn id="75" dur="500"/>
                                        <p:tgtEl>
                                          <p:spTgt spid="3075">
                                            <p:txEl>
                                              <p:pRg st="0" end="0"/>
                                            </p:txEl>
                                          </p:spTgt>
                                        </p:tgtEl>
                                      </p:cBhvr>
                                    </p:animEffect>
                                    <p:set>
                                      <p:cBhvr>
                                        <p:cTn id="76" dur="1" fill="hold">
                                          <p:stCondLst>
                                            <p:cond delay="499"/>
                                          </p:stCondLst>
                                        </p:cTn>
                                        <p:tgtEl>
                                          <p:spTgt spid="3075">
                                            <p:txEl>
                                              <p:pRg st="0" end="0"/>
                                            </p:txEl>
                                          </p:spTgt>
                                        </p:tgtEl>
                                        <p:attrNameLst>
                                          <p:attrName>style.visibility</p:attrName>
                                        </p:attrNameLst>
                                      </p:cBhvr>
                                      <p:to>
                                        <p:strVal val="hidden"/>
                                      </p:to>
                                    </p:set>
                                  </p:childTnLst>
                                </p:cTn>
                              </p:par>
                              <p:par>
                                <p:cTn id="77" presetID="9" presetClass="exit" presetSubtype="0" fill="hold" nodeType="withEffect">
                                  <p:stCondLst>
                                    <p:cond delay="0"/>
                                  </p:stCondLst>
                                  <p:childTnLst>
                                    <p:animEffect transition="out" filter="dissolve">
                                      <p:cBhvr>
                                        <p:cTn id="78" dur="500"/>
                                        <p:tgtEl>
                                          <p:spTgt spid="3075">
                                            <p:txEl>
                                              <p:pRg st="1" end="1"/>
                                            </p:txEl>
                                          </p:spTgt>
                                        </p:tgtEl>
                                      </p:cBhvr>
                                    </p:animEffect>
                                    <p:set>
                                      <p:cBhvr>
                                        <p:cTn id="79" dur="1" fill="hold">
                                          <p:stCondLst>
                                            <p:cond delay="499"/>
                                          </p:stCondLst>
                                        </p:cTn>
                                        <p:tgtEl>
                                          <p:spTgt spid="3075">
                                            <p:txEl>
                                              <p:pRg st="1" end="1"/>
                                            </p:txEl>
                                          </p:spTgt>
                                        </p:tgtEl>
                                        <p:attrNameLst>
                                          <p:attrName>style.visibility</p:attrName>
                                        </p:attrNameLst>
                                      </p:cBhvr>
                                      <p:to>
                                        <p:strVal val="hidden"/>
                                      </p:to>
                                    </p:set>
                                  </p:childTnLst>
                                </p:cTn>
                              </p:par>
                              <p:par>
                                <p:cTn id="80" presetID="9" presetClass="exit" presetSubtype="0" fill="hold" nodeType="withEffect">
                                  <p:stCondLst>
                                    <p:cond delay="0"/>
                                  </p:stCondLst>
                                  <p:childTnLst>
                                    <p:animEffect transition="out" filter="dissolve">
                                      <p:cBhvr>
                                        <p:cTn id="81" dur="500"/>
                                        <p:tgtEl>
                                          <p:spTgt spid="3075">
                                            <p:txEl>
                                              <p:pRg st="2" end="2"/>
                                            </p:txEl>
                                          </p:spTgt>
                                        </p:tgtEl>
                                      </p:cBhvr>
                                    </p:animEffect>
                                    <p:set>
                                      <p:cBhvr>
                                        <p:cTn id="82" dur="1" fill="hold">
                                          <p:stCondLst>
                                            <p:cond delay="499"/>
                                          </p:stCondLst>
                                        </p:cTn>
                                        <p:tgtEl>
                                          <p:spTgt spid="3075">
                                            <p:txEl>
                                              <p:pRg st="2" end="2"/>
                                            </p:txEl>
                                          </p:spTgt>
                                        </p:tgtEl>
                                        <p:attrNameLst>
                                          <p:attrName>style.visibility</p:attrName>
                                        </p:attrNameLst>
                                      </p:cBhvr>
                                      <p:to>
                                        <p:strVal val="hidden"/>
                                      </p:to>
                                    </p:set>
                                  </p:childTnLst>
                                </p:cTn>
                              </p:par>
                              <p:par>
                                <p:cTn id="83" presetID="9" presetClass="exit" presetSubtype="0" fill="hold" nodeType="withEffect">
                                  <p:stCondLst>
                                    <p:cond delay="0"/>
                                  </p:stCondLst>
                                  <p:childTnLst>
                                    <p:animEffect transition="out" filter="dissolve">
                                      <p:cBhvr>
                                        <p:cTn id="84" dur="500"/>
                                        <p:tgtEl>
                                          <p:spTgt spid="3075">
                                            <p:txEl>
                                              <p:pRg st="3" end="3"/>
                                            </p:txEl>
                                          </p:spTgt>
                                        </p:tgtEl>
                                      </p:cBhvr>
                                    </p:animEffect>
                                    <p:set>
                                      <p:cBhvr>
                                        <p:cTn id="85" dur="1" fill="hold">
                                          <p:stCondLst>
                                            <p:cond delay="499"/>
                                          </p:stCondLst>
                                        </p:cTn>
                                        <p:tgtEl>
                                          <p:spTgt spid="3075">
                                            <p:txEl>
                                              <p:pRg st="3" end="3"/>
                                            </p:txEl>
                                          </p:spTgt>
                                        </p:tgtEl>
                                        <p:attrNameLst>
                                          <p:attrName>style.visibility</p:attrName>
                                        </p:attrNameLst>
                                      </p:cBhvr>
                                      <p:to>
                                        <p:strVal val="hidden"/>
                                      </p:to>
                                    </p:set>
                                  </p:childTnLst>
                                </p:cTn>
                              </p:par>
                              <p:par>
                                <p:cTn id="86" presetID="9" presetClass="exit" presetSubtype="0" fill="hold" nodeType="withEffect">
                                  <p:stCondLst>
                                    <p:cond delay="0"/>
                                  </p:stCondLst>
                                  <p:childTnLst>
                                    <p:animEffect transition="out" filter="dissolve">
                                      <p:cBhvr>
                                        <p:cTn id="87" dur="500"/>
                                        <p:tgtEl>
                                          <p:spTgt spid="3075">
                                            <p:txEl>
                                              <p:pRg st="4" end="4"/>
                                            </p:txEl>
                                          </p:spTgt>
                                        </p:tgtEl>
                                      </p:cBhvr>
                                    </p:animEffect>
                                    <p:set>
                                      <p:cBhvr>
                                        <p:cTn id="88" dur="1" fill="hold">
                                          <p:stCondLst>
                                            <p:cond delay="499"/>
                                          </p:stCondLst>
                                        </p:cTn>
                                        <p:tgtEl>
                                          <p:spTgt spid="3075">
                                            <p:txEl>
                                              <p:pRg st="4" end="4"/>
                                            </p:txEl>
                                          </p:spTgt>
                                        </p:tgtEl>
                                        <p:attrNameLst>
                                          <p:attrName>style.visibility</p:attrName>
                                        </p:attrNameLst>
                                      </p:cBhvr>
                                      <p:to>
                                        <p:strVal val="hidden"/>
                                      </p:to>
                                    </p:set>
                                  </p:childTnLst>
                                </p:cTn>
                              </p:par>
                              <p:par>
                                <p:cTn id="89" presetID="9" presetClass="exit" presetSubtype="0" fill="hold" nodeType="withEffect">
                                  <p:stCondLst>
                                    <p:cond delay="0"/>
                                  </p:stCondLst>
                                  <p:childTnLst>
                                    <p:animEffect transition="out" filter="dissolve">
                                      <p:cBhvr>
                                        <p:cTn id="90" dur="500"/>
                                        <p:tgtEl>
                                          <p:spTgt spid="3075">
                                            <p:txEl>
                                              <p:pRg st="5" end="5"/>
                                            </p:txEl>
                                          </p:spTgt>
                                        </p:tgtEl>
                                      </p:cBhvr>
                                    </p:animEffect>
                                    <p:set>
                                      <p:cBhvr>
                                        <p:cTn id="91" dur="1" fill="hold">
                                          <p:stCondLst>
                                            <p:cond delay="499"/>
                                          </p:stCondLst>
                                        </p:cTn>
                                        <p:tgtEl>
                                          <p:spTgt spid="3075">
                                            <p:txEl>
                                              <p:pRg st="5" end="5"/>
                                            </p:txEl>
                                          </p:spTgt>
                                        </p:tgtEl>
                                        <p:attrNameLst>
                                          <p:attrName>style.visibility</p:attrName>
                                        </p:attrNameLst>
                                      </p:cBhvr>
                                      <p:to>
                                        <p:strVal val="hidden"/>
                                      </p:to>
                                    </p:set>
                                  </p:childTnLst>
                                </p:cTn>
                              </p:par>
                              <p:par>
                                <p:cTn id="92" presetID="9" presetClass="exit" presetSubtype="0" fill="hold" nodeType="withEffect">
                                  <p:stCondLst>
                                    <p:cond delay="0"/>
                                  </p:stCondLst>
                                  <p:childTnLst>
                                    <p:animEffect transition="out" filter="dissolve">
                                      <p:cBhvr>
                                        <p:cTn id="93" dur="500"/>
                                        <p:tgtEl>
                                          <p:spTgt spid="3075">
                                            <p:txEl>
                                              <p:pRg st="6" end="6"/>
                                            </p:txEl>
                                          </p:spTgt>
                                        </p:tgtEl>
                                      </p:cBhvr>
                                    </p:animEffect>
                                    <p:set>
                                      <p:cBhvr>
                                        <p:cTn id="94" dur="1" fill="hold">
                                          <p:stCondLst>
                                            <p:cond delay="499"/>
                                          </p:stCondLst>
                                        </p:cTn>
                                        <p:tgtEl>
                                          <p:spTgt spid="3075">
                                            <p:txEl>
                                              <p:pRg st="6" end="6"/>
                                            </p:txEl>
                                          </p:spTgt>
                                        </p:tgtEl>
                                        <p:attrNameLst>
                                          <p:attrName>style.visibility</p:attrName>
                                        </p:attrNameLst>
                                      </p:cBhvr>
                                      <p:to>
                                        <p:strVal val="hidden"/>
                                      </p:to>
                                    </p:set>
                                  </p:childTnLst>
                                </p:cTn>
                              </p:par>
                              <p:par>
                                <p:cTn id="95" presetID="9" presetClass="exit" presetSubtype="0" fill="hold" nodeType="withEffect">
                                  <p:stCondLst>
                                    <p:cond delay="0"/>
                                  </p:stCondLst>
                                  <p:childTnLst>
                                    <p:animEffect transition="out" filter="dissolve">
                                      <p:cBhvr>
                                        <p:cTn id="96" dur="500"/>
                                        <p:tgtEl>
                                          <p:spTgt spid="3075">
                                            <p:txEl>
                                              <p:pRg st="7" end="7"/>
                                            </p:txEl>
                                          </p:spTgt>
                                        </p:tgtEl>
                                      </p:cBhvr>
                                    </p:animEffect>
                                    <p:set>
                                      <p:cBhvr>
                                        <p:cTn id="97" dur="1" fill="hold">
                                          <p:stCondLst>
                                            <p:cond delay="499"/>
                                          </p:stCondLst>
                                        </p:cTn>
                                        <p:tgtEl>
                                          <p:spTgt spid="3075">
                                            <p:txEl>
                                              <p:pRg st="7" end="7"/>
                                            </p:txEl>
                                          </p:spTgt>
                                        </p:tgtEl>
                                        <p:attrNameLst>
                                          <p:attrName>style.visibility</p:attrName>
                                        </p:attrNameLst>
                                      </p:cBhvr>
                                      <p:to>
                                        <p:strVal val="hidden"/>
                                      </p:to>
                                    </p:set>
                                  </p:childTnLst>
                                </p:cTn>
                              </p:par>
                              <p:par>
                                <p:cTn id="98" presetID="9" presetClass="exit" presetSubtype="0" fill="hold" nodeType="withEffect">
                                  <p:stCondLst>
                                    <p:cond delay="0"/>
                                  </p:stCondLst>
                                  <p:childTnLst>
                                    <p:animEffect transition="out" filter="dissolve">
                                      <p:cBhvr>
                                        <p:cTn id="99" dur="500"/>
                                        <p:tgtEl>
                                          <p:spTgt spid="3075">
                                            <p:txEl>
                                              <p:pRg st="8" end="8"/>
                                            </p:txEl>
                                          </p:spTgt>
                                        </p:tgtEl>
                                      </p:cBhvr>
                                    </p:animEffect>
                                    <p:set>
                                      <p:cBhvr>
                                        <p:cTn id="100" dur="1" fill="hold">
                                          <p:stCondLst>
                                            <p:cond delay="499"/>
                                          </p:stCondLst>
                                        </p:cTn>
                                        <p:tgtEl>
                                          <p:spTgt spid="3075">
                                            <p:txEl>
                                              <p:pRg st="8" end="8"/>
                                            </p:txEl>
                                          </p:spTgt>
                                        </p:tgtEl>
                                        <p:attrNameLst>
                                          <p:attrName>style.visibility</p:attrName>
                                        </p:attrNameLst>
                                      </p:cBhvr>
                                      <p:to>
                                        <p:strVal val="hidden"/>
                                      </p:to>
                                    </p:set>
                                  </p:childTnLst>
                                </p:cTn>
                              </p:par>
                              <p:par>
                                <p:cTn id="101" presetID="9" presetClass="exit" presetSubtype="0" fill="hold" nodeType="withEffect">
                                  <p:stCondLst>
                                    <p:cond delay="0"/>
                                  </p:stCondLst>
                                  <p:childTnLst>
                                    <p:animEffect transition="out" filter="dissolve">
                                      <p:cBhvr>
                                        <p:cTn id="102" dur="500"/>
                                        <p:tgtEl>
                                          <p:spTgt spid="3075">
                                            <p:txEl>
                                              <p:pRg st="9" end="9"/>
                                            </p:txEl>
                                          </p:spTgt>
                                        </p:tgtEl>
                                      </p:cBhvr>
                                    </p:animEffect>
                                    <p:set>
                                      <p:cBhvr>
                                        <p:cTn id="103" dur="1" fill="hold">
                                          <p:stCondLst>
                                            <p:cond delay="499"/>
                                          </p:stCondLst>
                                        </p:cTn>
                                        <p:tgtEl>
                                          <p:spTgt spid="3075">
                                            <p:txEl>
                                              <p:pRg st="9" end="9"/>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4" grpId="0"/>
      <p:bldP spid="3074" grpId="1"/>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a:xfrm>
            <a:off x="228600" y="-60325"/>
            <a:ext cx="8686800" cy="609600"/>
          </a:xfrm>
        </p:spPr>
        <p:txBody>
          <a:bodyPr>
            <a:normAutofit fontScale="90000"/>
          </a:bodyPr>
          <a:lstStyle/>
          <a:p>
            <a:r>
              <a:rPr lang="en-US" sz="3600" b="1">
                <a:solidFill>
                  <a:schemeClr val="accent2"/>
                </a:solidFill>
                <a:latin typeface="Myriad Web Pro Condensed" pitchFamily="34" charset="0"/>
              </a:rPr>
              <a:t>Use of the Practice Statement</a:t>
            </a:r>
            <a:endParaRPr lang="en-GB" sz="3600" b="1">
              <a:solidFill>
                <a:schemeClr val="accent2"/>
              </a:solidFill>
              <a:latin typeface="Myriad Web Pro Condensed" pitchFamily="34" charset="0"/>
            </a:endParaRPr>
          </a:p>
        </p:txBody>
      </p:sp>
      <p:sp>
        <p:nvSpPr>
          <p:cNvPr id="2051" name="Rectangle 3"/>
          <p:cNvSpPr>
            <a:spLocks noGrp="1" noChangeArrowheads="1"/>
          </p:cNvSpPr>
          <p:nvPr>
            <p:ph type="body" idx="1"/>
          </p:nvPr>
        </p:nvSpPr>
        <p:spPr>
          <a:xfrm>
            <a:off x="0" y="549275"/>
            <a:ext cx="9144000" cy="6308725"/>
          </a:xfrm>
        </p:spPr>
        <p:txBody>
          <a:bodyPr>
            <a:normAutofit lnSpcReduction="10000"/>
          </a:bodyPr>
          <a:lstStyle/>
          <a:p>
            <a:pPr marL="609600" indent="-609600">
              <a:lnSpc>
                <a:spcPct val="90000"/>
              </a:lnSpc>
              <a:buFontTx/>
              <a:buNone/>
            </a:pPr>
            <a:r>
              <a:rPr lang="en-US" sz="2400" b="1">
                <a:solidFill>
                  <a:srgbClr val="008000"/>
                </a:solidFill>
                <a:latin typeface="Myriad Web Pro Condensed" pitchFamily="34" charset="0"/>
              </a:rPr>
              <a:t>Pre-1898</a:t>
            </a:r>
            <a:r>
              <a:rPr lang="en-US" sz="2400" b="1">
                <a:solidFill>
                  <a:srgbClr val="333399"/>
                </a:solidFill>
                <a:latin typeface="Myriad Web Pro Condensed" pitchFamily="34" charset="0"/>
              </a:rPr>
              <a:t>  HL not bound by its own decisions</a:t>
            </a:r>
          </a:p>
          <a:p>
            <a:pPr marL="609600" indent="-609600">
              <a:lnSpc>
                <a:spcPct val="90000"/>
              </a:lnSpc>
              <a:buFontTx/>
              <a:buNone/>
            </a:pPr>
            <a:r>
              <a:rPr lang="en-US" sz="2400" b="1">
                <a:solidFill>
                  <a:srgbClr val="008000"/>
                </a:solidFill>
                <a:latin typeface="Myriad Web Pro Condensed" pitchFamily="34" charset="0"/>
              </a:rPr>
              <a:t>1898 </a:t>
            </a:r>
            <a:r>
              <a:rPr lang="en-US" sz="2400" b="1" i="1">
                <a:solidFill>
                  <a:srgbClr val="008000"/>
                </a:solidFill>
                <a:latin typeface="Myriad Web Pro Condensed" pitchFamily="34" charset="0"/>
              </a:rPr>
              <a:t>London Street Tramways v LCC:</a:t>
            </a:r>
            <a:r>
              <a:rPr lang="en-US" sz="2400" b="1" i="1">
                <a:solidFill>
                  <a:srgbClr val="333399"/>
                </a:solidFill>
                <a:latin typeface="Myriad Web Pro Condensed" pitchFamily="34" charset="0"/>
              </a:rPr>
              <a:t>  </a:t>
            </a:r>
            <a:r>
              <a:rPr lang="en-US" sz="2400" b="1">
                <a:solidFill>
                  <a:srgbClr val="333399"/>
                </a:solidFill>
                <a:latin typeface="Myriad Web Pro Condensed" pitchFamily="34" charset="0"/>
              </a:rPr>
              <a:t>HL binds itself</a:t>
            </a:r>
          </a:p>
          <a:p>
            <a:pPr marL="609600" indent="-609600">
              <a:lnSpc>
                <a:spcPct val="90000"/>
              </a:lnSpc>
              <a:buFontTx/>
              <a:buNone/>
            </a:pPr>
            <a:r>
              <a:rPr lang="en-US" sz="2400" b="1">
                <a:solidFill>
                  <a:srgbClr val="008000"/>
                </a:solidFill>
                <a:latin typeface="Myriad Web Pro Condensed" pitchFamily="34" charset="0"/>
              </a:rPr>
              <a:t>1966 </a:t>
            </a:r>
            <a:r>
              <a:rPr lang="en-US" sz="2400" b="1" i="1">
                <a:solidFill>
                  <a:srgbClr val="008000"/>
                </a:solidFill>
                <a:latin typeface="Myriad Web Pro Condensed" pitchFamily="34" charset="0"/>
              </a:rPr>
              <a:t>Practice Statement (PS):</a:t>
            </a:r>
            <a:r>
              <a:rPr lang="en-US" sz="2400" b="1" i="1">
                <a:solidFill>
                  <a:srgbClr val="333399"/>
                </a:solidFill>
                <a:latin typeface="Myriad Web Pro Condensed" pitchFamily="34" charset="0"/>
              </a:rPr>
              <a:t> </a:t>
            </a:r>
            <a:r>
              <a:rPr lang="en-US" sz="2400" b="1">
                <a:solidFill>
                  <a:srgbClr val="333399"/>
                </a:solidFill>
                <a:latin typeface="Myriad Web Pro Condensed" pitchFamily="34" charset="0"/>
              </a:rPr>
              <a:t>HL able to depart from its own decisions</a:t>
            </a:r>
          </a:p>
          <a:p>
            <a:pPr marL="609600" indent="-609600">
              <a:lnSpc>
                <a:spcPct val="90000"/>
              </a:lnSpc>
              <a:buFontTx/>
              <a:buNone/>
            </a:pPr>
            <a:r>
              <a:rPr lang="en-US" sz="2400" b="1">
                <a:solidFill>
                  <a:srgbClr val="008000"/>
                </a:solidFill>
                <a:latin typeface="Myriad Web Pro Condensed" pitchFamily="34" charset="0"/>
              </a:rPr>
              <a:t>1968 </a:t>
            </a:r>
            <a:r>
              <a:rPr lang="en-US" sz="2400" b="1" i="1">
                <a:solidFill>
                  <a:srgbClr val="008000"/>
                </a:solidFill>
                <a:latin typeface="Myriad Web Pro Condensed" pitchFamily="34" charset="0"/>
              </a:rPr>
              <a:t>Conway v Rimmer:</a:t>
            </a:r>
            <a:r>
              <a:rPr lang="en-US" sz="2400" b="1" i="1">
                <a:solidFill>
                  <a:srgbClr val="333399"/>
                </a:solidFill>
                <a:latin typeface="Myriad Web Pro Condensed" pitchFamily="34" charset="0"/>
              </a:rPr>
              <a:t>  </a:t>
            </a:r>
            <a:r>
              <a:rPr lang="en-US" sz="2400" b="1">
                <a:solidFill>
                  <a:srgbClr val="333399"/>
                </a:solidFill>
                <a:latin typeface="Myriad Web Pro Condensed" pitchFamily="34" charset="0"/>
              </a:rPr>
              <a:t>first use of PS in civil case – minor, technical point (discovery of documents)</a:t>
            </a:r>
          </a:p>
          <a:p>
            <a:pPr marL="609600" indent="-609600">
              <a:lnSpc>
                <a:spcPct val="90000"/>
              </a:lnSpc>
              <a:buFontTx/>
              <a:buNone/>
            </a:pPr>
            <a:r>
              <a:rPr lang="en-US" sz="2400" b="1">
                <a:solidFill>
                  <a:srgbClr val="008000"/>
                </a:solidFill>
                <a:latin typeface="Myriad Web Pro Condensed" pitchFamily="34" charset="0"/>
              </a:rPr>
              <a:t>1972 </a:t>
            </a:r>
            <a:r>
              <a:rPr lang="en-US" sz="2400" b="1" i="1">
                <a:solidFill>
                  <a:srgbClr val="008000"/>
                </a:solidFill>
                <a:latin typeface="Myriad Web Pro Condensed" pitchFamily="34" charset="0"/>
              </a:rPr>
              <a:t>Herrington v British Railways:</a:t>
            </a:r>
            <a:r>
              <a:rPr lang="en-US" sz="2400" b="1" i="1">
                <a:solidFill>
                  <a:srgbClr val="333399"/>
                </a:solidFill>
                <a:latin typeface="Myriad Web Pro Condensed" pitchFamily="34" charset="0"/>
              </a:rPr>
              <a:t> </a:t>
            </a:r>
            <a:r>
              <a:rPr lang="en-US" sz="2400" b="1">
                <a:solidFill>
                  <a:srgbClr val="333399"/>
                </a:solidFill>
                <a:latin typeface="Myriad Web Pro Condensed" pitchFamily="34" charset="0"/>
              </a:rPr>
              <a:t>first use of PS in major civil case (duty of care to child trespasser)</a:t>
            </a:r>
          </a:p>
          <a:p>
            <a:pPr marL="609600" indent="-609600">
              <a:lnSpc>
                <a:spcPct val="90000"/>
              </a:lnSpc>
              <a:buFontTx/>
              <a:buNone/>
            </a:pPr>
            <a:r>
              <a:rPr lang="en-US" sz="2400" b="1">
                <a:solidFill>
                  <a:srgbClr val="008000"/>
                </a:solidFill>
                <a:latin typeface="Myriad Web Pro Condensed" pitchFamily="34" charset="0"/>
              </a:rPr>
              <a:t>1972 </a:t>
            </a:r>
            <a:r>
              <a:rPr lang="en-US" sz="2400" b="1" i="1">
                <a:solidFill>
                  <a:srgbClr val="008000"/>
                </a:solidFill>
                <a:latin typeface="Myriad Web Pro Condensed" pitchFamily="34" charset="0"/>
              </a:rPr>
              <a:t>Jones v Secretary of State for Social Services:</a:t>
            </a:r>
            <a:r>
              <a:rPr lang="en-US" sz="2400" b="1" i="1">
                <a:solidFill>
                  <a:srgbClr val="333399"/>
                </a:solidFill>
                <a:latin typeface="Myriad Web Pro Condensed" pitchFamily="34" charset="0"/>
              </a:rPr>
              <a:t> </a:t>
            </a:r>
            <a:r>
              <a:rPr lang="en-US" sz="2400" b="1">
                <a:solidFill>
                  <a:srgbClr val="333399"/>
                </a:solidFill>
                <a:latin typeface="Myriad Web Pro Condensed" pitchFamily="34" charset="0"/>
              </a:rPr>
              <a:t>majority of HL thought old law in </a:t>
            </a:r>
            <a:r>
              <a:rPr lang="en-US" sz="2400" b="1" i="1">
                <a:solidFill>
                  <a:srgbClr val="CC3399"/>
                </a:solidFill>
                <a:latin typeface="Myriad Web Pro Condensed" pitchFamily="34" charset="0"/>
              </a:rPr>
              <a:t>Re Dowling </a:t>
            </a:r>
            <a:r>
              <a:rPr lang="en-US" sz="2400" b="1">
                <a:solidFill>
                  <a:srgbClr val="CC3399"/>
                </a:solidFill>
                <a:latin typeface="Myriad Web Pro Condensed" pitchFamily="34" charset="0"/>
              </a:rPr>
              <a:t>(1967)</a:t>
            </a:r>
            <a:r>
              <a:rPr lang="en-US" sz="2400" b="1" i="1">
                <a:solidFill>
                  <a:srgbClr val="333399"/>
                </a:solidFill>
                <a:latin typeface="Myriad Web Pro Condensed" pitchFamily="34" charset="0"/>
              </a:rPr>
              <a:t> </a:t>
            </a:r>
            <a:r>
              <a:rPr lang="en-US" sz="2400" b="1">
                <a:solidFill>
                  <a:srgbClr val="333399"/>
                </a:solidFill>
                <a:latin typeface="Myriad Web Pro Condensed" pitchFamily="34" charset="0"/>
              </a:rPr>
              <a:t>wrong but still did not use PS </a:t>
            </a:r>
          </a:p>
          <a:p>
            <a:pPr marL="609600" indent="-609600">
              <a:lnSpc>
                <a:spcPct val="90000"/>
              </a:lnSpc>
              <a:buFontTx/>
              <a:buNone/>
            </a:pPr>
            <a:r>
              <a:rPr lang="en-US" sz="2400" b="1">
                <a:solidFill>
                  <a:srgbClr val="008000"/>
                </a:solidFill>
                <a:latin typeface="Myriad Web Pro Condensed" pitchFamily="34" charset="0"/>
              </a:rPr>
              <a:t>mid-’70s onwards</a:t>
            </a:r>
            <a:r>
              <a:rPr lang="en-US" sz="2400" b="1">
                <a:solidFill>
                  <a:srgbClr val="333399"/>
                </a:solidFill>
                <a:latin typeface="Myriad Web Pro Condensed" pitchFamily="34" charset="0"/>
              </a:rPr>
              <a:t>  HL gradually more willing to use PS</a:t>
            </a:r>
          </a:p>
          <a:p>
            <a:pPr marL="609600" indent="-609600">
              <a:lnSpc>
                <a:spcPct val="90000"/>
              </a:lnSpc>
              <a:buFontTx/>
              <a:buNone/>
            </a:pPr>
            <a:r>
              <a:rPr lang="en-US" sz="2400" b="1">
                <a:solidFill>
                  <a:srgbClr val="008000"/>
                </a:solidFill>
                <a:latin typeface="Myriad Web Pro Condensed" pitchFamily="34" charset="0"/>
              </a:rPr>
              <a:t>1986 </a:t>
            </a:r>
            <a:r>
              <a:rPr lang="en-US" sz="2400" b="1" i="1">
                <a:solidFill>
                  <a:srgbClr val="008000"/>
                </a:solidFill>
                <a:latin typeface="Myriad Web Pro Condensed" pitchFamily="34" charset="0"/>
              </a:rPr>
              <a:t>Shivpuri</a:t>
            </a:r>
            <a:r>
              <a:rPr lang="en-US" sz="2400" b="1" i="1">
                <a:solidFill>
                  <a:srgbClr val="333399"/>
                </a:solidFill>
                <a:latin typeface="Myriad Web Pro Condensed" pitchFamily="34" charset="0"/>
              </a:rPr>
              <a:t> </a:t>
            </a:r>
            <a:r>
              <a:rPr lang="en-US" sz="2400" b="1">
                <a:solidFill>
                  <a:srgbClr val="333399"/>
                </a:solidFill>
                <a:latin typeface="Myriad Web Pro Condensed" pitchFamily="34" charset="0"/>
              </a:rPr>
              <a:t>the first use of PS in criminal law, overturning </a:t>
            </a:r>
            <a:r>
              <a:rPr lang="en-US" sz="2400" b="1" i="1">
                <a:solidFill>
                  <a:srgbClr val="CC3399"/>
                </a:solidFill>
                <a:latin typeface="Myriad Web Pro Condensed" pitchFamily="34" charset="0"/>
              </a:rPr>
              <a:t>Anderton v Ryan </a:t>
            </a:r>
            <a:r>
              <a:rPr lang="en-US" sz="2400" b="1">
                <a:solidFill>
                  <a:srgbClr val="CC3399"/>
                </a:solidFill>
                <a:latin typeface="Myriad Web Pro Condensed" pitchFamily="34" charset="0"/>
              </a:rPr>
              <a:t>(1985)</a:t>
            </a:r>
            <a:r>
              <a:rPr lang="en-US" sz="2400" b="1" i="1">
                <a:solidFill>
                  <a:srgbClr val="333399"/>
                </a:solidFill>
                <a:latin typeface="Myriad Web Pro Condensed" pitchFamily="34" charset="0"/>
              </a:rPr>
              <a:t> </a:t>
            </a:r>
            <a:r>
              <a:rPr lang="en-US" sz="2400" b="1">
                <a:solidFill>
                  <a:srgbClr val="333399"/>
                </a:solidFill>
                <a:latin typeface="Myriad Web Pro Condensed" pitchFamily="34" charset="0"/>
              </a:rPr>
              <a:t>on attempting the impossible</a:t>
            </a:r>
          </a:p>
          <a:p>
            <a:pPr marL="609600" indent="-609600">
              <a:lnSpc>
                <a:spcPct val="90000"/>
              </a:lnSpc>
              <a:buFontTx/>
              <a:buNone/>
            </a:pPr>
            <a:r>
              <a:rPr lang="en-US" sz="2400" b="1">
                <a:solidFill>
                  <a:srgbClr val="008000"/>
                </a:solidFill>
                <a:latin typeface="Myriad Web Pro Condensed" pitchFamily="34" charset="0"/>
              </a:rPr>
              <a:t>1993 </a:t>
            </a:r>
            <a:r>
              <a:rPr lang="en-US" sz="2400" b="1" i="1">
                <a:solidFill>
                  <a:srgbClr val="008000"/>
                </a:solidFill>
                <a:latin typeface="Myriad Web Pro Condensed" pitchFamily="34" charset="0"/>
              </a:rPr>
              <a:t>Pepper v Hart</a:t>
            </a:r>
            <a:r>
              <a:rPr lang="en-US" sz="2400" b="1">
                <a:solidFill>
                  <a:srgbClr val="333399"/>
                </a:solidFill>
                <a:latin typeface="Myriad Web Pro Condensed" pitchFamily="34" charset="0"/>
              </a:rPr>
              <a:t> allows </a:t>
            </a:r>
            <a:r>
              <a:rPr lang="en-US" sz="2400" b="1" i="1">
                <a:solidFill>
                  <a:srgbClr val="333399"/>
                </a:solidFill>
                <a:latin typeface="Myriad Web Pro Condensed" pitchFamily="34" charset="0"/>
              </a:rPr>
              <a:t>Hansard</a:t>
            </a:r>
            <a:r>
              <a:rPr lang="en-US" sz="2400" b="1">
                <a:solidFill>
                  <a:srgbClr val="333399"/>
                </a:solidFill>
                <a:latin typeface="Myriad Web Pro Condensed" pitchFamily="34" charset="0"/>
              </a:rPr>
              <a:t> in statutory interpretation</a:t>
            </a:r>
          </a:p>
          <a:p>
            <a:pPr marL="609600" indent="-609600">
              <a:lnSpc>
                <a:spcPct val="90000"/>
              </a:lnSpc>
              <a:buFontTx/>
              <a:buNone/>
            </a:pPr>
            <a:r>
              <a:rPr lang="en-US" sz="2400" b="1">
                <a:solidFill>
                  <a:srgbClr val="008000"/>
                </a:solidFill>
                <a:latin typeface="Myriad Web Pro Condensed" pitchFamily="34" charset="0"/>
              </a:rPr>
              <a:t>2003 </a:t>
            </a:r>
            <a:r>
              <a:rPr lang="en-US" sz="2400" b="1" i="1">
                <a:solidFill>
                  <a:srgbClr val="008000"/>
                </a:solidFill>
                <a:latin typeface="Myriad Web Pro Condensed" pitchFamily="34" charset="0"/>
              </a:rPr>
              <a:t>G &amp; another</a:t>
            </a:r>
            <a:r>
              <a:rPr lang="en-US" sz="2400" b="1" i="1">
                <a:solidFill>
                  <a:srgbClr val="333399"/>
                </a:solidFill>
                <a:latin typeface="Myriad Web Pro Condensed" pitchFamily="34" charset="0"/>
              </a:rPr>
              <a:t> </a:t>
            </a:r>
            <a:r>
              <a:rPr lang="en-US" sz="2400" b="1">
                <a:solidFill>
                  <a:srgbClr val="333399"/>
                </a:solidFill>
                <a:latin typeface="Myriad Web Pro Condensed" pitchFamily="34" charset="0"/>
              </a:rPr>
              <a:t>abolishes </a:t>
            </a:r>
            <a:r>
              <a:rPr lang="en-US" sz="2400" b="1" i="1">
                <a:solidFill>
                  <a:srgbClr val="CC3399"/>
                </a:solidFill>
                <a:latin typeface="Myriad Web Pro Condensed" pitchFamily="34" charset="0"/>
              </a:rPr>
              <a:t>Caldwell</a:t>
            </a:r>
            <a:r>
              <a:rPr lang="en-US" sz="2400" b="1" i="1">
                <a:solidFill>
                  <a:srgbClr val="333399"/>
                </a:solidFill>
                <a:latin typeface="Myriad Web Pro Condensed" pitchFamily="34" charset="0"/>
              </a:rPr>
              <a:t> </a:t>
            </a:r>
            <a:r>
              <a:rPr lang="en-US" sz="2400" b="1">
                <a:solidFill>
                  <a:srgbClr val="333399"/>
                </a:solidFill>
                <a:latin typeface="Myriad Web Pro Condensed" pitchFamily="34" charset="0"/>
              </a:rPr>
              <a:t>recklessness in criminal law</a:t>
            </a:r>
            <a:endParaRPr lang="en-GB" sz="2400" b="1">
              <a:solidFill>
                <a:srgbClr val="333399"/>
              </a:solidFill>
              <a:latin typeface="Myriad Web Pro Condensed" pitchFamily="34" charset="0"/>
            </a:endParaRPr>
          </a:p>
        </p:txBody>
      </p:sp>
    </p:spTree>
    <p:extLst>
      <p:ext uri="{BB962C8B-B14F-4D97-AF65-F5344CB8AC3E}">
        <p14:creationId xmlns:p14="http://schemas.microsoft.com/office/powerpoint/2010/main" val="140624473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2050"/>
                                        </p:tgtEl>
                                        <p:attrNameLst>
                                          <p:attrName>style.visibility</p:attrName>
                                        </p:attrNameLst>
                                      </p:cBhvr>
                                      <p:to>
                                        <p:strVal val="visible"/>
                                      </p:to>
                                    </p:set>
                                    <p:anim calcmode="lin" valueType="num">
                                      <p:cBhvr additive="base">
                                        <p:cTn id="7" dur="500" fill="hold"/>
                                        <p:tgtEl>
                                          <p:spTgt spid="2050"/>
                                        </p:tgtEl>
                                        <p:attrNameLst>
                                          <p:attrName>ppt_x</p:attrName>
                                        </p:attrNameLst>
                                      </p:cBhvr>
                                      <p:tavLst>
                                        <p:tav tm="0">
                                          <p:val>
                                            <p:strVal val="1+#ppt_w/2"/>
                                          </p:val>
                                        </p:tav>
                                        <p:tav tm="100000">
                                          <p:val>
                                            <p:strVal val="#ppt_x"/>
                                          </p:val>
                                        </p:tav>
                                      </p:tavLst>
                                    </p:anim>
                                    <p:anim calcmode="lin" valueType="num">
                                      <p:cBhvr additive="base">
                                        <p:cTn id="8" dur="500" fill="hold"/>
                                        <p:tgtEl>
                                          <p:spTgt spid="2050"/>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2051">
                                            <p:txEl>
                                              <p:pRg st="0" end="0"/>
                                            </p:txEl>
                                          </p:spTgt>
                                        </p:tgtEl>
                                        <p:attrNameLst>
                                          <p:attrName>style.visibility</p:attrName>
                                        </p:attrNameLst>
                                      </p:cBhvr>
                                      <p:to>
                                        <p:strVal val="visible"/>
                                      </p:to>
                                    </p:set>
                                    <p:anim calcmode="lin" valueType="num">
                                      <p:cBhvr additive="base">
                                        <p:cTn id="13" dur="500" fill="hold"/>
                                        <p:tgtEl>
                                          <p:spTgt spid="2051">
                                            <p:txEl>
                                              <p:pRg st="0" end="0"/>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2051">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2051">
                                            <p:txEl>
                                              <p:pRg st="1" end="1"/>
                                            </p:txEl>
                                          </p:spTgt>
                                        </p:tgtEl>
                                        <p:attrNameLst>
                                          <p:attrName>style.visibility</p:attrName>
                                        </p:attrNameLst>
                                      </p:cBhvr>
                                      <p:to>
                                        <p:strVal val="visible"/>
                                      </p:to>
                                    </p:set>
                                    <p:anim calcmode="lin" valueType="num">
                                      <p:cBhvr additive="base">
                                        <p:cTn id="19" dur="500" fill="hold"/>
                                        <p:tgtEl>
                                          <p:spTgt spid="2051">
                                            <p:txEl>
                                              <p:pRg st="1" end="1"/>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2051">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2051">
                                            <p:txEl>
                                              <p:pRg st="2" end="2"/>
                                            </p:txEl>
                                          </p:spTgt>
                                        </p:tgtEl>
                                        <p:attrNameLst>
                                          <p:attrName>style.visibility</p:attrName>
                                        </p:attrNameLst>
                                      </p:cBhvr>
                                      <p:to>
                                        <p:strVal val="visible"/>
                                      </p:to>
                                    </p:set>
                                    <p:anim calcmode="lin" valueType="num">
                                      <p:cBhvr additive="base">
                                        <p:cTn id="25" dur="500" fill="hold"/>
                                        <p:tgtEl>
                                          <p:spTgt spid="2051">
                                            <p:txEl>
                                              <p:pRg st="2" end="2"/>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2051">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2" fill="hold" grpId="0" nodeType="clickEffect">
                                  <p:stCondLst>
                                    <p:cond delay="0"/>
                                  </p:stCondLst>
                                  <p:childTnLst>
                                    <p:set>
                                      <p:cBhvr>
                                        <p:cTn id="30" dur="1" fill="hold">
                                          <p:stCondLst>
                                            <p:cond delay="0"/>
                                          </p:stCondLst>
                                        </p:cTn>
                                        <p:tgtEl>
                                          <p:spTgt spid="2051">
                                            <p:txEl>
                                              <p:pRg st="3" end="3"/>
                                            </p:txEl>
                                          </p:spTgt>
                                        </p:tgtEl>
                                        <p:attrNameLst>
                                          <p:attrName>style.visibility</p:attrName>
                                        </p:attrNameLst>
                                      </p:cBhvr>
                                      <p:to>
                                        <p:strVal val="visible"/>
                                      </p:to>
                                    </p:set>
                                    <p:anim calcmode="lin" valueType="num">
                                      <p:cBhvr additive="base">
                                        <p:cTn id="31" dur="500" fill="hold"/>
                                        <p:tgtEl>
                                          <p:spTgt spid="2051">
                                            <p:txEl>
                                              <p:pRg st="3" end="3"/>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2051">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2" fill="hold" grpId="0" nodeType="clickEffect">
                                  <p:stCondLst>
                                    <p:cond delay="0"/>
                                  </p:stCondLst>
                                  <p:childTnLst>
                                    <p:set>
                                      <p:cBhvr>
                                        <p:cTn id="36" dur="1" fill="hold">
                                          <p:stCondLst>
                                            <p:cond delay="0"/>
                                          </p:stCondLst>
                                        </p:cTn>
                                        <p:tgtEl>
                                          <p:spTgt spid="2051">
                                            <p:txEl>
                                              <p:pRg st="4" end="4"/>
                                            </p:txEl>
                                          </p:spTgt>
                                        </p:tgtEl>
                                        <p:attrNameLst>
                                          <p:attrName>style.visibility</p:attrName>
                                        </p:attrNameLst>
                                      </p:cBhvr>
                                      <p:to>
                                        <p:strVal val="visible"/>
                                      </p:to>
                                    </p:set>
                                    <p:anim calcmode="lin" valueType="num">
                                      <p:cBhvr additive="base">
                                        <p:cTn id="37" dur="500" fill="hold"/>
                                        <p:tgtEl>
                                          <p:spTgt spid="2051">
                                            <p:txEl>
                                              <p:pRg st="4" end="4"/>
                                            </p:txEl>
                                          </p:spTgt>
                                        </p:tgtEl>
                                        <p:attrNameLst>
                                          <p:attrName>ppt_x</p:attrName>
                                        </p:attrNameLst>
                                      </p:cBhvr>
                                      <p:tavLst>
                                        <p:tav tm="0">
                                          <p:val>
                                            <p:strVal val="1+#ppt_w/2"/>
                                          </p:val>
                                        </p:tav>
                                        <p:tav tm="100000">
                                          <p:val>
                                            <p:strVal val="#ppt_x"/>
                                          </p:val>
                                        </p:tav>
                                      </p:tavLst>
                                    </p:anim>
                                    <p:anim calcmode="lin" valueType="num">
                                      <p:cBhvr additive="base">
                                        <p:cTn id="38" dur="500" fill="hold"/>
                                        <p:tgtEl>
                                          <p:spTgt spid="2051">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2" fill="hold" grpId="0" nodeType="clickEffect">
                                  <p:stCondLst>
                                    <p:cond delay="0"/>
                                  </p:stCondLst>
                                  <p:childTnLst>
                                    <p:set>
                                      <p:cBhvr>
                                        <p:cTn id="42" dur="1" fill="hold">
                                          <p:stCondLst>
                                            <p:cond delay="0"/>
                                          </p:stCondLst>
                                        </p:cTn>
                                        <p:tgtEl>
                                          <p:spTgt spid="2051">
                                            <p:txEl>
                                              <p:pRg st="5" end="5"/>
                                            </p:txEl>
                                          </p:spTgt>
                                        </p:tgtEl>
                                        <p:attrNameLst>
                                          <p:attrName>style.visibility</p:attrName>
                                        </p:attrNameLst>
                                      </p:cBhvr>
                                      <p:to>
                                        <p:strVal val="visible"/>
                                      </p:to>
                                    </p:set>
                                    <p:anim calcmode="lin" valueType="num">
                                      <p:cBhvr additive="base">
                                        <p:cTn id="43" dur="500" fill="hold"/>
                                        <p:tgtEl>
                                          <p:spTgt spid="2051">
                                            <p:txEl>
                                              <p:pRg st="5" end="5"/>
                                            </p:txEl>
                                          </p:spTgt>
                                        </p:tgtEl>
                                        <p:attrNameLst>
                                          <p:attrName>ppt_x</p:attrName>
                                        </p:attrNameLst>
                                      </p:cBhvr>
                                      <p:tavLst>
                                        <p:tav tm="0">
                                          <p:val>
                                            <p:strVal val="1+#ppt_w/2"/>
                                          </p:val>
                                        </p:tav>
                                        <p:tav tm="100000">
                                          <p:val>
                                            <p:strVal val="#ppt_x"/>
                                          </p:val>
                                        </p:tav>
                                      </p:tavLst>
                                    </p:anim>
                                    <p:anim calcmode="lin" valueType="num">
                                      <p:cBhvr additive="base">
                                        <p:cTn id="44" dur="500" fill="hold"/>
                                        <p:tgtEl>
                                          <p:spTgt spid="2051">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2" fill="hold" grpId="0" nodeType="clickEffect">
                                  <p:stCondLst>
                                    <p:cond delay="0"/>
                                  </p:stCondLst>
                                  <p:childTnLst>
                                    <p:set>
                                      <p:cBhvr>
                                        <p:cTn id="48" dur="1" fill="hold">
                                          <p:stCondLst>
                                            <p:cond delay="0"/>
                                          </p:stCondLst>
                                        </p:cTn>
                                        <p:tgtEl>
                                          <p:spTgt spid="2051">
                                            <p:txEl>
                                              <p:pRg st="6" end="6"/>
                                            </p:txEl>
                                          </p:spTgt>
                                        </p:tgtEl>
                                        <p:attrNameLst>
                                          <p:attrName>style.visibility</p:attrName>
                                        </p:attrNameLst>
                                      </p:cBhvr>
                                      <p:to>
                                        <p:strVal val="visible"/>
                                      </p:to>
                                    </p:set>
                                    <p:anim calcmode="lin" valueType="num">
                                      <p:cBhvr additive="base">
                                        <p:cTn id="49" dur="500" fill="hold"/>
                                        <p:tgtEl>
                                          <p:spTgt spid="2051">
                                            <p:txEl>
                                              <p:pRg st="6" end="6"/>
                                            </p:txEl>
                                          </p:spTgt>
                                        </p:tgtEl>
                                        <p:attrNameLst>
                                          <p:attrName>ppt_x</p:attrName>
                                        </p:attrNameLst>
                                      </p:cBhvr>
                                      <p:tavLst>
                                        <p:tav tm="0">
                                          <p:val>
                                            <p:strVal val="1+#ppt_w/2"/>
                                          </p:val>
                                        </p:tav>
                                        <p:tav tm="100000">
                                          <p:val>
                                            <p:strVal val="#ppt_x"/>
                                          </p:val>
                                        </p:tav>
                                      </p:tavLst>
                                    </p:anim>
                                    <p:anim calcmode="lin" valueType="num">
                                      <p:cBhvr additive="base">
                                        <p:cTn id="50" dur="500" fill="hold"/>
                                        <p:tgtEl>
                                          <p:spTgt spid="2051">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2" fill="hold" grpId="0" nodeType="clickEffect">
                                  <p:stCondLst>
                                    <p:cond delay="0"/>
                                  </p:stCondLst>
                                  <p:childTnLst>
                                    <p:set>
                                      <p:cBhvr>
                                        <p:cTn id="54" dur="1" fill="hold">
                                          <p:stCondLst>
                                            <p:cond delay="0"/>
                                          </p:stCondLst>
                                        </p:cTn>
                                        <p:tgtEl>
                                          <p:spTgt spid="2051">
                                            <p:txEl>
                                              <p:pRg st="7" end="7"/>
                                            </p:txEl>
                                          </p:spTgt>
                                        </p:tgtEl>
                                        <p:attrNameLst>
                                          <p:attrName>style.visibility</p:attrName>
                                        </p:attrNameLst>
                                      </p:cBhvr>
                                      <p:to>
                                        <p:strVal val="visible"/>
                                      </p:to>
                                    </p:set>
                                    <p:anim calcmode="lin" valueType="num">
                                      <p:cBhvr additive="base">
                                        <p:cTn id="55" dur="500" fill="hold"/>
                                        <p:tgtEl>
                                          <p:spTgt spid="2051">
                                            <p:txEl>
                                              <p:pRg st="7" end="7"/>
                                            </p:txEl>
                                          </p:spTgt>
                                        </p:tgtEl>
                                        <p:attrNameLst>
                                          <p:attrName>ppt_x</p:attrName>
                                        </p:attrNameLst>
                                      </p:cBhvr>
                                      <p:tavLst>
                                        <p:tav tm="0">
                                          <p:val>
                                            <p:strVal val="1+#ppt_w/2"/>
                                          </p:val>
                                        </p:tav>
                                        <p:tav tm="100000">
                                          <p:val>
                                            <p:strVal val="#ppt_x"/>
                                          </p:val>
                                        </p:tav>
                                      </p:tavLst>
                                    </p:anim>
                                    <p:anim calcmode="lin" valueType="num">
                                      <p:cBhvr additive="base">
                                        <p:cTn id="56" dur="500" fill="hold"/>
                                        <p:tgtEl>
                                          <p:spTgt spid="2051">
                                            <p:txEl>
                                              <p:pRg st="7" end="7"/>
                                            </p:txEl>
                                          </p:spTgt>
                                        </p:tgtEl>
                                        <p:attrNameLst>
                                          <p:attrName>ppt_y</p:attrName>
                                        </p:attrNameLst>
                                      </p:cBhvr>
                                      <p:tavLst>
                                        <p:tav tm="0">
                                          <p:val>
                                            <p:strVal val="#ppt_y"/>
                                          </p:val>
                                        </p:tav>
                                        <p:tav tm="100000">
                                          <p:val>
                                            <p:strVal val="#ppt_y"/>
                                          </p:val>
                                        </p:tav>
                                      </p:tavLst>
                                    </p:anim>
                                  </p:childTnLst>
                                </p:cTn>
                              </p:par>
                            </p:childTnLst>
                          </p:cTn>
                        </p:par>
                      </p:childTnLst>
                    </p:cTn>
                  </p:par>
                  <p:par>
                    <p:cTn id="57" fill="hold" nodeType="clickPar">
                      <p:stCondLst>
                        <p:cond delay="indefinite"/>
                      </p:stCondLst>
                      <p:childTnLst>
                        <p:par>
                          <p:cTn id="58" fill="hold" nodeType="withGroup">
                            <p:stCondLst>
                              <p:cond delay="0"/>
                            </p:stCondLst>
                            <p:childTnLst>
                              <p:par>
                                <p:cTn id="59" presetID="2" presetClass="entr" presetSubtype="2" fill="hold" grpId="0" nodeType="clickEffect">
                                  <p:stCondLst>
                                    <p:cond delay="0"/>
                                  </p:stCondLst>
                                  <p:childTnLst>
                                    <p:set>
                                      <p:cBhvr>
                                        <p:cTn id="60" dur="1" fill="hold">
                                          <p:stCondLst>
                                            <p:cond delay="0"/>
                                          </p:stCondLst>
                                        </p:cTn>
                                        <p:tgtEl>
                                          <p:spTgt spid="2051">
                                            <p:txEl>
                                              <p:pRg st="8" end="8"/>
                                            </p:txEl>
                                          </p:spTgt>
                                        </p:tgtEl>
                                        <p:attrNameLst>
                                          <p:attrName>style.visibility</p:attrName>
                                        </p:attrNameLst>
                                      </p:cBhvr>
                                      <p:to>
                                        <p:strVal val="visible"/>
                                      </p:to>
                                    </p:set>
                                    <p:anim calcmode="lin" valueType="num">
                                      <p:cBhvr additive="base">
                                        <p:cTn id="61" dur="500" fill="hold"/>
                                        <p:tgtEl>
                                          <p:spTgt spid="2051">
                                            <p:txEl>
                                              <p:pRg st="8" end="8"/>
                                            </p:txEl>
                                          </p:spTgt>
                                        </p:tgtEl>
                                        <p:attrNameLst>
                                          <p:attrName>ppt_x</p:attrName>
                                        </p:attrNameLst>
                                      </p:cBhvr>
                                      <p:tavLst>
                                        <p:tav tm="0">
                                          <p:val>
                                            <p:strVal val="1+#ppt_w/2"/>
                                          </p:val>
                                        </p:tav>
                                        <p:tav tm="100000">
                                          <p:val>
                                            <p:strVal val="#ppt_x"/>
                                          </p:val>
                                        </p:tav>
                                      </p:tavLst>
                                    </p:anim>
                                    <p:anim calcmode="lin" valueType="num">
                                      <p:cBhvr additive="base">
                                        <p:cTn id="62" dur="500" fill="hold"/>
                                        <p:tgtEl>
                                          <p:spTgt spid="2051">
                                            <p:txEl>
                                              <p:pRg st="8" end="8"/>
                                            </p:txEl>
                                          </p:spTgt>
                                        </p:tgtEl>
                                        <p:attrNameLst>
                                          <p:attrName>ppt_y</p:attrName>
                                        </p:attrNameLst>
                                      </p:cBhvr>
                                      <p:tavLst>
                                        <p:tav tm="0">
                                          <p:val>
                                            <p:strVal val="#ppt_y"/>
                                          </p:val>
                                        </p:tav>
                                        <p:tav tm="100000">
                                          <p:val>
                                            <p:strVal val="#ppt_y"/>
                                          </p:val>
                                        </p:tav>
                                      </p:tavLst>
                                    </p:anim>
                                  </p:childTnLst>
                                </p:cTn>
                              </p:par>
                            </p:childTnLst>
                          </p:cTn>
                        </p:par>
                      </p:childTnLst>
                    </p:cTn>
                  </p:par>
                  <p:par>
                    <p:cTn id="63" fill="hold" nodeType="clickPar">
                      <p:stCondLst>
                        <p:cond delay="indefinite"/>
                      </p:stCondLst>
                      <p:childTnLst>
                        <p:par>
                          <p:cTn id="64" fill="hold" nodeType="withGroup">
                            <p:stCondLst>
                              <p:cond delay="0"/>
                            </p:stCondLst>
                            <p:childTnLst>
                              <p:par>
                                <p:cTn id="65" presetID="2" presetClass="entr" presetSubtype="2" fill="hold" grpId="0" nodeType="clickEffect">
                                  <p:stCondLst>
                                    <p:cond delay="0"/>
                                  </p:stCondLst>
                                  <p:childTnLst>
                                    <p:set>
                                      <p:cBhvr>
                                        <p:cTn id="66" dur="1" fill="hold">
                                          <p:stCondLst>
                                            <p:cond delay="0"/>
                                          </p:stCondLst>
                                        </p:cTn>
                                        <p:tgtEl>
                                          <p:spTgt spid="2051">
                                            <p:txEl>
                                              <p:pRg st="9" end="9"/>
                                            </p:txEl>
                                          </p:spTgt>
                                        </p:tgtEl>
                                        <p:attrNameLst>
                                          <p:attrName>style.visibility</p:attrName>
                                        </p:attrNameLst>
                                      </p:cBhvr>
                                      <p:to>
                                        <p:strVal val="visible"/>
                                      </p:to>
                                    </p:set>
                                    <p:anim calcmode="lin" valueType="num">
                                      <p:cBhvr additive="base">
                                        <p:cTn id="67" dur="500" fill="hold"/>
                                        <p:tgtEl>
                                          <p:spTgt spid="2051">
                                            <p:txEl>
                                              <p:pRg st="9" end="9"/>
                                            </p:txEl>
                                          </p:spTgt>
                                        </p:tgtEl>
                                        <p:attrNameLst>
                                          <p:attrName>ppt_x</p:attrName>
                                        </p:attrNameLst>
                                      </p:cBhvr>
                                      <p:tavLst>
                                        <p:tav tm="0">
                                          <p:val>
                                            <p:strVal val="1+#ppt_w/2"/>
                                          </p:val>
                                        </p:tav>
                                        <p:tav tm="100000">
                                          <p:val>
                                            <p:strVal val="#ppt_x"/>
                                          </p:val>
                                        </p:tav>
                                      </p:tavLst>
                                    </p:anim>
                                    <p:anim calcmode="lin" valueType="num">
                                      <p:cBhvr additive="base">
                                        <p:cTn id="68" dur="500" fill="hold"/>
                                        <p:tgtEl>
                                          <p:spTgt spid="2051">
                                            <p:txEl>
                                              <p:pRg st="9" end="9"/>
                                            </p:txEl>
                                          </p:spTgt>
                                        </p:tgtEl>
                                        <p:attrNameLst>
                                          <p:attrName>ppt_y</p:attrName>
                                        </p:attrNameLst>
                                      </p:cBhvr>
                                      <p:tavLst>
                                        <p:tav tm="0">
                                          <p:val>
                                            <p:strVal val="#ppt_y"/>
                                          </p:val>
                                        </p:tav>
                                        <p:tav tm="100000">
                                          <p:val>
                                            <p:strVal val="#ppt_y"/>
                                          </p:val>
                                        </p:tav>
                                      </p:tavLst>
                                    </p:anim>
                                  </p:childTnLst>
                                </p:cTn>
                              </p:par>
                            </p:childTnLst>
                          </p:cTn>
                        </p:par>
                      </p:childTnLst>
                    </p:cTn>
                  </p:par>
                  <p:par>
                    <p:cTn id="69" fill="hold" nodeType="clickPar">
                      <p:stCondLst>
                        <p:cond delay="indefinite"/>
                      </p:stCondLst>
                      <p:childTnLst>
                        <p:par>
                          <p:cTn id="70" fill="hold" nodeType="withGroup">
                            <p:stCondLst>
                              <p:cond delay="0"/>
                            </p:stCondLst>
                            <p:childTnLst>
                              <p:par>
                                <p:cTn id="71" presetID="9" presetClass="exit" presetSubtype="0" fill="hold" grpId="1" nodeType="clickEffect">
                                  <p:stCondLst>
                                    <p:cond delay="0"/>
                                  </p:stCondLst>
                                  <p:childTnLst>
                                    <p:animEffect transition="out" filter="dissolve">
                                      <p:cBhvr>
                                        <p:cTn id="72" dur="500"/>
                                        <p:tgtEl>
                                          <p:spTgt spid="2050"/>
                                        </p:tgtEl>
                                      </p:cBhvr>
                                    </p:animEffect>
                                    <p:set>
                                      <p:cBhvr>
                                        <p:cTn id="73" dur="1" fill="hold">
                                          <p:stCondLst>
                                            <p:cond delay="499"/>
                                          </p:stCondLst>
                                        </p:cTn>
                                        <p:tgtEl>
                                          <p:spTgt spid="2050"/>
                                        </p:tgtEl>
                                        <p:attrNameLst>
                                          <p:attrName>style.visibility</p:attrName>
                                        </p:attrNameLst>
                                      </p:cBhvr>
                                      <p:to>
                                        <p:strVal val="hidden"/>
                                      </p:to>
                                    </p:set>
                                  </p:childTnLst>
                                </p:cTn>
                              </p:par>
                              <p:par>
                                <p:cTn id="74" presetID="9" presetClass="exit" presetSubtype="0" fill="hold" nodeType="withEffect">
                                  <p:stCondLst>
                                    <p:cond delay="0"/>
                                  </p:stCondLst>
                                  <p:childTnLst>
                                    <p:animEffect transition="out" filter="dissolve">
                                      <p:cBhvr>
                                        <p:cTn id="75" dur="500"/>
                                        <p:tgtEl>
                                          <p:spTgt spid="2051">
                                            <p:txEl>
                                              <p:pRg st="0" end="0"/>
                                            </p:txEl>
                                          </p:spTgt>
                                        </p:tgtEl>
                                      </p:cBhvr>
                                    </p:animEffect>
                                    <p:set>
                                      <p:cBhvr>
                                        <p:cTn id="76" dur="1" fill="hold">
                                          <p:stCondLst>
                                            <p:cond delay="499"/>
                                          </p:stCondLst>
                                        </p:cTn>
                                        <p:tgtEl>
                                          <p:spTgt spid="2051">
                                            <p:txEl>
                                              <p:pRg st="0" end="0"/>
                                            </p:txEl>
                                          </p:spTgt>
                                        </p:tgtEl>
                                        <p:attrNameLst>
                                          <p:attrName>style.visibility</p:attrName>
                                        </p:attrNameLst>
                                      </p:cBhvr>
                                      <p:to>
                                        <p:strVal val="hidden"/>
                                      </p:to>
                                    </p:set>
                                  </p:childTnLst>
                                </p:cTn>
                              </p:par>
                              <p:par>
                                <p:cTn id="77" presetID="9" presetClass="exit" presetSubtype="0" fill="hold" nodeType="withEffect">
                                  <p:stCondLst>
                                    <p:cond delay="0"/>
                                  </p:stCondLst>
                                  <p:childTnLst>
                                    <p:animEffect transition="out" filter="dissolve">
                                      <p:cBhvr>
                                        <p:cTn id="78" dur="500"/>
                                        <p:tgtEl>
                                          <p:spTgt spid="2051">
                                            <p:txEl>
                                              <p:pRg st="1" end="1"/>
                                            </p:txEl>
                                          </p:spTgt>
                                        </p:tgtEl>
                                      </p:cBhvr>
                                    </p:animEffect>
                                    <p:set>
                                      <p:cBhvr>
                                        <p:cTn id="79" dur="1" fill="hold">
                                          <p:stCondLst>
                                            <p:cond delay="499"/>
                                          </p:stCondLst>
                                        </p:cTn>
                                        <p:tgtEl>
                                          <p:spTgt spid="2051">
                                            <p:txEl>
                                              <p:pRg st="1" end="1"/>
                                            </p:txEl>
                                          </p:spTgt>
                                        </p:tgtEl>
                                        <p:attrNameLst>
                                          <p:attrName>style.visibility</p:attrName>
                                        </p:attrNameLst>
                                      </p:cBhvr>
                                      <p:to>
                                        <p:strVal val="hidden"/>
                                      </p:to>
                                    </p:set>
                                  </p:childTnLst>
                                </p:cTn>
                              </p:par>
                              <p:par>
                                <p:cTn id="80" presetID="9" presetClass="exit" presetSubtype="0" fill="hold" nodeType="withEffect">
                                  <p:stCondLst>
                                    <p:cond delay="0"/>
                                  </p:stCondLst>
                                  <p:childTnLst>
                                    <p:animEffect transition="out" filter="dissolve">
                                      <p:cBhvr>
                                        <p:cTn id="81" dur="500"/>
                                        <p:tgtEl>
                                          <p:spTgt spid="2051">
                                            <p:txEl>
                                              <p:pRg st="2" end="2"/>
                                            </p:txEl>
                                          </p:spTgt>
                                        </p:tgtEl>
                                      </p:cBhvr>
                                    </p:animEffect>
                                    <p:set>
                                      <p:cBhvr>
                                        <p:cTn id="82" dur="1" fill="hold">
                                          <p:stCondLst>
                                            <p:cond delay="499"/>
                                          </p:stCondLst>
                                        </p:cTn>
                                        <p:tgtEl>
                                          <p:spTgt spid="2051">
                                            <p:txEl>
                                              <p:pRg st="2" end="2"/>
                                            </p:txEl>
                                          </p:spTgt>
                                        </p:tgtEl>
                                        <p:attrNameLst>
                                          <p:attrName>style.visibility</p:attrName>
                                        </p:attrNameLst>
                                      </p:cBhvr>
                                      <p:to>
                                        <p:strVal val="hidden"/>
                                      </p:to>
                                    </p:set>
                                  </p:childTnLst>
                                </p:cTn>
                              </p:par>
                              <p:par>
                                <p:cTn id="83" presetID="9" presetClass="exit" presetSubtype="0" fill="hold" nodeType="withEffect">
                                  <p:stCondLst>
                                    <p:cond delay="0"/>
                                  </p:stCondLst>
                                  <p:childTnLst>
                                    <p:animEffect transition="out" filter="dissolve">
                                      <p:cBhvr>
                                        <p:cTn id="84" dur="500"/>
                                        <p:tgtEl>
                                          <p:spTgt spid="2051">
                                            <p:txEl>
                                              <p:pRg st="3" end="3"/>
                                            </p:txEl>
                                          </p:spTgt>
                                        </p:tgtEl>
                                      </p:cBhvr>
                                    </p:animEffect>
                                    <p:set>
                                      <p:cBhvr>
                                        <p:cTn id="85" dur="1" fill="hold">
                                          <p:stCondLst>
                                            <p:cond delay="499"/>
                                          </p:stCondLst>
                                        </p:cTn>
                                        <p:tgtEl>
                                          <p:spTgt spid="2051">
                                            <p:txEl>
                                              <p:pRg st="3" end="3"/>
                                            </p:txEl>
                                          </p:spTgt>
                                        </p:tgtEl>
                                        <p:attrNameLst>
                                          <p:attrName>style.visibility</p:attrName>
                                        </p:attrNameLst>
                                      </p:cBhvr>
                                      <p:to>
                                        <p:strVal val="hidden"/>
                                      </p:to>
                                    </p:set>
                                  </p:childTnLst>
                                </p:cTn>
                              </p:par>
                              <p:par>
                                <p:cTn id="86" presetID="9" presetClass="exit" presetSubtype="0" fill="hold" nodeType="withEffect">
                                  <p:stCondLst>
                                    <p:cond delay="0"/>
                                  </p:stCondLst>
                                  <p:childTnLst>
                                    <p:animEffect transition="out" filter="dissolve">
                                      <p:cBhvr>
                                        <p:cTn id="87" dur="500"/>
                                        <p:tgtEl>
                                          <p:spTgt spid="2051">
                                            <p:txEl>
                                              <p:pRg st="4" end="4"/>
                                            </p:txEl>
                                          </p:spTgt>
                                        </p:tgtEl>
                                      </p:cBhvr>
                                    </p:animEffect>
                                    <p:set>
                                      <p:cBhvr>
                                        <p:cTn id="88" dur="1" fill="hold">
                                          <p:stCondLst>
                                            <p:cond delay="499"/>
                                          </p:stCondLst>
                                        </p:cTn>
                                        <p:tgtEl>
                                          <p:spTgt spid="2051">
                                            <p:txEl>
                                              <p:pRg st="4" end="4"/>
                                            </p:txEl>
                                          </p:spTgt>
                                        </p:tgtEl>
                                        <p:attrNameLst>
                                          <p:attrName>style.visibility</p:attrName>
                                        </p:attrNameLst>
                                      </p:cBhvr>
                                      <p:to>
                                        <p:strVal val="hidden"/>
                                      </p:to>
                                    </p:set>
                                  </p:childTnLst>
                                </p:cTn>
                              </p:par>
                              <p:par>
                                <p:cTn id="89" presetID="9" presetClass="exit" presetSubtype="0" fill="hold" nodeType="withEffect">
                                  <p:stCondLst>
                                    <p:cond delay="0"/>
                                  </p:stCondLst>
                                  <p:childTnLst>
                                    <p:animEffect transition="out" filter="dissolve">
                                      <p:cBhvr>
                                        <p:cTn id="90" dur="500"/>
                                        <p:tgtEl>
                                          <p:spTgt spid="2051">
                                            <p:txEl>
                                              <p:pRg st="5" end="5"/>
                                            </p:txEl>
                                          </p:spTgt>
                                        </p:tgtEl>
                                      </p:cBhvr>
                                    </p:animEffect>
                                    <p:set>
                                      <p:cBhvr>
                                        <p:cTn id="91" dur="1" fill="hold">
                                          <p:stCondLst>
                                            <p:cond delay="499"/>
                                          </p:stCondLst>
                                        </p:cTn>
                                        <p:tgtEl>
                                          <p:spTgt spid="2051">
                                            <p:txEl>
                                              <p:pRg st="5" end="5"/>
                                            </p:txEl>
                                          </p:spTgt>
                                        </p:tgtEl>
                                        <p:attrNameLst>
                                          <p:attrName>style.visibility</p:attrName>
                                        </p:attrNameLst>
                                      </p:cBhvr>
                                      <p:to>
                                        <p:strVal val="hidden"/>
                                      </p:to>
                                    </p:set>
                                  </p:childTnLst>
                                </p:cTn>
                              </p:par>
                              <p:par>
                                <p:cTn id="92" presetID="9" presetClass="exit" presetSubtype="0" fill="hold" nodeType="withEffect">
                                  <p:stCondLst>
                                    <p:cond delay="0"/>
                                  </p:stCondLst>
                                  <p:childTnLst>
                                    <p:animEffect transition="out" filter="dissolve">
                                      <p:cBhvr>
                                        <p:cTn id="93" dur="500"/>
                                        <p:tgtEl>
                                          <p:spTgt spid="2051">
                                            <p:txEl>
                                              <p:pRg st="6" end="6"/>
                                            </p:txEl>
                                          </p:spTgt>
                                        </p:tgtEl>
                                      </p:cBhvr>
                                    </p:animEffect>
                                    <p:set>
                                      <p:cBhvr>
                                        <p:cTn id="94" dur="1" fill="hold">
                                          <p:stCondLst>
                                            <p:cond delay="499"/>
                                          </p:stCondLst>
                                        </p:cTn>
                                        <p:tgtEl>
                                          <p:spTgt spid="2051">
                                            <p:txEl>
                                              <p:pRg st="6" end="6"/>
                                            </p:txEl>
                                          </p:spTgt>
                                        </p:tgtEl>
                                        <p:attrNameLst>
                                          <p:attrName>style.visibility</p:attrName>
                                        </p:attrNameLst>
                                      </p:cBhvr>
                                      <p:to>
                                        <p:strVal val="hidden"/>
                                      </p:to>
                                    </p:set>
                                  </p:childTnLst>
                                </p:cTn>
                              </p:par>
                              <p:par>
                                <p:cTn id="95" presetID="9" presetClass="exit" presetSubtype="0" fill="hold" nodeType="withEffect">
                                  <p:stCondLst>
                                    <p:cond delay="0"/>
                                  </p:stCondLst>
                                  <p:childTnLst>
                                    <p:animEffect transition="out" filter="dissolve">
                                      <p:cBhvr>
                                        <p:cTn id="96" dur="500"/>
                                        <p:tgtEl>
                                          <p:spTgt spid="2051">
                                            <p:txEl>
                                              <p:pRg st="7" end="7"/>
                                            </p:txEl>
                                          </p:spTgt>
                                        </p:tgtEl>
                                      </p:cBhvr>
                                    </p:animEffect>
                                    <p:set>
                                      <p:cBhvr>
                                        <p:cTn id="97" dur="1" fill="hold">
                                          <p:stCondLst>
                                            <p:cond delay="499"/>
                                          </p:stCondLst>
                                        </p:cTn>
                                        <p:tgtEl>
                                          <p:spTgt spid="2051">
                                            <p:txEl>
                                              <p:pRg st="7" end="7"/>
                                            </p:txEl>
                                          </p:spTgt>
                                        </p:tgtEl>
                                        <p:attrNameLst>
                                          <p:attrName>style.visibility</p:attrName>
                                        </p:attrNameLst>
                                      </p:cBhvr>
                                      <p:to>
                                        <p:strVal val="hidden"/>
                                      </p:to>
                                    </p:set>
                                  </p:childTnLst>
                                </p:cTn>
                              </p:par>
                              <p:par>
                                <p:cTn id="98" presetID="9" presetClass="exit" presetSubtype="0" fill="hold" nodeType="withEffect">
                                  <p:stCondLst>
                                    <p:cond delay="0"/>
                                  </p:stCondLst>
                                  <p:childTnLst>
                                    <p:animEffect transition="out" filter="dissolve">
                                      <p:cBhvr>
                                        <p:cTn id="99" dur="500"/>
                                        <p:tgtEl>
                                          <p:spTgt spid="2051">
                                            <p:txEl>
                                              <p:pRg st="8" end="8"/>
                                            </p:txEl>
                                          </p:spTgt>
                                        </p:tgtEl>
                                      </p:cBhvr>
                                    </p:animEffect>
                                    <p:set>
                                      <p:cBhvr>
                                        <p:cTn id="100" dur="1" fill="hold">
                                          <p:stCondLst>
                                            <p:cond delay="499"/>
                                          </p:stCondLst>
                                        </p:cTn>
                                        <p:tgtEl>
                                          <p:spTgt spid="2051">
                                            <p:txEl>
                                              <p:pRg st="8" end="8"/>
                                            </p:txEl>
                                          </p:spTgt>
                                        </p:tgtEl>
                                        <p:attrNameLst>
                                          <p:attrName>style.visibility</p:attrName>
                                        </p:attrNameLst>
                                      </p:cBhvr>
                                      <p:to>
                                        <p:strVal val="hidden"/>
                                      </p:to>
                                    </p:set>
                                  </p:childTnLst>
                                </p:cTn>
                              </p:par>
                              <p:par>
                                <p:cTn id="101" presetID="9" presetClass="exit" presetSubtype="0" fill="hold" nodeType="withEffect">
                                  <p:stCondLst>
                                    <p:cond delay="0"/>
                                  </p:stCondLst>
                                  <p:childTnLst>
                                    <p:animEffect transition="out" filter="dissolve">
                                      <p:cBhvr>
                                        <p:cTn id="102" dur="500"/>
                                        <p:tgtEl>
                                          <p:spTgt spid="2051">
                                            <p:txEl>
                                              <p:pRg st="9" end="9"/>
                                            </p:txEl>
                                          </p:spTgt>
                                        </p:tgtEl>
                                      </p:cBhvr>
                                    </p:animEffect>
                                    <p:set>
                                      <p:cBhvr>
                                        <p:cTn id="103" dur="1" fill="hold">
                                          <p:stCondLst>
                                            <p:cond delay="499"/>
                                          </p:stCondLst>
                                        </p:cTn>
                                        <p:tgtEl>
                                          <p:spTgt spid="2051">
                                            <p:txEl>
                                              <p:pRg st="9" end="9"/>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0" grpId="0" autoUpdateAnimBg="0"/>
      <p:bldP spid="2050" grpId="1"/>
      <p:bldP spid="2051" grpId="0" build="p"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3" name="Text Box 5"/>
          <p:cNvSpPr txBox="1">
            <a:spLocks noChangeArrowheads="1"/>
          </p:cNvSpPr>
          <p:nvPr/>
        </p:nvSpPr>
        <p:spPr bwMode="auto">
          <a:xfrm>
            <a:off x="1355725" y="1477963"/>
            <a:ext cx="56546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latin typeface="Verdana" pitchFamily="14" charset="0"/>
            </a:endParaRPr>
          </a:p>
        </p:txBody>
      </p:sp>
      <p:sp>
        <p:nvSpPr>
          <p:cNvPr id="7181" name="Text Box 13"/>
          <p:cNvSpPr txBox="1">
            <a:spLocks noChangeArrowheads="1"/>
          </p:cNvSpPr>
          <p:nvPr/>
        </p:nvSpPr>
        <p:spPr bwMode="auto">
          <a:xfrm>
            <a:off x="227013" y="1524000"/>
            <a:ext cx="8683625"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p>
            <a:pPr algn="ctr">
              <a:spcBef>
                <a:spcPct val="50000"/>
              </a:spcBef>
            </a:pPr>
            <a:r>
              <a:rPr lang="en-GB" sz="3600" b="1">
                <a:solidFill>
                  <a:srgbClr val="450F21"/>
                </a:solidFill>
                <a:latin typeface="Verdana" pitchFamily="14" charset="0"/>
              </a:rPr>
              <a:t>Court of Appeal</a:t>
            </a:r>
          </a:p>
        </p:txBody>
      </p:sp>
      <p:sp>
        <p:nvSpPr>
          <p:cNvPr id="7182" name="Text Box 14"/>
          <p:cNvSpPr txBox="1">
            <a:spLocks noChangeArrowheads="1"/>
          </p:cNvSpPr>
          <p:nvPr/>
        </p:nvSpPr>
        <p:spPr bwMode="auto">
          <a:xfrm>
            <a:off x="301625" y="2514600"/>
            <a:ext cx="8537575" cy="3975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1"/>
          <a:lstStyle/>
          <a:p>
            <a:pPr>
              <a:lnSpc>
                <a:spcPct val="125000"/>
              </a:lnSpc>
              <a:spcAft>
                <a:spcPct val="10000"/>
              </a:spcAft>
            </a:pPr>
            <a:r>
              <a:rPr lang="en-GB" sz="2200">
                <a:solidFill>
                  <a:srgbClr val="681732"/>
                </a:solidFill>
                <a:latin typeface="Verdana" pitchFamily="14" charset="0"/>
              </a:rPr>
              <a:t>The Court of Appeal is bound by the decisions of the House of Lords. It is also bound by its own previous decisions.</a:t>
            </a:r>
          </a:p>
          <a:p>
            <a:pPr>
              <a:lnSpc>
                <a:spcPct val="125000"/>
              </a:lnSpc>
              <a:spcAft>
                <a:spcPct val="10000"/>
              </a:spcAft>
            </a:pPr>
            <a:r>
              <a:rPr lang="en-GB" sz="2200">
                <a:solidFill>
                  <a:srgbClr val="681732"/>
                </a:solidFill>
                <a:latin typeface="Verdana" pitchFamily="14" charset="0"/>
              </a:rPr>
              <a:t>However, the case of </a:t>
            </a:r>
            <a:r>
              <a:rPr lang="en-GB" sz="2200" i="1">
                <a:solidFill>
                  <a:srgbClr val="681732"/>
                </a:solidFill>
                <a:latin typeface="Verdana" pitchFamily="14" charset="0"/>
              </a:rPr>
              <a:t>Young</a:t>
            </a:r>
            <a:r>
              <a:rPr lang="en-GB" sz="2200">
                <a:solidFill>
                  <a:srgbClr val="681732"/>
                </a:solidFill>
                <a:latin typeface="Verdana" pitchFamily="14" charset="0"/>
              </a:rPr>
              <a:t> v </a:t>
            </a:r>
            <a:r>
              <a:rPr lang="en-GB" sz="2200" i="1">
                <a:solidFill>
                  <a:srgbClr val="681732"/>
                </a:solidFill>
                <a:latin typeface="Verdana" pitchFamily="14" charset="0"/>
              </a:rPr>
              <a:t>Bristol Aeroplane</a:t>
            </a:r>
            <a:r>
              <a:rPr lang="en-GB" sz="2200">
                <a:solidFill>
                  <a:srgbClr val="681732"/>
                </a:solidFill>
                <a:latin typeface="Verdana" pitchFamily="14" charset="0"/>
              </a:rPr>
              <a:t> (1944) set out three exceptions when the Court can depart from its own previous decisions.</a:t>
            </a:r>
            <a:endParaRPr lang="en-GB">
              <a:solidFill>
                <a:srgbClr val="681732"/>
              </a:solidFill>
              <a:latin typeface="Verdana" pitchFamily="14" charset="0"/>
            </a:endParaRPr>
          </a:p>
          <a:p>
            <a:pPr>
              <a:lnSpc>
                <a:spcPct val="125000"/>
              </a:lnSpc>
              <a:spcAft>
                <a:spcPct val="10000"/>
              </a:spcAft>
            </a:pPr>
            <a:endParaRPr lang="en-GB" sz="2200">
              <a:solidFill>
                <a:srgbClr val="450F21"/>
              </a:solidFill>
              <a:latin typeface="Verdana" pitchFamily="14" charset="0"/>
              <a:cs typeface="Times New Roman" pitchFamily="18" charset="0"/>
            </a:endParaRPr>
          </a:p>
        </p:txBody>
      </p:sp>
    </p:spTree>
    <p:extLst>
      <p:ext uri="{BB962C8B-B14F-4D97-AF65-F5344CB8AC3E}">
        <p14:creationId xmlns:p14="http://schemas.microsoft.com/office/powerpoint/2010/main" val="411005008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7" name="Text Box 5"/>
          <p:cNvSpPr txBox="1">
            <a:spLocks noChangeArrowheads="1"/>
          </p:cNvSpPr>
          <p:nvPr/>
        </p:nvSpPr>
        <p:spPr bwMode="auto">
          <a:xfrm>
            <a:off x="990600" y="2133600"/>
            <a:ext cx="7620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en-US">
              <a:latin typeface="Verdana" pitchFamily="14" charset="0"/>
            </a:endParaRPr>
          </a:p>
        </p:txBody>
      </p:sp>
      <p:sp>
        <p:nvSpPr>
          <p:cNvPr id="18444" name="Text Box 12"/>
          <p:cNvSpPr txBox="1">
            <a:spLocks noChangeArrowheads="1"/>
          </p:cNvSpPr>
          <p:nvPr/>
        </p:nvSpPr>
        <p:spPr bwMode="auto">
          <a:xfrm>
            <a:off x="227013" y="1524000"/>
            <a:ext cx="8683625"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p>
            <a:pPr algn="ctr"/>
            <a:r>
              <a:rPr lang="en-GB" sz="3600" b="1">
                <a:latin typeface="Verdana" pitchFamily="14" charset="0"/>
              </a:rPr>
              <a:t>Court of Appeal: </a:t>
            </a:r>
          </a:p>
          <a:p>
            <a:pPr algn="ctr"/>
            <a:r>
              <a:rPr lang="en-GB" sz="3600" b="1">
                <a:latin typeface="Verdana" pitchFamily="14" charset="0"/>
              </a:rPr>
              <a:t>Young v Bristol Aeroplane</a:t>
            </a:r>
          </a:p>
        </p:txBody>
      </p:sp>
      <p:sp>
        <p:nvSpPr>
          <p:cNvPr id="18445" name="Text Box 13"/>
          <p:cNvSpPr txBox="1">
            <a:spLocks noChangeArrowheads="1"/>
          </p:cNvSpPr>
          <p:nvPr/>
        </p:nvSpPr>
        <p:spPr bwMode="auto">
          <a:xfrm>
            <a:off x="301625" y="2743200"/>
            <a:ext cx="8537575" cy="3746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1"/>
          <a:lstStyle>
            <a:lvl1pPr>
              <a:defRPr sz="2400">
                <a:solidFill>
                  <a:schemeClr val="tx1"/>
                </a:solidFill>
                <a:latin typeface="Arial" charset="0"/>
                <a:cs typeface="Arial" charset="0"/>
              </a:defRPr>
            </a:lvl1pPr>
            <a:lvl2pPr marL="976313" indent="-457200">
              <a:defRPr sz="2400">
                <a:solidFill>
                  <a:schemeClr val="tx1"/>
                </a:solidFill>
                <a:latin typeface="Arial" charset="0"/>
                <a:cs typeface="Arial" charset="0"/>
              </a:defRPr>
            </a:lvl2pPr>
            <a:lvl3pPr marL="1547813" indent="-457200">
              <a:defRPr sz="2400">
                <a:solidFill>
                  <a:schemeClr val="tx1"/>
                </a:solidFill>
                <a:latin typeface="Arial" charset="0"/>
                <a:cs typeface="Arial" charset="0"/>
              </a:defRPr>
            </a:lvl3pPr>
            <a:lvl4pPr marL="2119313" indent="-457200">
              <a:defRPr sz="2400">
                <a:solidFill>
                  <a:schemeClr val="tx1"/>
                </a:solidFill>
                <a:latin typeface="Arial" charset="0"/>
                <a:cs typeface="Arial" charset="0"/>
              </a:defRPr>
            </a:lvl4pPr>
            <a:lvl5pPr marL="2690813" indent="-457200">
              <a:defRPr sz="2400">
                <a:solidFill>
                  <a:schemeClr val="tx1"/>
                </a:solidFill>
                <a:latin typeface="Arial" charset="0"/>
                <a:cs typeface="Arial" charset="0"/>
              </a:defRPr>
            </a:lvl5pPr>
            <a:lvl6pPr marL="3148013" indent="-457200" fontAlgn="base">
              <a:spcBef>
                <a:spcPct val="0"/>
              </a:spcBef>
              <a:spcAft>
                <a:spcPct val="0"/>
              </a:spcAft>
              <a:defRPr sz="2400">
                <a:solidFill>
                  <a:schemeClr val="tx1"/>
                </a:solidFill>
                <a:latin typeface="Arial" charset="0"/>
                <a:cs typeface="Arial" charset="0"/>
              </a:defRPr>
            </a:lvl6pPr>
            <a:lvl7pPr marL="3605213" indent="-457200" fontAlgn="base">
              <a:spcBef>
                <a:spcPct val="0"/>
              </a:spcBef>
              <a:spcAft>
                <a:spcPct val="0"/>
              </a:spcAft>
              <a:defRPr sz="2400">
                <a:solidFill>
                  <a:schemeClr val="tx1"/>
                </a:solidFill>
                <a:latin typeface="Arial" charset="0"/>
                <a:cs typeface="Arial" charset="0"/>
              </a:defRPr>
            </a:lvl7pPr>
            <a:lvl8pPr marL="4062413" indent="-457200" fontAlgn="base">
              <a:spcBef>
                <a:spcPct val="0"/>
              </a:spcBef>
              <a:spcAft>
                <a:spcPct val="0"/>
              </a:spcAft>
              <a:defRPr sz="2400">
                <a:solidFill>
                  <a:schemeClr val="tx1"/>
                </a:solidFill>
                <a:latin typeface="Arial" charset="0"/>
                <a:cs typeface="Arial" charset="0"/>
              </a:defRPr>
            </a:lvl8pPr>
            <a:lvl9pPr marL="4519613" indent="-457200" fontAlgn="base">
              <a:spcBef>
                <a:spcPct val="0"/>
              </a:spcBef>
              <a:spcAft>
                <a:spcPct val="0"/>
              </a:spcAft>
              <a:defRPr sz="2400">
                <a:solidFill>
                  <a:schemeClr val="tx1"/>
                </a:solidFill>
                <a:latin typeface="Arial" charset="0"/>
                <a:cs typeface="Arial" charset="0"/>
              </a:defRPr>
            </a:lvl9pPr>
          </a:lstStyle>
          <a:p>
            <a:pPr>
              <a:lnSpc>
                <a:spcPct val="125000"/>
              </a:lnSpc>
              <a:spcAft>
                <a:spcPct val="10000"/>
              </a:spcAft>
            </a:pPr>
            <a:r>
              <a:rPr lang="en-GB" sz="2000">
                <a:solidFill>
                  <a:srgbClr val="450F21"/>
                </a:solidFill>
                <a:latin typeface="Verdana" pitchFamily="14" charset="0"/>
              </a:rPr>
              <a:t>The Court of Appeal should follow its own previous decisions. However, the case of </a:t>
            </a:r>
            <a:r>
              <a:rPr lang="en-GB" sz="2000" i="1">
                <a:solidFill>
                  <a:srgbClr val="450F21"/>
                </a:solidFill>
                <a:latin typeface="Verdana" pitchFamily="14" charset="0"/>
              </a:rPr>
              <a:t>Young</a:t>
            </a:r>
            <a:r>
              <a:rPr lang="en-GB" sz="2000">
                <a:solidFill>
                  <a:srgbClr val="450F21"/>
                </a:solidFill>
                <a:latin typeface="Verdana" pitchFamily="14" charset="0"/>
              </a:rPr>
              <a:t> v </a:t>
            </a:r>
            <a:r>
              <a:rPr lang="en-GB" sz="2000" i="1">
                <a:solidFill>
                  <a:srgbClr val="450F21"/>
                </a:solidFill>
                <a:latin typeface="Verdana" pitchFamily="14" charset="0"/>
              </a:rPr>
              <a:t>Bristol Aeroplane</a:t>
            </a:r>
            <a:r>
              <a:rPr lang="en-GB" sz="2000">
                <a:solidFill>
                  <a:srgbClr val="450F21"/>
                </a:solidFill>
                <a:latin typeface="Verdana" pitchFamily="14" charset="0"/>
              </a:rPr>
              <a:t> (1944) set out three exceptions when it can depart from its own previous decisions:</a:t>
            </a:r>
          </a:p>
          <a:p>
            <a:pPr>
              <a:lnSpc>
                <a:spcPct val="125000"/>
              </a:lnSpc>
              <a:spcAft>
                <a:spcPct val="10000"/>
              </a:spcAft>
              <a:buFontTx/>
              <a:buChar char="•"/>
            </a:pPr>
            <a:r>
              <a:rPr lang="en-GB" sz="2000">
                <a:solidFill>
                  <a:srgbClr val="450F21"/>
                </a:solidFill>
                <a:latin typeface="Verdana" pitchFamily="14" charset="0"/>
              </a:rPr>
              <a:t> If two previous Court of Appeal decisions conflict, it may </a:t>
            </a:r>
          </a:p>
          <a:p>
            <a:pPr>
              <a:lnSpc>
                <a:spcPct val="105000"/>
              </a:lnSpc>
              <a:spcAft>
                <a:spcPct val="10000"/>
              </a:spcAft>
            </a:pPr>
            <a:r>
              <a:rPr lang="en-GB" sz="2000">
                <a:solidFill>
                  <a:srgbClr val="450F21"/>
                </a:solidFill>
                <a:latin typeface="Verdana" pitchFamily="14" charset="0"/>
              </a:rPr>
              <a:t>  </a:t>
            </a:r>
            <a:r>
              <a:rPr lang="en-GB" sz="600">
                <a:solidFill>
                  <a:srgbClr val="450F21"/>
                </a:solidFill>
                <a:latin typeface="Verdana" pitchFamily="14" charset="0"/>
              </a:rPr>
              <a:t> </a:t>
            </a:r>
            <a:r>
              <a:rPr lang="en-GB" sz="2000">
                <a:solidFill>
                  <a:srgbClr val="450F21"/>
                </a:solidFill>
                <a:latin typeface="Verdana" pitchFamily="14" charset="0"/>
              </a:rPr>
              <a:t>decide which to reject and which to follow.</a:t>
            </a:r>
          </a:p>
          <a:p>
            <a:pPr>
              <a:lnSpc>
                <a:spcPct val="125000"/>
              </a:lnSpc>
              <a:spcAft>
                <a:spcPct val="10000"/>
              </a:spcAft>
              <a:buFontTx/>
              <a:buChar char="•"/>
            </a:pPr>
            <a:r>
              <a:rPr lang="en-GB" sz="2000">
                <a:solidFill>
                  <a:srgbClr val="450F21"/>
                </a:solidFill>
                <a:latin typeface="Verdana" pitchFamily="14" charset="0"/>
              </a:rPr>
              <a:t> Where there is a conflicting House of Lords decision, the Court </a:t>
            </a:r>
          </a:p>
          <a:p>
            <a:pPr>
              <a:lnSpc>
                <a:spcPct val="115000"/>
              </a:lnSpc>
              <a:spcAft>
                <a:spcPct val="10000"/>
              </a:spcAft>
            </a:pPr>
            <a:r>
              <a:rPr lang="en-GB" sz="2000">
                <a:solidFill>
                  <a:srgbClr val="450F21"/>
                </a:solidFill>
                <a:latin typeface="Verdana" pitchFamily="14" charset="0"/>
              </a:rPr>
              <a:t>  </a:t>
            </a:r>
            <a:r>
              <a:rPr lang="en-GB" sz="600">
                <a:solidFill>
                  <a:srgbClr val="450F21"/>
                </a:solidFill>
                <a:latin typeface="Verdana" pitchFamily="14" charset="0"/>
              </a:rPr>
              <a:t> </a:t>
            </a:r>
            <a:r>
              <a:rPr lang="en-GB" sz="2000">
                <a:solidFill>
                  <a:srgbClr val="450F21"/>
                </a:solidFill>
                <a:latin typeface="Verdana" pitchFamily="14" charset="0"/>
              </a:rPr>
              <a:t>of Appeal must follow this and reject its own past decision.</a:t>
            </a:r>
          </a:p>
          <a:p>
            <a:pPr>
              <a:lnSpc>
                <a:spcPct val="125000"/>
              </a:lnSpc>
              <a:spcAft>
                <a:spcPct val="10000"/>
              </a:spcAft>
              <a:buFontTx/>
              <a:buChar char="•"/>
            </a:pPr>
            <a:r>
              <a:rPr lang="en-GB" sz="2000">
                <a:solidFill>
                  <a:srgbClr val="450F21"/>
                </a:solidFill>
                <a:latin typeface="Verdana" pitchFamily="14" charset="0"/>
              </a:rPr>
              <a:t> The previous decision was made </a:t>
            </a:r>
            <a:r>
              <a:rPr lang="en-GB" sz="2000" i="1">
                <a:solidFill>
                  <a:srgbClr val="450F21"/>
                </a:solidFill>
                <a:latin typeface="Verdana" pitchFamily="14" charset="0"/>
              </a:rPr>
              <a:t>per incuriam</a:t>
            </a:r>
            <a:r>
              <a:rPr lang="en-GB" sz="2000">
                <a:solidFill>
                  <a:srgbClr val="450F21"/>
                </a:solidFill>
                <a:latin typeface="Verdana" pitchFamily="14" charset="0"/>
              </a:rPr>
              <a:t>.</a:t>
            </a:r>
            <a:endParaRPr lang="en-GB" sz="1900">
              <a:solidFill>
                <a:srgbClr val="681732"/>
              </a:solidFill>
              <a:latin typeface="Verdana" pitchFamily="14" charset="0"/>
            </a:endParaRPr>
          </a:p>
        </p:txBody>
      </p:sp>
    </p:spTree>
    <p:extLst>
      <p:ext uri="{BB962C8B-B14F-4D97-AF65-F5344CB8AC3E}">
        <p14:creationId xmlns:p14="http://schemas.microsoft.com/office/powerpoint/2010/main" val="161427391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63" name="Text Box 11"/>
          <p:cNvSpPr txBox="1">
            <a:spLocks noChangeArrowheads="1"/>
          </p:cNvSpPr>
          <p:nvPr/>
        </p:nvSpPr>
        <p:spPr bwMode="auto">
          <a:xfrm>
            <a:off x="228960" y="188640"/>
            <a:ext cx="8683625"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p>
            <a:pPr algn="ctr">
              <a:spcBef>
                <a:spcPct val="50000"/>
              </a:spcBef>
            </a:pPr>
            <a:r>
              <a:rPr lang="en-GB" sz="3600" b="1" dirty="0">
                <a:solidFill>
                  <a:srgbClr val="450F21"/>
                </a:solidFill>
                <a:latin typeface="Verdana" pitchFamily="14" charset="0"/>
              </a:rPr>
              <a:t>High Court</a:t>
            </a:r>
          </a:p>
        </p:txBody>
      </p:sp>
      <p:sp>
        <p:nvSpPr>
          <p:cNvPr id="23564" name="Text Box 12"/>
          <p:cNvSpPr txBox="1">
            <a:spLocks noChangeArrowheads="1"/>
          </p:cNvSpPr>
          <p:nvPr/>
        </p:nvSpPr>
        <p:spPr bwMode="auto">
          <a:xfrm>
            <a:off x="301984" y="1103040"/>
            <a:ext cx="8537575" cy="3975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1"/>
          <a:lstStyle/>
          <a:p>
            <a:pPr eaLnBrk="0" hangingPunct="0">
              <a:lnSpc>
                <a:spcPct val="125000"/>
              </a:lnSpc>
            </a:pPr>
            <a:r>
              <a:rPr lang="en-GB" sz="2000" dirty="0">
                <a:solidFill>
                  <a:srgbClr val="450F21"/>
                </a:solidFill>
                <a:latin typeface="Verdana" pitchFamily="14" charset="0"/>
                <a:cs typeface="Times New Roman" pitchFamily="18" charset="0"/>
              </a:rPr>
              <a:t>The High Court </a:t>
            </a:r>
            <a:r>
              <a:rPr lang="en-GB" sz="2000" dirty="0" smtClean="0">
                <a:solidFill>
                  <a:srgbClr val="450F21"/>
                </a:solidFill>
                <a:latin typeface="Verdana" pitchFamily="14" charset="0"/>
                <a:cs typeface="Times New Roman" pitchFamily="18" charset="0"/>
              </a:rPr>
              <a:t>has two roles. It is a court of first instance and an appeal court.</a:t>
            </a:r>
          </a:p>
          <a:p>
            <a:pPr eaLnBrk="0" hangingPunct="0">
              <a:lnSpc>
                <a:spcPct val="125000"/>
              </a:lnSpc>
            </a:pPr>
            <a:endParaRPr lang="en-GB" sz="2000" dirty="0">
              <a:solidFill>
                <a:srgbClr val="450F21"/>
              </a:solidFill>
              <a:latin typeface="Verdana" pitchFamily="14" charset="0"/>
              <a:cs typeface="Times New Roman" pitchFamily="18" charset="0"/>
            </a:endParaRPr>
          </a:p>
          <a:p>
            <a:pPr eaLnBrk="0" hangingPunct="0">
              <a:lnSpc>
                <a:spcPct val="125000"/>
              </a:lnSpc>
            </a:pPr>
            <a:r>
              <a:rPr lang="en-GB" sz="2000" dirty="0" smtClean="0">
                <a:solidFill>
                  <a:srgbClr val="450F21"/>
                </a:solidFill>
                <a:latin typeface="Verdana" pitchFamily="14" charset="0"/>
                <a:cs typeface="Times New Roman" pitchFamily="18" charset="0"/>
              </a:rPr>
              <a:t>Has 3 divisions – Family Division, Chancery Division and the Queen’s Bench Division – each of these three divisions has its own Divisional Court.</a:t>
            </a:r>
          </a:p>
          <a:p>
            <a:pPr eaLnBrk="0" hangingPunct="0">
              <a:lnSpc>
                <a:spcPct val="125000"/>
              </a:lnSpc>
            </a:pPr>
            <a:endParaRPr lang="en-GB" sz="2000" dirty="0">
              <a:solidFill>
                <a:srgbClr val="450F21"/>
              </a:solidFill>
              <a:latin typeface="Verdana" pitchFamily="14" charset="0"/>
              <a:cs typeface="Times New Roman" pitchFamily="18" charset="0"/>
            </a:endParaRPr>
          </a:p>
          <a:p>
            <a:pPr eaLnBrk="0" hangingPunct="0">
              <a:lnSpc>
                <a:spcPct val="125000"/>
              </a:lnSpc>
            </a:pPr>
            <a:r>
              <a:rPr lang="en-GB" sz="2000" dirty="0" smtClean="0">
                <a:solidFill>
                  <a:srgbClr val="450F21"/>
                </a:solidFill>
                <a:latin typeface="Verdana" pitchFamily="14" charset="0"/>
                <a:cs typeface="Times New Roman" pitchFamily="18" charset="0"/>
              </a:rPr>
              <a:t>Lower courts and the High </a:t>
            </a:r>
            <a:r>
              <a:rPr lang="en-GB" sz="2000" dirty="0" smtClean="0">
                <a:solidFill>
                  <a:srgbClr val="450F21"/>
                </a:solidFill>
                <a:latin typeface="Verdana" pitchFamily="14" charset="0"/>
                <a:cs typeface="Times New Roman" pitchFamily="18" charset="0"/>
              </a:rPr>
              <a:t>Court itself are bound by decisions made in appeal cases in the Divisional courts of the High Court – the Young v Bristol Aeroplane rul</a:t>
            </a:r>
            <a:r>
              <a:rPr lang="en-GB" sz="2000" dirty="0" smtClean="0">
                <a:solidFill>
                  <a:srgbClr val="450F21"/>
                </a:solidFill>
                <a:latin typeface="Verdana" pitchFamily="14" charset="0"/>
                <a:cs typeface="Times New Roman" pitchFamily="18" charset="0"/>
              </a:rPr>
              <a:t>e still applies though.</a:t>
            </a:r>
          </a:p>
          <a:p>
            <a:pPr eaLnBrk="0" hangingPunct="0">
              <a:lnSpc>
                <a:spcPct val="125000"/>
              </a:lnSpc>
            </a:pPr>
            <a:endParaRPr lang="en-GB" sz="2000" dirty="0">
              <a:solidFill>
                <a:srgbClr val="450F21"/>
              </a:solidFill>
              <a:latin typeface="Verdana" pitchFamily="14" charset="0"/>
              <a:cs typeface="Times New Roman" pitchFamily="18" charset="0"/>
            </a:endParaRPr>
          </a:p>
          <a:p>
            <a:pPr eaLnBrk="0" hangingPunct="0">
              <a:lnSpc>
                <a:spcPct val="125000"/>
              </a:lnSpc>
            </a:pPr>
            <a:r>
              <a:rPr lang="en-GB" sz="2000" dirty="0" smtClean="0">
                <a:solidFill>
                  <a:srgbClr val="450F21"/>
                </a:solidFill>
                <a:latin typeface="Verdana" pitchFamily="14" charset="0"/>
                <a:cs typeface="Times New Roman" pitchFamily="18" charset="0"/>
              </a:rPr>
              <a:t>First instance decisions of he High Court must be followed by the lower courts, but not other High Court judges, although they are highly persuasive.</a:t>
            </a:r>
          </a:p>
          <a:p>
            <a:pPr eaLnBrk="0" hangingPunct="0">
              <a:lnSpc>
                <a:spcPct val="125000"/>
              </a:lnSpc>
            </a:pPr>
            <a:endParaRPr lang="en-GB" sz="2200" dirty="0">
              <a:solidFill>
                <a:srgbClr val="450F21"/>
              </a:solidFill>
              <a:latin typeface="Verdana" pitchFamily="14" charset="0"/>
              <a:cs typeface="Times New Roman" pitchFamily="18" charset="0"/>
            </a:endParaRPr>
          </a:p>
          <a:p>
            <a:pPr eaLnBrk="0" hangingPunct="0">
              <a:lnSpc>
                <a:spcPct val="125000"/>
              </a:lnSpc>
            </a:pPr>
            <a:endParaRPr lang="en-GB" dirty="0">
              <a:solidFill>
                <a:srgbClr val="681732"/>
              </a:solidFill>
              <a:latin typeface="Verdana" pitchFamily="14" charset="0"/>
            </a:endParaRPr>
          </a:p>
          <a:p>
            <a:pPr>
              <a:lnSpc>
                <a:spcPct val="125000"/>
              </a:lnSpc>
              <a:spcAft>
                <a:spcPct val="10000"/>
              </a:spcAft>
            </a:pPr>
            <a:endParaRPr lang="en-GB" sz="2200" dirty="0">
              <a:solidFill>
                <a:srgbClr val="450F21"/>
              </a:solidFill>
              <a:latin typeface="Verdana" pitchFamily="14" charset="0"/>
              <a:cs typeface="Times New Roman" pitchFamily="18" charset="0"/>
            </a:endParaRPr>
          </a:p>
        </p:txBody>
      </p:sp>
    </p:spTree>
    <p:extLst>
      <p:ext uri="{BB962C8B-B14F-4D97-AF65-F5344CB8AC3E}">
        <p14:creationId xmlns:p14="http://schemas.microsoft.com/office/powerpoint/2010/main" val="163968029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normAutofit fontScale="90000"/>
          </a:bodyPr>
          <a:lstStyle/>
          <a:p>
            <a:r>
              <a:rPr lang="en-US" b="1">
                <a:latin typeface="Arial" charset="0"/>
              </a:rPr>
              <a:t>How many judgments in a court of first instance?</a:t>
            </a:r>
            <a:endParaRPr lang="en-GB" b="1">
              <a:latin typeface="Arial" charset="0"/>
            </a:endParaRPr>
          </a:p>
        </p:txBody>
      </p:sp>
      <p:sp>
        <p:nvSpPr>
          <p:cNvPr id="37891" name="Rectangle 3"/>
          <p:cNvSpPr>
            <a:spLocks noGrp="1" noChangeArrowheads="1"/>
          </p:cNvSpPr>
          <p:nvPr>
            <p:ph type="body" idx="1"/>
          </p:nvPr>
        </p:nvSpPr>
        <p:spPr/>
        <p:txBody>
          <a:bodyPr/>
          <a:lstStyle/>
          <a:p>
            <a:r>
              <a:rPr lang="en-US" b="1">
                <a:solidFill>
                  <a:schemeClr val="tx2"/>
                </a:solidFill>
                <a:latin typeface="Arial" charset="0"/>
              </a:rPr>
              <a:t>One </a:t>
            </a:r>
          </a:p>
          <a:p>
            <a:pPr>
              <a:buFontTx/>
              <a:buNone/>
            </a:pPr>
            <a:r>
              <a:rPr lang="en-US" sz="4400" b="1">
                <a:solidFill>
                  <a:schemeClr val="tx2"/>
                </a:solidFill>
                <a:latin typeface="Arial" charset="0"/>
              </a:rPr>
              <a:t>How many in an appellate court?</a:t>
            </a:r>
          </a:p>
          <a:p>
            <a:r>
              <a:rPr lang="en-US" b="1">
                <a:solidFill>
                  <a:schemeClr val="tx2"/>
                </a:solidFill>
                <a:latin typeface="Arial" charset="0"/>
              </a:rPr>
              <a:t>Divisional Court - 3</a:t>
            </a:r>
          </a:p>
          <a:p>
            <a:r>
              <a:rPr lang="en-US" b="1">
                <a:solidFill>
                  <a:schemeClr val="tx2"/>
                </a:solidFill>
                <a:latin typeface="Arial" charset="0"/>
              </a:rPr>
              <a:t>Court of Appeal - 3 or 5</a:t>
            </a:r>
          </a:p>
          <a:p>
            <a:r>
              <a:rPr lang="en-US" b="1">
                <a:solidFill>
                  <a:schemeClr val="tx2"/>
                </a:solidFill>
                <a:latin typeface="Arial" charset="0"/>
              </a:rPr>
              <a:t>House of Lords - 5 or 7 or even 9</a:t>
            </a:r>
            <a:endParaRPr lang="en-GB" b="1">
              <a:solidFill>
                <a:schemeClr val="tx2"/>
              </a:solidFill>
              <a:latin typeface="Arial" charset="0"/>
            </a:endParaRPr>
          </a:p>
          <a:p>
            <a:pPr>
              <a:buFontTx/>
              <a:buNone/>
            </a:pPr>
            <a:endParaRPr lang="en-US" b="1">
              <a:solidFill>
                <a:schemeClr val="tx2"/>
              </a:solidFill>
              <a:latin typeface="Arial" charset="0"/>
            </a:endParaRPr>
          </a:p>
        </p:txBody>
      </p:sp>
    </p:spTree>
    <p:extLst>
      <p:ext uri="{BB962C8B-B14F-4D97-AF65-F5344CB8AC3E}">
        <p14:creationId xmlns:p14="http://schemas.microsoft.com/office/powerpoint/2010/main" val="1449159472"/>
      </p:ext>
    </p:extLst>
  </p:cSld>
  <p:clrMapOvr>
    <a:masterClrMapping/>
  </p:clrMapOvr>
  <p:transition>
    <p:zoom dir="in"/>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1" fill="hold" grpId="1" nodeType="clickEffect">
                                  <p:stCondLst>
                                    <p:cond delay="0"/>
                                  </p:stCondLst>
                                  <p:childTnLst>
                                    <p:set>
                                      <p:cBhvr>
                                        <p:cTn id="6" dur="1" fill="hold">
                                          <p:stCondLst>
                                            <p:cond delay="0"/>
                                          </p:stCondLst>
                                        </p:cTn>
                                        <p:tgtEl>
                                          <p:spTgt spid="37890"/>
                                        </p:tgtEl>
                                        <p:attrNameLst>
                                          <p:attrName>style.visibility</p:attrName>
                                        </p:attrNameLst>
                                      </p:cBhvr>
                                      <p:to>
                                        <p:strVal val="visible"/>
                                      </p:to>
                                    </p:set>
                                    <p:anim calcmode="lin" valueType="num">
                                      <p:cBhvr additive="base">
                                        <p:cTn id="7" dur="500" fill="hold"/>
                                        <p:tgtEl>
                                          <p:spTgt spid="37890"/>
                                        </p:tgtEl>
                                        <p:attrNameLst>
                                          <p:attrName>ppt_x</p:attrName>
                                        </p:attrNameLst>
                                      </p:cBhvr>
                                      <p:tavLst>
                                        <p:tav tm="0">
                                          <p:val>
                                            <p:strVal val="#ppt_x"/>
                                          </p:val>
                                        </p:tav>
                                        <p:tav tm="100000">
                                          <p:val>
                                            <p:strVal val="#ppt_x"/>
                                          </p:val>
                                        </p:tav>
                                      </p:tavLst>
                                    </p:anim>
                                    <p:anim calcmode="lin" valueType="num">
                                      <p:cBhvr additive="base">
                                        <p:cTn id="8" dur="500" fill="hold"/>
                                        <p:tgtEl>
                                          <p:spTgt spid="37890"/>
                                        </p:tgtEl>
                                        <p:attrNameLst>
                                          <p:attrName>ppt_y</p:attrName>
                                        </p:attrNameLst>
                                      </p:cBhvr>
                                      <p:tavLst>
                                        <p:tav tm="0">
                                          <p:val>
                                            <p:strVal val="0-#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37891">
                                            <p:txEl>
                                              <p:pRg st="0" end="0"/>
                                            </p:txEl>
                                          </p:spTgt>
                                        </p:tgtEl>
                                        <p:attrNameLst>
                                          <p:attrName>style.visibility</p:attrName>
                                        </p:attrNameLst>
                                      </p:cBhvr>
                                      <p:to>
                                        <p:strVal val="visible"/>
                                      </p:to>
                                    </p:set>
                                    <p:anim calcmode="lin" valueType="num">
                                      <p:cBhvr additive="base">
                                        <p:cTn id="13" dur="500" fill="hold"/>
                                        <p:tgtEl>
                                          <p:spTgt spid="37891">
                                            <p:txEl>
                                              <p:pRg st="0" end="0"/>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37891">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37891">
                                            <p:txEl>
                                              <p:pRg st="1" end="1"/>
                                            </p:txEl>
                                          </p:spTgt>
                                        </p:tgtEl>
                                        <p:attrNameLst>
                                          <p:attrName>style.visibility</p:attrName>
                                        </p:attrNameLst>
                                      </p:cBhvr>
                                      <p:to>
                                        <p:strVal val="visible"/>
                                      </p:to>
                                    </p:set>
                                    <p:anim calcmode="lin" valueType="num">
                                      <p:cBhvr additive="base">
                                        <p:cTn id="19" dur="500" fill="hold"/>
                                        <p:tgtEl>
                                          <p:spTgt spid="37891">
                                            <p:txEl>
                                              <p:pRg st="1" end="1"/>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37891">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37891">
                                            <p:txEl>
                                              <p:pRg st="2" end="2"/>
                                            </p:txEl>
                                          </p:spTgt>
                                        </p:tgtEl>
                                        <p:attrNameLst>
                                          <p:attrName>style.visibility</p:attrName>
                                        </p:attrNameLst>
                                      </p:cBhvr>
                                      <p:to>
                                        <p:strVal val="visible"/>
                                      </p:to>
                                    </p:set>
                                    <p:anim calcmode="lin" valueType="num">
                                      <p:cBhvr additive="base">
                                        <p:cTn id="25" dur="500" fill="hold"/>
                                        <p:tgtEl>
                                          <p:spTgt spid="37891">
                                            <p:txEl>
                                              <p:pRg st="2" end="2"/>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37891">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2" fill="hold" grpId="0" nodeType="clickEffect">
                                  <p:stCondLst>
                                    <p:cond delay="0"/>
                                  </p:stCondLst>
                                  <p:childTnLst>
                                    <p:set>
                                      <p:cBhvr>
                                        <p:cTn id="30" dur="1" fill="hold">
                                          <p:stCondLst>
                                            <p:cond delay="0"/>
                                          </p:stCondLst>
                                        </p:cTn>
                                        <p:tgtEl>
                                          <p:spTgt spid="37891">
                                            <p:txEl>
                                              <p:pRg st="3" end="3"/>
                                            </p:txEl>
                                          </p:spTgt>
                                        </p:tgtEl>
                                        <p:attrNameLst>
                                          <p:attrName>style.visibility</p:attrName>
                                        </p:attrNameLst>
                                      </p:cBhvr>
                                      <p:to>
                                        <p:strVal val="visible"/>
                                      </p:to>
                                    </p:set>
                                    <p:anim calcmode="lin" valueType="num">
                                      <p:cBhvr additive="base">
                                        <p:cTn id="31" dur="500" fill="hold"/>
                                        <p:tgtEl>
                                          <p:spTgt spid="37891">
                                            <p:txEl>
                                              <p:pRg st="3" end="3"/>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37891">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2" fill="hold" grpId="0" nodeType="clickEffect">
                                  <p:stCondLst>
                                    <p:cond delay="0"/>
                                  </p:stCondLst>
                                  <p:childTnLst>
                                    <p:set>
                                      <p:cBhvr>
                                        <p:cTn id="36" dur="1" fill="hold">
                                          <p:stCondLst>
                                            <p:cond delay="0"/>
                                          </p:stCondLst>
                                        </p:cTn>
                                        <p:tgtEl>
                                          <p:spTgt spid="37891">
                                            <p:txEl>
                                              <p:pRg st="4" end="4"/>
                                            </p:txEl>
                                          </p:spTgt>
                                        </p:tgtEl>
                                        <p:attrNameLst>
                                          <p:attrName>style.visibility</p:attrName>
                                        </p:attrNameLst>
                                      </p:cBhvr>
                                      <p:to>
                                        <p:strVal val="visible"/>
                                      </p:to>
                                    </p:set>
                                    <p:anim calcmode="lin" valueType="num">
                                      <p:cBhvr additive="base">
                                        <p:cTn id="37" dur="500" fill="hold"/>
                                        <p:tgtEl>
                                          <p:spTgt spid="37891">
                                            <p:txEl>
                                              <p:pRg st="4" end="4"/>
                                            </p:txEl>
                                          </p:spTgt>
                                        </p:tgtEl>
                                        <p:attrNameLst>
                                          <p:attrName>ppt_x</p:attrName>
                                        </p:attrNameLst>
                                      </p:cBhvr>
                                      <p:tavLst>
                                        <p:tav tm="0">
                                          <p:val>
                                            <p:strVal val="1+#ppt_w/2"/>
                                          </p:val>
                                        </p:tav>
                                        <p:tav tm="100000">
                                          <p:val>
                                            <p:strVal val="#ppt_x"/>
                                          </p:val>
                                        </p:tav>
                                      </p:tavLst>
                                    </p:anim>
                                    <p:anim calcmode="lin" valueType="num">
                                      <p:cBhvr additive="base">
                                        <p:cTn id="38" dur="500" fill="hold"/>
                                        <p:tgtEl>
                                          <p:spTgt spid="37891">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9" presetClass="exit" presetSubtype="0" fill="hold" grpId="0" nodeType="clickEffect">
                                  <p:stCondLst>
                                    <p:cond delay="0"/>
                                  </p:stCondLst>
                                  <p:childTnLst>
                                    <p:animEffect transition="out" filter="dissolve">
                                      <p:cBhvr>
                                        <p:cTn id="42" dur="500"/>
                                        <p:tgtEl>
                                          <p:spTgt spid="37890"/>
                                        </p:tgtEl>
                                      </p:cBhvr>
                                    </p:animEffect>
                                    <p:set>
                                      <p:cBhvr>
                                        <p:cTn id="43" dur="1" fill="hold">
                                          <p:stCondLst>
                                            <p:cond delay="499"/>
                                          </p:stCondLst>
                                        </p:cTn>
                                        <p:tgtEl>
                                          <p:spTgt spid="37890"/>
                                        </p:tgtEl>
                                        <p:attrNameLst>
                                          <p:attrName>style.visibility</p:attrName>
                                        </p:attrNameLst>
                                      </p:cBhvr>
                                      <p:to>
                                        <p:strVal val="hidden"/>
                                      </p:to>
                                    </p:set>
                                  </p:childTnLst>
                                </p:cTn>
                              </p:par>
                              <p:par>
                                <p:cTn id="44" presetID="9" presetClass="exit" presetSubtype="0" fill="hold" grpId="1" nodeType="withEffect">
                                  <p:stCondLst>
                                    <p:cond delay="0"/>
                                  </p:stCondLst>
                                  <p:childTnLst>
                                    <p:animEffect transition="out" filter="dissolve">
                                      <p:cBhvr>
                                        <p:cTn id="45" dur="500"/>
                                        <p:tgtEl>
                                          <p:spTgt spid="37891">
                                            <p:txEl>
                                              <p:pRg st="0" end="0"/>
                                            </p:txEl>
                                          </p:spTgt>
                                        </p:tgtEl>
                                      </p:cBhvr>
                                    </p:animEffect>
                                    <p:set>
                                      <p:cBhvr>
                                        <p:cTn id="46" dur="1" fill="hold">
                                          <p:stCondLst>
                                            <p:cond delay="499"/>
                                          </p:stCondLst>
                                        </p:cTn>
                                        <p:tgtEl>
                                          <p:spTgt spid="37891">
                                            <p:txEl>
                                              <p:pRg st="0" end="0"/>
                                            </p:txEl>
                                          </p:spTgt>
                                        </p:tgtEl>
                                        <p:attrNameLst>
                                          <p:attrName>style.visibility</p:attrName>
                                        </p:attrNameLst>
                                      </p:cBhvr>
                                      <p:to>
                                        <p:strVal val="hidden"/>
                                      </p:to>
                                    </p:set>
                                  </p:childTnLst>
                                </p:cTn>
                              </p:par>
                              <p:par>
                                <p:cTn id="47" presetID="9" presetClass="exit" presetSubtype="0" fill="hold" grpId="1" nodeType="withEffect">
                                  <p:stCondLst>
                                    <p:cond delay="0"/>
                                  </p:stCondLst>
                                  <p:childTnLst>
                                    <p:animEffect transition="out" filter="dissolve">
                                      <p:cBhvr>
                                        <p:cTn id="48" dur="500"/>
                                        <p:tgtEl>
                                          <p:spTgt spid="37891">
                                            <p:txEl>
                                              <p:pRg st="1" end="1"/>
                                            </p:txEl>
                                          </p:spTgt>
                                        </p:tgtEl>
                                      </p:cBhvr>
                                    </p:animEffect>
                                    <p:set>
                                      <p:cBhvr>
                                        <p:cTn id="49" dur="1" fill="hold">
                                          <p:stCondLst>
                                            <p:cond delay="499"/>
                                          </p:stCondLst>
                                        </p:cTn>
                                        <p:tgtEl>
                                          <p:spTgt spid="37891">
                                            <p:txEl>
                                              <p:pRg st="1" end="1"/>
                                            </p:txEl>
                                          </p:spTgt>
                                        </p:tgtEl>
                                        <p:attrNameLst>
                                          <p:attrName>style.visibility</p:attrName>
                                        </p:attrNameLst>
                                      </p:cBhvr>
                                      <p:to>
                                        <p:strVal val="hidden"/>
                                      </p:to>
                                    </p:set>
                                  </p:childTnLst>
                                </p:cTn>
                              </p:par>
                              <p:par>
                                <p:cTn id="50" presetID="9" presetClass="exit" presetSubtype="0" fill="hold" grpId="1" nodeType="withEffect">
                                  <p:stCondLst>
                                    <p:cond delay="0"/>
                                  </p:stCondLst>
                                  <p:childTnLst>
                                    <p:animEffect transition="out" filter="dissolve">
                                      <p:cBhvr>
                                        <p:cTn id="51" dur="500"/>
                                        <p:tgtEl>
                                          <p:spTgt spid="37891">
                                            <p:txEl>
                                              <p:pRg st="2" end="2"/>
                                            </p:txEl>
                                          </p:spTgt>
                                        </p:tgtEl>
                                      </p:cBhvr>
                                    </p:animEffect>
                                    <p:set>
                                      <p:cBhvr>
                                        <p:cTn id="52" dur="1" fill="hold">
                                          <p:stCondLst>
                                            <p:cond delay="499"/>
                                          </p:stCondLst>
                                        </p:cTn>
                                        <p:tgtEl>
                                          <p:spTgt spid="37891">
                                            <p:txEl>
                                              <p:pRg st="2" end="2"/>
                                            </p:txEl>
                                          </p:spTgt>
                                        </p:tgtEl>
                                        <p:attrNameLst>
                                          <p:attrName>style.visibility</p:attrName>
                                        </p:attrNameLst>
                                      </p:cBhvr>
                                      <p:to>
                                        <p:strVal val="hidden"/>
                                      </p:to>
                                    </p:set>
                                  </p:childTnLst>
                                </p:cTn>
                              </p:par>
                              <p:par>
                                <p:cTn id="53" presetID="9" presetClass="exit" presetSubtype="0" fill="hold" grpId="1" nodeType="withEffect">
                                  <p:stCondLst>
                                    <p:cond delay="0"/>
                                  </p:stCondLst>
                                  <p:childTnLst>
                                    <p:animEffect transition="out" filter="dissolve">
                                      <p:cBhvr>
                                        <p:cTn id="54" dur="500"/>
                                        <p:tgtEl>
                                          <p:spTgt spid="37891">
                                            <p:txEl>
                                              <p:pRg st="3" end="3"/>
                                            </p:txEl>
                                          </p:spTgt>
                                        </p:tgtEl>
                                      </p:cBhvr>
                                    </p:animEffect>
                                    <p:set>
                                      <p:cBhvr>
                                        <p:cTn id="55" dur="1" fill="hold">
                                          <p:stCondLst>
                                            <p:cond delay="499"/>
                                          </p:stCondLst>
                                        </p:cTn>
                                        <p:tgtEl>
                                          <p:spTgt spid="37891">
                                            <p:txEl>
                                              <p:pRg st="3" end="3"/>
                                            </p:txEl>
                                          </p:spTgt>
                                        </p:tgtEl>
                                        <p:attrNameLst>
                                          <p:attrName>style.visibility</p:attrName>
                                        </p:attrNameLst>
                                      </p:cBhvr>
                                      <p:to>
                                        <p:strVal val="hidden"/>
                                      </p:to>
                                    </p:set>
                                  </p:childTnLst>
                                </p:cTn>
                              </p:par>
                              <p:par>
                                <p:cTn id="56" presetID="9" presetClass="exit" presetSubtype="0" fill="hold" grpId="1" nodeType="withEffect">
                                  <p:stCondLst>
                                    <p:cond delay="0"/>
                                  </p:stCondLst>
                                  <p:childTnLst>
                                    <p:animEffect transition="out" filter="dissolve">
                                      <p:cBhvr>
                                        <p:cTn id="57" dur="500"/>
                                        <p:tgtEl>
                                          <p:spTgt spid="37891">
                                            <p:txEl>
                                              <p:pRg st="4" end="4"/>
                                            </p:txEl>
                                          </p:spTgt>
                                        </p:tgtEl>
                                      </p:cBhvr>
                                    </p:animEffect>
                                    <p:set>
                                      <p:cBhvr>
                                        <p:cTn id="58" dur="1" fill="hold">
                                          <p:stCondLst>
                                            <p:cond delay="499"/>
                                          </p:stCondLst>
                                        </p:cTn>
                                        <p:tgtEl>
                                          <p:spTgt spid="37891">
                                            <p:txEl>
                                              <p:pRg st="4" end="4"/>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0" grpId="0"/>
      <p:bldP spid="37890" grpId="1"/>
      <p:bldP spid="37891" grpId="0" build="p" autoUpdateAnimBg="0"/>
      <p:bldP spid="37891" grpId="1"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04" name="Text Box 12"/>
          <p:cNvSpPr txBox="1">
            <a:spLocks noChangeArrowheads="1"/>
          </p:cNvSpPr>
          <p:nvPr/>
        </p:nvSpPr>
        <p:spPr bwMode="auto">
          <a:xfrm>
            <a:off x="227013" y="1524000"/>
            <a:ext cx="8683625"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p>
            <a:pPr algn="ctr">
              <a:spcBef>
                <a:spcPct val="50000"/>
              </a:spcBef>
            </a:pPr>
            <a:r>
              <a:rPr lang="en-GB" sz="3600" b="1">
                <a:solidFill>
                  <a:srgbClr val="450F21"/>
                </a:solidFill>
                <a:latin typeface="Verdana" pitchFamily="14" charset="0"/>
              </a:rPr>
              <a:t>Crown Court, County Court and Magistrates’ Court</a:t>
            </a:r>
          </a:p>
        </p:txBody>
      </p:sp>
      <p:sp>
        <p:nvSpPr>
          <p:cNvPr id="8205" name="Text Box 13"/>
          <p:cNvSpPr txBox="1">
            <a:spLocks noChangeArrowheads="1"/>
          </p:cNvSpPr>
          <p:nvPr/>
        </p:nvSpPr>
        <p:spPr bwMode="auto">
          <a:xfrm>
            <a:off x="301625" y="2819400"/>
            <a:ext cx="8537575" cy="3670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1"/>
          <a:lstStyle/>
          <a:p>
            <a:pPr>
              <a:lnSpc>
                <a:spcPct val="125000"/>
              </a:lnSpc>
              <a:spcAft>
                <a:spcPct val="10000"/>
              </a:spcAft>
            </a:pPr>
            <a:r>
              <a:rPr lang="en-GB" sz="2200">
                <a:solidFill>
                  <a:srgbClr val="450F21"/>
                </a:solidFill>
                <a:latin typeface="Verdana" pitchFamily="14" charset="0"/>
              </a:rPr>
              <a:t>The inferior courts are not bound by their own decisions, nor do they bind other courts. This is because they do not make precedents; they just apply the precedents set by the higher courts.</a:t>
            </a:r>
          </a:p>
          <a:p>
            <a:pPr>
              <a:lnSpc>
                <a:spcPct val="125000"/>
              </a:lnSpc>
              <a:spcAft>
                <a:spcPct val="10000"/>
              </a:spcAft>
            </a:pPr>
            <a:endParaRPr lang="en-GB" sz="2200">
              <a:solidFill>
                <a:srgbClr val="450F21"/>
              </a:solidFill>
              <a:latin typeface="Verdana" pitchFamily="14" charset="0"/>
              <a:cs typeface="Times New Roman" pitchFamily="18" charset="0"/>
            </a:endParaRPr>
          </a:p>
        </p:txBody>
      </p:sp>
    </p:spTree>
    <p:extLst>
      <p:ext uri="{BB962C8B-B14F-4D97-AF65-F5344CB8AC3E}">
        <p14:creationId xmlns:p14="http://schemas.microsoft.com/office/powerpoint/2010/main" val="407764004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a:xfrm>
            <a:off x="533400" y="228600"/>
            <a:ext cx="8229600" cy="1143000"/>
          </a:xfrm>
        </p:spPr>
        <p:txBody>
          <a:bodyPr>
            <a:normAutofit fontScale="90000"/>
          </a:bodyPr>
          <a:lstStyle/>
          <a:p>
            <a:r>
              <a:rPr lang="en-US" b="1">
                <a:solidFill>
                  <a:srgbClr val="006600"/>
                </a:solidFill>
              </a:rPr>
              <a:t>Hierarchy of the courts –“cascade” model</a:t>
            </a:r>
            <a:endParaRPr lang="en-GB" b="1">
              <a:solidFill>
                <a:srgbClr val="006600"/>
              </a:solidFill>
            </a:endParaRPr>
          </a:p>
        </p:txBody>
      </p:sp>
      <p:sp>
        <p:nvSpPr>
          <p:cNvPr id="2051" name="Rectangle 3"/>
          <p:cNvSpPr>
            <a:spLocks noGrp="1" noChangeArrowheads="1"/>
          </p:cNvSpPr>
          <p:nvPr>
            <p:ph type="body" sz="half" idx="1"/>
          </p:nvPr>
        </p:nvSpPr>
        <p:spPr>
          <a:xfrm>
            <a:off x="685800" y="1341438"/>
            <a:ext cx="3810000" cy="5516562"/>
          </a:xfrm>
        </p:spPr>
        <p:txBody>
          <a:bodyPr/>
          <a:lstStyle/>
          <a:p>
            <a:pPr>
              <a:buFontTx/>
              <a:buNone/>
            </a:pPr>
            <a:r>
              <a:rPr lang="en-US" b="1">
                <a:solidFill>
                  <a:srgbClr val="000099"/>
                </a:solidFill>
              </a:rPr>
              <a:t>CRIMINAL COURTS</a:t>
            </a:r>
          </a:p>
          <a:p>
            <a:r>
              <a:rPr lang="en-US" b="1">
                <a:solidFill>
                  <a:srgbClr val="000099"/>
                </a:solidFill>
              </a:rPr>
              <a:t>(ECJ &amp; ECHR)</a:t>
            </a:r>
          </a:p>
          <a:p>
            <a:r>
              <a:rPr lang="en-US" b="1">
                <a:solidFill>
                  <a:srgbClr val="000099"/>
                </a:solidFill>
              </a:rPr>
              <a:t>House of Lords</a:t>
            </a:r>
          </a:p>
          <a:p>
            <a:r>
              <a:rPr lang="en-US" b="1">
                <a:solidFill>
                  <a:srgbClr val="000099"/>
                </a:solidFill>
              </a:rPr>
              <a:t>Court of Appeal (Criminal Division)</a:t>
            </a:r>
          </a:p>
          <a:p>
            <a:r>
              <a:rPr lang="en-US" b="1">
                <a:solidFill>
                  <a:srgbClr val="000099"/>
                </a:solidFill>
              </a:rPr>
              <a:t>Divisional Court of the Queen’s Bench Division</a:t>
            </a:r>
          </a:p>
          <a:p>
            <a:pPr>
              <a:spcBef>
                <a:spcPct val="50000"/>
              </a:spcBef>
            </a:pPr>
            <a:r>
              <a:rPr lang="en-US" b="1">
                <a:solidFill>
                  <a:srgbClr val="000099"/>
                </a:solidFill>
              </a:rPr>
              <a:t>Crown Court</a:t>
            </a:r>
          </a:p>
          <a:p>
            <a:r>
              <a:rPr lang="en-US" b="1">
                <a:solidFill>
                  <a:srgbClr val="000099"/>
                </a:solidFill>
              </a:rPr>
              <a:t>Magistrates’ courts</a:t>
            </a:r>
            <a:endParaRPr lang="en-GB" b="1">
              <a:solidFill>
                <a:srgbClr val="000099"/>
              </a:solidFill>
            </a:endParaRPr>
          </a:p>
        </p:txBody>
      </p:sp>
      <p:sp>
        <p:nvSpPr>
          <p:cNvPr id="2052" name="Rectangle 4"/>
          <p:cNvSpPr>
            <a:spLocks noGrp="1" noChangeArrowheads="1"/>
          </p:cNvSpPr>
          <p:nvPr>
            <p:ph type="body" sz="half" idx="2"/>
          </p:nvPr>
        </p:nvSpPr>
        <p:spPr>
          <a:xfrm>
            <a:off x="5105400" y="1341438"/>
            <a:ext cx="3810000" cy="5257800"/>
          </a:xfrm>
        </p:spPr>
        <p:txBody>
          <a:bodyPr/>
          <a:lstStyle/>
          <a:p>
            <a:pPr>
              <a:buFontTx/>
              <a:buNone/>
            </a:pPr>
            <a:r>
              <a:rPr lang="en-US" b="1">
                <a:solidFill>
                  <a:srgbClr val="FF3399"/>
                </a:solidFill>
              </a:rPr>
              <a:t>CIVIL COURTS</a:t>
            </a:r>
          </a:p>
          <a:p>
            <a:r>
              <a:rPr lang="en-US" b="1">
                <a:solidFill>
                  <a:srgbClr val="FF3399"/>
                </a:solidFill>
              </a:rPr>
              <a:t>ECJ</a:t>
            </a:r>
          </a:p>
          <a:p>
            <a:r>
              <a:rPr lang="en-US" b="1">
                <a:solidFill>
                  <a:srgbClr val="FF3399"/>
                </a:solidFill>
              </a:rPr>
              <a:t>House of Lords</a:t>
            </a:r>
          </a:p>
          <a:p>
            <a:r>
              <a:rPr lang="en-US" b="1">
                <a:solidFill>
                  <a:srgbClr val="FF3399"/>
                </a:solidFill>
              </a:rPr>
              <a:t>Court of Appeal  (Civil Division)</a:t>
            </a:r>
          </a:p>
          <a:p>
            <a:r>
              <a:rPr lang="en-US" b="1">
                <a:solidFill>
                  <a:srgbClr val="FF3399"/>
                </a:solidFill>
              </a:rPr>
              <a:t>Divisional Courts</a:t>
            </a:r>
          </a:p>
          <a:p>
            <a:r>
              <a:rPr lang="en-US" b="1">
                <a:solidFill>
                  <a:srgbClr val="FF3399"/>
                </a:solidFill>
              </a:rPr>
              <a:t>High Court</a:t>
            </a:r>
          </a:p>
          <a:p>
            <a:r>
              <a:rPr lang="en-US" b="1">
                <a:solidFill>
                  <a:srgbClr val="FF3399"/>
                </a:solidFill>
              </a:rPr>
              <a:t>County courts</a:t>
            </a:r>
          </a:p>
          <a:p>
            <a:r>
              <a:rPr lang="en-US" b="1">
                <a:solidFill>
                  <a:srgbClr val="FF3399"/>
                </a:solidFill>
              </a:rPr>
              <a:t>Magistrates’ courts</a:t>
            </a:r>
          </a:p>
          <a:p>
            <a:r>
              <a:rPr lang="en-US" b="1">
                <a:solidFill>
                  <a:srgbClr val="FF3399"/>
                </a:solidFill>
              </a:rPr>
              <a:t>(Tribunals)</a:t>
            </a:r>
            <a:endParaRPr lang="en-GB" b="1">
              <a:solidFill>
                <a:srgbClr val="FF3399"/>
              </a:solidFill>
            </a:endParaRPr>
          </a:p>
        </p:txBody>
      </p:sp>
    </p:spTree>
    <p:extLst>
      <p:ext uri="{BB962C8B-B14F-4D97-AF65-F5344CB8AC3E}">
        <p14:creationId xmlns:p14="http://schemas.microsoft.com/office/powerpoint/2010/main" val="274362689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050"/>
                                        </p:tgtEl>
                                        <p:attrNameLst>
                                          <p:attrName>style.visibility</p:attrName>
                                        </p:attrNameLst>
                                      </p:cBhvr>
                                      <p:to>
                                        <p:strVal val="visible"/>
                                      </p:to>
                                    </p:set>
                                    <p:anim calcmode="lin" valueType="num">
                                      <p:cBhvr additive="base">
                                        <p:cTn id="7" dur="500" fill="hold"/>
                                        <p:tgtEl>
                                          <p:spTgt spid="2050"/>
                                        </p:tgtEl>
                                        <p:attrNameLst>
                                          <p:attrName>ppt_x</p:attrName>
                                        </p:attrNameLst>
                                      </p:cBhvr>
                                      <p:tavLst>
                                        <p:tav tm="0">
                                          <p:val>
                                            <p:strVal val="#ppt_x"/>
                                          </p:val>
                                        </p:tav>
                                        <p:tav tm="100000">
                                          <p:val>
                                            <p:strVal val="#ppt_x"/>
                                          </p:val>
                                        </p:tav>
                                      </p:tavLst>
                                    </p:anim>
                                    <p:anim calcmode="lin" valueType="num">
                                      <p:cBhvr additive="base">
                                        <p:cTn id="8" dur="500" fill="hold"/>
                                        <p:tgtEl>
                                          <p:spTgt spid="2050"/>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051">
                                            <p:txEl>
                                              <p:pRg st="0" end="0"/>
                                            </p:txEl>
                                          </p:spTgt>
                                        </p:tgtEl>
                                        <p:attrNameLst>
                                          <p:attrName>style.visibility</p:attrName>
                                        </p:attrNameLst>
                                      </p:cBhvr>
                                      <p:to>
                                        <p:strVal val="visible"/>
                                      </p:to>
                                    </p:set>
                                    <p:anim calcmode="lin" valueType="num">
                                      <p:cBhvr additive="base">
                                        <p:cTn id="13" dur="500" fill="hold"/>
                                        <p:tgtEl>
                                          <p:spTgt spid="2051">
                                            <p:txEl>
                                              <p:pRg st="0" end="0"/>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051">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2051">
                                            <p:txEl>
                                              <p:pRg st="1" end="1"/>
                                            </p:txEl>
                                          </p:spTgt>
                                        </p:tgtEl>
                                        <p:attrNameLst>
                                          <p:attrName>style.visibility</p:attrName>
                                        </p:attrNameLst>
                                      </p:cBhvr>
                                      <p:to>
                                        <p:strVal val="visible"/>
                                      </p:to>
                                    </p:set>
                                    <p:anim calcmode="lin" valueType="num">
                                      <p:cBhvr additive="base">
                                        <p:cTn id="19" dur="500" fill="hold"/>
                                        <p:tgtEl>
                                          <p:spTgt spid="2051">
                                            <p:txEl>
                                              <p:pRg st="1" end="1"/>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2051">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2051">
                                            <p:txEl>
                                              <p:pRg st="2" end="2"/>
                                            </p:txEl>
                                          </p:spTgt>
                                        </p:tgtEl>
                                        <p:attrNameLst>
                                          <p:attrName>style.visibility</p:attrName>
                                        </p:attrNameLst>
                                      </p:cBhvr>
                                      <p:to>
                                        <p:strVal val="visible"/>
                                      </p:to>
                                    </p:set>
                                    <p:anim calcmode="lin" valueType="num">
                                      <p:cBhvr additive="base">
                                        <p:cTn id="25" dur="500" fill="hold"/>
                                        <p:tgtEl>
                                          <p:spTgt spid="2051">
                                            <p:txEl>
                                              <p:pRg st="2" end="2"/>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2051">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2051">
                                            <p:txEl>
                                              <p:pRg st="3" end="3"/>
                                            </p:txEl>
                                          </p:spTgt>
                                        </p:tgtEl>
                                        <p:attrNameLst>
                                          <p:attrName>style.visibility</p:attrName>
                                        </p:attrNameLst>
                                      </p:cBhvr>
                                      <p:to>
                                        <p:strVal val="visible"/>
                                      </p:to>
                                    </p:set>
                                    <p:anim calcmode="lin" valueType="num">
                                      <p:cBhvr additive="base">
                                        <p:cTn id="31" dur="500" fill="hold"/>
                                        <p:tgtEl>
                                          <p:spTgt spid="2051">
                                            <p:txEl>
                                              <p:pRg st="3" end="3"/>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2051">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2051">
                                            <p:txEl>
                                              <p:pRg st="4" end="4"/>
                                            </p:txEl>
                                          </p:spTgt>
                                        </p:tgtEl>
                                        <p:attrNameLst>
                                          <p:attrName>style.visibility</p:attrName>
                                        </p:attrNameLst>
                                      </p:cBhvr>
                                      <p:to>
                                        <p:strVal val="visible"/>
                                      </p:to>
                                    </p:set>
                                    <p:anim calcmode="lin" valueType="num">
                                      <p:cBhvr additive="base">
                                        <p:cTn id="37" dur="500" fill="hold"/>
                                        <p:tgtEl>
                                          <p:spTgt spid="2051">
                                            <p:txEl>
                                              <p:pRg st="4" end="4"/>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2051">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2051">
                                            <p:txEl>
                                              <p:pRg st="5" end="5"/>
                                            </p:txEl>
                                          </p:spTgt>
                                        </p:tgtEl>
                                        <p:attrNameLst>
                                          <p:attrName>style.visibility</p:attrName>
                                        </p:attrNameLst>
                                      </p:cBhvr>
                                      <p:to>
                                        <p:strVal val="visible"/>
                                      </p:to>
                                    </p:set>
                                    <p:anim calcmode="lin" valueType="num">
                                      <p:cBhvr additive="base">
                                        <p:cTn id="43" dur="500" fill="hold"/>
                                        <p:tgtEl>
                                          <p:spTgt spid="2051">
                                            <p:txEl>
                                              <p:pRg st="5" end="5"/>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2051">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8" fill="hold" grpId="0" nodeType="clickEffect">
                                  <p:stCondLst>
                                    <p:cond delay="0"/>
                                  </p:stCondLst>
                                  <p:childTnLst>
                                    <p:set>
                                      <p:cBhvr>
                                        <p:cTn id="48" dur="1" fill="hold">
                                          <p:stCondLst>
                                            <p:cond delay="0"/>
                                          </p:stCondLst>
                                        </p:cTn>
                                        <p:tgtEl>
                                          <p:spTgt spid="2051">
                                            <p:txEl>
                                              <p:pRg st="6" end="6"/>
                                            </p:txEl>
                                          </p:spTgt>
                                        </p:tgtEl>
                                        <p:attrNameLst>
                                          <p:attrName>style.visibility</p:attrName>
                                        </p:attrNameLst>
                                      </p:cBhvr>
                                      <p:to>
                                        <p:strVal val="visible"/>
                                      </p:to>
                                    </p:set>
                                    <p:anim calcmode="lin" valueType="num">
                                      <p:cBhvr additive="base">
                                        <p:cTn id="49" dur="500" fill="hold"/>
                                        <p:tgtEl>
                                          <p:spTgt spid="2051">
                                            <p:txEl>
                                              <p:pRg st="6" end="6"/>
                                            </p:txEl>
                                          </p:spTgt>
                                        </p:tgtEl>
                                        <p:attrNameLst>
                                          <p:attrName>ppt_x</p:attrName>
                                        </p:attrNameLst>
                                      </p:cBhvr>
                                      <p:tavLst>
                                        <p:tav tm="0">
                                          <p:val>
                                            <p:strVal val="0-#ppt_w/2"/>
                                          </p:val>
                                        </p:tav>
                                        <p:tav tm="100000">
                                          <p:val>
                                            <p:strVal val="#ppt_x"/>
                                          </p:val>
                                        </p:tav>
                                      </p:tavLst>
                                    </p:anim>
                                    <p:anim calcmode="lin" valueType="num">
                                      <p:cBhvr additive="base">
                                        <p:cTn id="50" dur="500" fill="hold"/>
                                        <p:tgtEl>
                                          <p:spTgt spid="2051">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2" fill="hold" grpId="0" nodeType="clickEffect">
                                  <p:stCondLst>
                                    <p:cond delay="0"/>
                                  </p:stCondLst>
                                  <p:childTnLst>
                                    <p:set>
                                      <p:cBhvr>
                                        <p:cTn id="54" dur="1" fill="hold">
                                          <p:stCondLst>
                                            <p:cond delay="0"/>
                                          </p:stCondLst>
                                        </p:cTn>
                                        <p:tgtEl>
                                          <p:spTgt spid="2052">
                                            <p:txEl>
                                              <p:pRg st="0" end="0"/>
                                            </p:txEl>
                                          </p:spTgt>
                                        </p:tgtEl>
                                        <p:attrNameLst>
                                          <p:attrName>style.visibility</p:attrName>
                                        </p:attrNameLst>
                                      </p:cBhvr>
                                      <p:to>
                                        <p:strVal val="visible"/>
                                      </p:to>
                                    </p:set>
                                    <p:anim calcmode="lin" valueType="num">
                                      <p:cBhvr additive="base">
                                        <p:cTn id="55" dur="500" fill="hold"/>
                                        <p:tgtEl>
                                          <p:spTgt spid="2052">
                                            <p:txEl>
                                              <p:pRg st="0" end="0"/>
                                            </p:txEl>
                                          </p:spTgt>
                                        </p:tgtEl>
                                        <p:attrNameLst>
                                          <p:attrName>ppt_x</p:attrName>
                                        </p:attrNameLst>
                                      </p:cBhvr>
                                      <p:tavLst>
                                        <p:tav tm="0">
                                          <p:val>
                                            <p:strVal val="1+#ppt_w/2"/>
                                          </p:val>
                                        </p:tav>
                                        <p:tav tm="100000">
                                          <p:val>
                                            <p:strVal val="#ppt_x"/>
                                          </p:val>
                                        </p:tav>
                                      </p:tavLst>
                                    </p:anim>
                                    <p:anim calcmode="lin" valueType="num">
                                      <p:cBhvr additive="base">
                                        <p:cTn id="56" dur="500" fill="hold"/>
                                        <p:tgtEl>
                                          <p:spTgt spid="2052">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57" fill="hold" nodeType="clickPar">
                      <p:stCondLst>
                        <p:cond delay="indefinite"/>
                      </p:stCondLst>
                      <p:childTnLst>
                        <p:par>
                          <p:cTn id="58" fill="hold" nodeType="withGroup">
                            <p:stCondLst>
                              <p:cond delay="0"/>
                            </p:stCondLst>
                            <p:childTnLst>
                              <p:par>
                                <p:cTn id="59" presetID="2" presetClass="entr" presetSubtype="2" fill="hold" grpId="0" nodeType="clickEffect">
                                  <p:stCondLst>
                                    <p:cond delay="0"/>
                                  </p:stCondLst>
                                  <p:childTnLst>
                                    <p:set>
                                      <p:cBhvr>
                                        <p:cTn id="60" dur="1" fill="hold">
                                          <p:stCondLst>
                                            <p:cond delay="0"/>
                                          </p:stCondLst>
                                        </p:cTn>
                                        <p:tgtEl>
                                          <p:spTgt spid="2052">
                                            <p:txEl>
                                              <p:pRg st="1" end="1"/>
                                            </p:txEl>
                                          </p:spTgt>
                                        </p:tgtEl>
                                        <p:attrNameLst>
                                          <p:attrName>style.visibility</p:attrName>
                                        </p:attrNameLst>
                                      </p:cBhvr>
                                      <p:to>
                                        <p:strVal val="visible"/>
                                      </p:to>
                                    </p:set>
                                    <p:anim calcmode="lin" valueType="num">
                                      <p:cBhvr additive="base">
                                        <p:cTn id="61" dur="500" fill="hold"/>
                                        <p:tgtEl>
                                          <p:spTgt spid="2052">
                                            <p:txEl>
                                              <p:pRg st="1" end="1"/>
                                            </p:txEl>
                                          </p:spTgt>
                                        </p:tgtEl>
                                        <p:attrNameLst>
                                          <p:attrName>ppt_x</p:attrName>
                                        </p:attrNameLst>
                                      </p:cBhvr>
                                      <p:tavLst>
                                        <p:tav tm="0">
                                          <p:val>
                                            <p:strVal val="1+#ppt_w/2"/>
                                          </p:val>
                                        </p:tav>
                                        <p:tav tm="100000">
                                          <p:val>
                                            <p:strVal val="#ppt_x"/>
                                          </p:val>
                                        </p:tav>
                                      </p:tavLst>
                                    </p:anim>
                                    <p:anim calcmode="lin" valueType="num">
                                      <p:cBhvr additive="base">
                                        <p:cTn id="62" dur="500" fill="hold"/>
                                        <p:tgtEl>
                                          <p:spTgt spid="2052">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63" fill="hold" nodeType="clickPar">
                      <p:stCondLst>
                        <p:cond delay="indefinite"/>
                      </p:stCondLst>
                      <p:childTnLst>
                        <p:par>
                          <p:cTn id="64" fill="hold" nodeType="withGroup">
                            <p:stCondLst>
                              <p:cond delay="0"/>
                            </p:stCondLst>
                            <p:childTnLst>
                              <p:par>
                                <p:cTn id="65" presetID="2" presetClass="entr" presetSubtype="2" fill="hold" grpId="0" nodeType="clickEffect">
                                  <p:stCondLst>
                                    <p:cond delay="0"/>
                                  </p:stCondLst>
                                  <p:childTnLst>
                                    <p:set>
                                      <p:cBhvr>
                                        <p:cTn id="66" dur="1" fill="hold">
                                          <p:stCondLst>
                                            <p:cond delay="0"/>
                                          </p:stCondLst>
                                        </p:cTn>
                                        <p:tgtEl>
                                          <p:spTgt spid="2052">
                                            <p:txEl>
                                              <p:pRg st="2" end="2"/>
                                            </p:txEl>
                                          </p:spTgt>
                                        </p:tgtEl>
                                        <p:attrNameLst>
                                          <p:attrName>style.visibility</p:attrName>
                                        </p:attrNameLst>
                                      </p:cBhvr>
                                      <p:to>
                                        <p:strVal val="visible"/>
                                      </p:to>
                                    </p:set>
                                    <p:anim calcmode="lin" valueType="num">
                                      <p:cBhvr additive="base">
                                        <p:cTn id="67" dur="500" fill="hold"/>
                                        <p:tgtEl>
                                          <p:spTgt spid="2052">
                                            <p:txEl>
                                              <p:pRg st="2" end="2"/>
                                            </p:txEl>
                                          </p:spTgt>
                                        </p:tgtEl>
                                        <p:attrNameLst>
                                          <p:attrName>ppt_x</p:attrName>
                                        </p:attrNameLst>
                                      </p:cBhvr>
                                      <p:tavLst>
                                        <p:tav tm="0">
                                          <p:val>
                                            <p:strVal val="1+#ppt_w/2"/>
                                          </p:val>
                                        </p:tav>
                                        <p:tav tm="100000">
                                          <p:val>
                                            <p:strVal val="#ppt_x"/>
                                          </p:val>
                                        </p:tav>
                                      </p:tavLst>
                                    </p:anim>
                                    <p:anim calcmode="lin" valueType="num">
                                      <p:cBhvr additive="base">
                                        <p:cTn id="68" dur="500" fill="hold"/>
                                        <p:tgtEl>
                                          <p:spTgt spid="2052">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69" fill="hold" nodeType="clickPar">
                      <p:stCondLst>
                        <p:cond delay="indefinite"/>
                      </p:stCondLst>
                      <p:childTnLst>
                        <p:par>
                          <p:cTn id="70" fill="hold" nodeType="withGroup">
                            <p:stCondLst>
                              <p:cond delay="0"/>
                            </p:stCondLst>
                            <p:childTnLst>
                              <p:par>
                                <p:cTn id="71" presetID="2" presetClass="entr" presetSubtype="2" fill="hold" grpId="0" nodeType="clickEffect">
                                  <p:stCondLst>
                                    <p:cond delay="0"/>
                                  </p:stCondLst>
                                  <p:childTnLst>
                                    <p:set>
                                      <p:cBhvr>
                                        <p:cTn id="72" dur="1" fill="hold">
                                          <p:stCondLst>
                                            <p:cond delay="0"/>
                                          </p:stCondLst>
                                        </p:cTn>
                                        <p:tgtEl>
                                          <p:spTgt spid="2052">
                                            <p:txEl>
                                              <p:pRg st="3" end="3"/>
                                            </p:txEl>
                                          </p:spTgt>
                                        </p:tgtEl>
                                        <p:attrNameLst>
                                          <p:attrName>style.visibility</p:attrName>
                                        </p:attrNameLst>
                                      </p:cBhvr>
                                      <p:to>
                                        <p:strVal val="visible"/>
                                      </p:to>
                                    </p:set>
                                    <p:anim calcmode="lin" valueType="num">
                                      <p:cBhvr additive="base">
                                        <p:cTn id="73" dur="500" fill="hold"/>
                                        <p:tgtEl>
                                          <p:spTgt spid="2052">
                                            <p:txEl>
                                              <p:pRg st="3" end="3"/>
                                            </p:txEl>
                                          </p:spTgt>
                                        </p:tgtEl>
                                        <p:attrNameLst>
                                          <p:attrName>ppt_x</p:attrName>
                                        </p:attrNameLst>
                                      </p:cBhvr>
                                      <p:tavLst>
                                        <p:tav tm="0">
                                          <p:val>
                                            <p:strVal val="1+#ppt_w/2"/>
                                          </p:val>
                                        </p:tav>
                                        <p:tav tm="100000">
                                          <p:val>
                                            <p:strVal val="#ppt_x"/>
                                          </p:val>
                                        </p:tav>
                                      </p:tavLst>
                                    </p:anim>
                                    <p:anim calcmode="lin" valueType="num">
                                      <p:cBhvr additive="base">
                                        <p:cTn id="74" dur="500" fill="hold"/>
                                        <p:tgtEl>
                                          <p:spTgt spid="2052">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75" fill="hold" nodeType="clickPar">
                      <p:stCondLst>
                        <p:cond delay="indefinite"/>
                      </p:stCondLst>
                      <p:childTnLst>
                        <p:par>
                          <p:cTn id="76" fill="hold" nodeType="withGroup">
                            <p:stCondLst>
                              <p:cond delay="0"/>
                            </p:stCondLst>
                            <p:childTnLst>
                              <p:par>
                                <p:cTn id="77" presetID="2" presetClass="entr" presetSubtype="2" fill="hold" grpId="0" nodeType="clickEffect">
                                  <p:stCondLst>
                                    <p:cond delay="0"/>
                                  </p:stCondLst>
                                  <p:childTnLst>
                                    <p:set>
                                      <p:cBhvr>
                                        <p:cTn id="78" dur="1" fill="hold">
                                          <p:stCondLst>
                                            <p:cond delay="0"/>
                                          </p:stCondLst>
                                        </p:cTn>
                                        <p:tgtEl>
                                          <p:spTgt spid="2052">
                                            <p:txEl>
                                              <p:pRg st="4" end="4"/>
                                            </p:txEl>
                                          </p:spTgt>
                                        </p:tgtEl>
                                        <p:attrNameLst>
                                          <p:attrName>style.visibility</p:attrName>
                                        </p:attrNameLst>
                                      </p:cBhvr>
                                      <p:to>
                                        <p:strVal val="visible"/>
                                      </p:to>
                                    </p:set>
                                    <p:anim calcmode="lin" valueType="num">
                                      <p:cBhvr additive="base">
                                        <p:cTn id="79" dur="500" fill="hold"/>
                                        <p:tgtEl>
                                          <p:spTgt spid="2052">
                                            <p:txEl>
                                              <p:pRg st="4" end="4"/>
                                            </p:txEl>
                                          </p:spTgt>
                                        </p:tgtEl>
                                        <p:attrNameLst>
                                          <p:attrName>ppt_x</p:attrName>
                                        </p:attrNameLst>
                                      </p:cBhvr>
                                      <p:tavLst>
                                        <p:tav tm="0">
                                          <p:val>
                                            <p:strVal val="1+#ppt_w/2"/>
                                          </p:val>
                                        </p:tav>
                                        <p:tav tm="100000">
                                          <p:val>
                                            <p:strVal val="#ppt_x"/>
                                          </p:val>
                                        </p:tav>
                                      </p:tavLst>
                                    </p:anim>
                                    <p:anim calcmode="lin" valueType="num">
                                      <p:cBhvr additive="base">
                                        <p:cTn id="80" dur="500" fill="hold"/>
                                        <p:tgtEl>
                                          <p:spTgt spid="2052">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81" fill="hold" nodeType="clickPar">
                      <p:stCondLst>
                        <p:cond delay="indefinite"/>
                      </p:stCondLst>
                      <p:childTnLst>
                        <p:par>
                          <p:cTn id="82" fill="hold" nodeType="withGroup">
                            <p:stCondLst>
                              <p:cond delay="0"/>
                            </p:stCondLst>
                            <p:childTnLst>
                              <p:par>
                                <p:cTn id="83" presetID="2" presetClass="entr" presetSubtype="2" fill="hold" grpId="0" nodeType="clickEffect">
                                  <p:stCondLst>
                                    <p:cond delay="0"/>
                                  </p:stCondLst>
                                  <p:childTnLst>
                                    <p:set>
                                      <p:cBhvr>
                                        <p:cTn id="84" dur="1" fill="hold">
                                          <p:stCondLst>
                                            <p:cond delay="0"/>
                                          </p:stCondLst>
                                        </p:cTn>
                                        <p:tgtEl>
                                          <p:spTgt spid="2052">
                                            <p:txEl>
                                              <p:pRg st="5" end="5"/>
                                            </p:txEl>
                                          </p:spTgt>
                                        </p:tgtEl>
                                        <p:attrNameLst>
                                          <p:attrName>style.visibility</p:attrName>
                                        </p:attrNameLst>
                                      </p:cBhvr>
                                      <p:to>
                                        <p:strVal val="visible"/>
                                      </p:to>
                                    </p:set>
                                    <p:anim calcmode="lin" valueType="num">
                                      <p:cBhvr additive="base">
                                        <p:cTn id="85" dur="500" fill="hold"/>
                                        <p:tgtEl>
                                          <p:spTgt spid="2052">
                                            <p:txEl>
                                              <p:pRg st="5" end="5"/>
                                            </p:txEl>
                                          </p:spTgt>
                                        </p:tgtEl>
                                        <p:attrNameLst>
                                          <p:attrName>ppt_x</p:attrName>
                                        </p:attrNameLst>
                                      </p:cBhvr>
                                      <p:tavLst>
                                        <p:tav tm="0">
                                          <p:val>
                                            <p:strVal val="1+#ppt_w/2"/>
                                          </p:val>
                                        </p:tav>
                                        <p:tav tm="100000">
                                          <p:val>
                                            <p:strVal val="#ppt_x"/>
                                          </p:val>
                                        </p:tav>
                                      </p:tavLst>
                                    </p:anim>
                                    <p:anim calcmode="lin" valueType="num">
                                      <p:cBhvr additive="base">
                                        <p:cTn id="86" dur="500" fill="hold"/>
                                        <p:tgtEl>
                                          <p:spTgt spid="2052">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87" fill="hold" nodeType="clickPar">
                      <p:stCondLst>
                        <p:cond delay="indefinite"/>
                      </p:stCondLst>
                      <p:childTnLst>
                        <p:par>
                          <p:cTn id="88" fill="hold" nodeType="withGroup">
                            <p:stCondLst>
                              <p:cond delay="0"/>
                            </p:stCondLst>
                            <p:childTnLst>
                              <p:par>
                                <p:cTn id="89" presetID="2" presetClass="entr" presetSubtype="2" fill="hold" grpId="0" nodeType="clickEffect">
                                  <p:stCondLst>
                                    <p:cond delay="0"/>
                                  </p:stCondLst>
                                  <p:childTnLst>
                                    <p:set>
                                      <p:cBhvr>
                                        <p:cTn id="90" dur="1" fill="hold">
                                          <p:stCondLst>
                                            <p:cond delay="0"/>
                                          </p:stCondLst>
                                        </p:cTn>
                                        <p:tgtEl>
                                          <p:spTgt spid="2052">
                                            <p:txEl>
                                              <p:pRg st="6" end="6"/>
                                            </p:txEl>
                                          </p:spTgt>
                                        </p:tgtEl>
                                        <p:attrNameLst>
                                          <p:attrName>style.visibility</p:attrName>
                                        </p:attrNameLst>
                                      </p:cBhvr>
                                      <p:to>
                                        <p:strVal val="visible"/>
                                      </p:to>
                                    </p:set>
                                    <p:anim calcmode="lin" valueType="num">
                                      <p:cBhvr additive="base">
                                        <p:cTn id="91" dur="500" fill="hold"/>
                                        <p:tgtEl>
                                          <p:spTgt spid="2052">
                                            <p:txEl>
                                              <p:pRg st="6" end="6"/>
                                            </p:txEl>
                                          </p:spTgt>
                                        </p:tgtEl>
                                        <p:attrNameLst>
                                          <p:attrName>ppt_x</p:attrName>
                                        </p:attrNameLst>
                                      </p:cBhvr>
                                      <p:tavLst>
                                        <p:tav tm="0">
                                          <p:val>
                                            <p:strVal val="1+#ppt_w/2"/>
                                          </p:val>
                                        </p:tav>
                                        <p:tav tm="100000">
                                          <p:val>
                                            <p:strVal val="#ppt_x"/>
                                          </p:val>
                                        </p:tav>
                                      </p:tavLst>
                                    </p:anim>
                                    <p:anim calcmode="lin" valueType="num">
                                      <p:cBhvr additive="base">
                                        <p:cTn id="92" dur="500" fill="hold"/>
                                        <p:tgtEl>
                                          <p:spTgt spid="2052">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93" fill="hold" nodeType="clickPar">
                      <p:stCondLst>
                        <p:cond delay="indefinite"/>
                      </p:stCondLst>
                      <p:childTnLst>
                        <p:par>
                          <p:cTn id="94" fill="hold" nodeType="withGroup">
                            <p:stCondLst>
                              <p:cond delay="0"/>
                            </p:stCondLst>
                            <p:childTnLst>
                              <p:par>
                                <p:cTn id="95" presetID="2" presetClass="entr" presetSubtype="2" fill="hold" grpId="0" nodeType="clickEffect">
                                  <p:stCondLst>
                                    <p:cond delay="0"/>
                                  </p:stCondLst>
                                  <p:childTnLst>
                                    <p:set>
                                      <p:cBhvr>
                                        <p:cTn id="96" dur="1" fill="hold">
                                          <p:stCondLst>
                                            <p:cond delay="0"/>
                                          </p:stCondLst>
                                        </p:cTn>
                                        <p:tgtEl>
                                          <p:spTgt spid="2052">
                                            <p:txEl>
                                              <p:pRg st="7" end="7"/>
                                            </p:txEl>
                                          </p:spTgt>
                                        </p:tgtEl>
                                        <p:attrNameLst>
                                          <p:attrName>style.visibility</p:attrName>
                                        </p:attrNameLst>
                                      </p:cBhvr>
                                      <p:to>
                                        <p:strVal val="visible"/>
                                      </p:to>
                                    </p:set>
                                    <p:anim calcmode="lin" valueType="num">
                                      <p:cBhvr additive="base">
                                        <p:cTn id="97" dur="500" fill="hold"/>
                                        <p:tgtEl>
                                          <p:spTgt spid="2052">
                                            <p:txEl>
                                              <p:pRg st="7" end="7"/>
                                            </p:txEl>
                                          </p:spTgt>
                                        </p:tgtEl>
                                        <p:attrNameLst>
                                          <p:attrName>ppt_x</p:attrName>
                                        </p:attrNameLst>
                                      </p:cBhvr>
                                      <p:tavLst>
                                        <p:tav tm="0">
                                          <p:val>
                                            <p:strVal val="1+#ppt_w/2"/>
                                          </p:val>
                                        </p:tav>
                                        <p:tav tm="100000">
                                          <p:val>
                                            <p:strVal val="#ppt_x"/>
                                          </p:val>
                                        </p:tav>
                                      </p:tavLst>
                                    </p:anim>
                                    <p:anim calcmode="lin" valueType="num">
                                      <p:cBhvr additive="base">
                                        <p:cTn id="98" dur="500" fill="hold"/>
                                        <p:tgtEl>
                                          <p:spTgt spid="2052">
                                            <p:txEl>
                                              <p:pRg st="7" end="7"/>
                                            </p:txEl>
                                          </p:spTgt>
                                        </p:tgtEl>
                                        <p:attrNameLst>
                                          <p:attrName>ppt_y</p:attrName>
                                        </p:attrNameLst>
                                      </p:cBhvr>
                                      <p:tavLst>
                                        <p:tav tm="0">
                                          <p:val>
                                            <p:strVal val="#ppt_y"/>
                                          </p:val>
                                        </p:tav>
                                        <p:tav tm="100000">
                                          <p:val>
                                            <p:strVal val="#ppt_y"/>
                                          </p:val>
                                        </p:tav>
                                      </p:tavLst>
                                    </p:anim>
                                  </p:childTnLst>
                                </p:cTn>
                              </p:par>
                            </p:childTnLst>
                          </p:cTn>
                        </p:par>
                      </p:childTnLst>
                    </p:cTn>
                  </p:par>
                  <p:par>
                    <p:cTn id="99" fill="hold" nodeType="clickPar">
                      <p:stCondLst>
                        <p:cond delay="indefinite"/>
                      </p:stCondLst>
                      <p:childTnLst>
                        <p:par>
                          <p:cTn id="100" fill="hold" nodeType="withGroup">
                            <p:stCondLst>
                              <p:cond delay="0"/>
                            </p:stCondLst>
                            <p:childTnLst>
                              <p:par>
                                <p:cTn id="101" presetID="2" presetClass="entr" presetSubtype="2" fill="hold" grpId="0" nodeType="clickEffect">
                                  <p:stCondLst>
                                    <p:cond delay="0"/>
                                  </p:stCondLst>
                                  <p:childTnLst>
                                    <p:set>
                                      <p:cBhvr>
                                        <p:cTn id="102" dur="1" fill="hold">
                                          <p:stCondLst>
                                            <p:cond delay="0"/>
                                          </p:stCondLst>
                                        </p:cTn>
                                        <p:tgtEl>
                                          <p:spTgt spid="2052">
                                            <p:txEl>
                                              <p:pRg st="8" end="8"/>
                                            </p:txEl>
                                          </p:spTgt>
                                        </p:tgtEl>
                                        <p:attrNameLst>
                                          <p:attrName>style.visibility</p:attrName>
                                        </p:attrNameLst>
                                      </p:cBhvr>
                                      <p:to>
                                        <p:strVal val="visible"/>
                                      </p:to>
                                    </p:set>
                                    <p:anim calcmode="lin" valueType="num">
                                      <p:cBhvr additive="base">
                                        <p:cTn id="103" dur="500" fill="hold"/>
                                        <p:tgtEl>
                                          <p:spTgt spid="2052">
                                            <p:txEl>
                                              <p:pRg st="8" end="8"/>
                                            </p:txEl>
                                          </p:spTgt>
                                        </p:tgtEl>
                                        <p:attrNameLst>
                                          <p:attrName>ppt_x</p:attrName>
                                        </p:attrNameLst>
                                      </p:cBhvr>
                                      <p:tavLst>
                                        <p:tav tm="0">
                                          <p:val>
                                            <p:strVal val="1+#ppt_w/2"/>
                                          </p:val>
                                        </p:tav>
                                        <p:tav tm="100000">
                                          <p:val>
                                            <p:strVal val="#ppt_x"/>
                                          </p:val>
                                        </p:tav>
                                      </p:tavLst>
                                    </p:anim>
                                    <p:anim calcmode="lin" valueType="num">
                                      <p:cBhvr additive="base">
                                        <p:cTn id="104" dur="500" fill="hold"/>
                                        <p:tgtEl>
                                          <p:spTgt spid="2052">
                                            <p:txEl>
                                              <p:pRg st="8" end="8"/>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0" grpId="0" autoUpdateAnimBg="0"/>
      <p:bldP spid="2051" grpId="0" build="p" autoUpdateAnimBg="0"/>
      <p:bldP spid="2052" grpId="0" build="p"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Lesson Objectives</a:t>
            </a:r>
            <a:endParaRPr lang="en-GB" dirty="0"/>
          </a:p>
        </p:txBody>
      </p:sp>
      <p:sp>
        <p:nvSpPr>
          <p:cNvPr id="3" name="Content Placeholder 2"/>
          <p:cNvSpPr>
            <a:spLocks noGrp="1"/>
          </p:cNvSpPr>
          <p:nvPr>
            <p:ph idx="1"/>
          </p:nvPr>
        </p:nvSpPr>
        <p:spPr/>
        <p:txBody>
          <a:bodyPr>
            <a:normAutofit fontScale="92500" lnSpcReduction="20000"/>
          </a:bodyPr>
          <a:lstStyle/>
          <a:p>
            <a:r>
              <a:rPr lang="en-GB" dirty="0" smtClean="0"/>
              <a:t>I will be able to define judicial precedent</a:t>
            </a:r>
          </a:p>
          <a:p>
            <a:r>
              <a:rPr lang="en-GB" dirty="0" smtClean="0"/>
              <a:t>I will be able to describe the hierarchy of the courts</a:t>
            </a:r>
          </a:p>
          <a:p>
            <a:r>
              <a:rPr lang="en-GB" dirty="0" smtClean="0"/>
              <a:t>I will be able to construct a diagram of the court structure</a:t>
            </a:r>
          </a:p>
          <a:p>
            <a:r>
              <a:rPr lang="en-GB" dirty="0" smtClean="0"/>
              <a:t>I will be able to distinguish between ratio </a:t>
            </a:r>
            <a:r>
              <a:rPr lang="en-GB" dirty="0" err="1" smtClean="0"/>
              <a:t>decidendi</a:t>
            </a:r>
            <a:r>
              <a:rPr lang="en-GB" dirty="0" smtClean="0"/>
              <a:t> and obiter dicta</a:t>
            </a:r>
          </a:p>
          <a:p>
            <a:r>
              <a:rPr lang="en-GB" dirty="0" smtClean="0"/>
              <a:t>I will be able to distinguish between binding and persuasive precedent</a:t>
            </a:r>
          </a:p>
          <a:p>
            <a:r>
              <a:rPr lang="en-GB" dirty="0" smtClean="0"/>
              <a:t>I will be able to describe the use of law reports</a:t>
            </a:r>
            <a:endParaRPr lang="en-GB" dirty="0"/>
          </a:p>
        </p:txBody>
      </p:sp>
    </p:spTree>
    <p:extLst>
      <p:ext uri="{BB962C8B-B14F-4D97-AF65-F5344CB8AC3E}">
        <p14:creationId xmlns:p14="http://schemas.microsoft.com/office/powerpoint/2010/main" val="113357025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395288" y="215900"/>
            <a:ext cx="8520112" cy="1052513"/>
          </a:xfrm>
        </p:spPr>
        <p:txBody>
          <a:bodyPr>
            <a:normAutofit fontScale="90000"/>
          </a:bodyPr>
          <a:lstStyle/>
          <a:p>
            <a:r>
              <a:rPr lang="en-US" sz="4000" b="1">
                <a:solidFill>
                  <a:srgbClr val="990033"/>
                </a:solidFill>
              </a:rPr>
              <a:t>Which courts are bound to follow which?</a:t>
            </a:r>
            <a:endParaRPr lang="en-GB" sz="4000" b="1">
              <a:solidFill>
                <a:srgbClr val="990033"/>
              </a:solidFill>
            </a:endParaRPr>
          </a:p>
        </p:txBody>
      </p:sp>
      <p:sp>
        <p:nvSpPr>
          <p:cNvPr id="3075" name="Rectangle 3"/>
          <p:cNvSpPr>
            <a:spLocks noGrp="1" noChangeArrowheads="1"/>
          </p:cNvSpPr>
          <p:nvPr>
            <p:ph type="body" idx="1"/>
          </p:nvPr>
        </p:nvSpPr>
        <p:spPr>
          <a:xfrm>
            <a:off x="250825" y="1484313"/>
            <a:ext cx="8763000" cy="5373687"/>
          </a:xfrm>
        </p:spPr>
        <p:txBody>
          <a:bodyPr/>
          <a:lstStyle/>
          <a:p>
            <a:pPr>
              <a:lnSpc>
                <a:spcPct val="80000"/>
              </a:lnSpc>
            </a:pPr>
            <a:r>
              <a:rPr lang="en-US" sz="2400" b="1">
                <a:solidFill>
                  <a:schemeClr val="accent2"/>
                </a:solidFill>
              </a:rPr>
              <a:t>ECJ binds all others,</a:t>
            </a:r>
            <a:r>
              <a:rPr lang="en-US" sz="2400" b="1"/>
              <a:t> </a:t>
            </a:r>
            <a:r>
              <a:rPr lang="en-US" sz="2400" b="1">
                <a:solidFill>
                  <a:srgbClr val="CC0066"/>
                </a:solidFill>
              </a:rPr>
              <a:t>but </a:t>
            </a:r>
            <a:r>
              <a:rPr lang="en-US" sz="2400" b="1" i="1">
                <a:solidFill>
                  <a:srgbClr val="CC0066"/>
                </a:solidFill>
              </a:rPr>
              <a:t>NOT</a:t>
            </a:r>
            <a:r>
              <a:rPr lang="en-US" sz="2400" b="1">
                <a:solidFill>
                  <a:srgbClr val="CC0066"/>
                </a:solidFill>
              </a:rPr>
              <a:t> itself</a:t>
            </a:r>
            <a:r>
              <a:rPr lang="en-US" sz="2400" b="1"/>
              <a:t> </a:t>
            </a:r>
            <a:r>
              <a:rPr lang="en-US" sz="2400" b="1">
                <a:solidFill>
                  <a:srgbClr val="008000"/>
                </a:solidFill>
              </a:rPr>
              <a:t>(reason - </a:t>
            </a:r>
            <a:r>
              <a:rPr lang="en-US" sz="2400" b="1" i="1">
                <a:solidFill>
                  <a:srgbClr val="008000"/>
                </a:solidFill>
              </a:rPr>
              <a:t>its constitution</a:t>
            </a:r>
            <a:r>
              <a:rPr lang="en-US" sz="2400" b="1">
                <a:solidFill>
                  <a:srgbClr val="008000"/>
                </a:solidFill>
              </a:rPr>
              <a:t>)</a:t>
            </a:r>
          </a:p>
          <a:p>
            <a:pPr>
              <a:lnSpc>
                <a:spcPct val="80000"/>
              </a:lnSpc>
            </a:pPr>
            <a:r>
              <a:rPr lang="en-US" sz="2400" b="1">
                <a:solidFill>
                  <a:schemeClr val="accent2"/>
                </a:solidFill>
              </a:rPr>
              <a:t>HL binds all below,</a:t>
            </a:r>
            <a:r>
              <a:rPr lang="en-US" sz="2400" b="1"/>
              <a:t> </a:t>
            </a:r>
            <a:r>
              <a:rPr lang="en-US" sz="2400" b="1">
                <a:solidFill>
                  <a:srgbClr val="CC0066"/>
                </a:solidFill>
              </a:rPr>
              <a:t>but </a:t>
            </a:r>
            <a:r>
              <a:rPr lang="en-US" sz="2400" b="1" i="1">
                <a:solidFill>
                  <a:srgbClr val="CC0066"/>
                </a:solidFill>
              </a:rPr>
              <a:t>NOT </a:t>
            </a:r>
            <a:r>
              <a:rPr lang="en-US" sz="2400" b="1">
                <a:solidFill>
                  <a:srgbClr val="CC0066"/>
                </a:solidFill>
              </a:rPr>
              <a:t>ECJ or itself</a:t>
            </a:r>
            <a:r>
              <a:rPr lang="en-US" sz="2400" b="1"/>
              <a:t> </a:t>
            </a:r>
            <a:r>
              <a:rPr lang="en-US" sz="2400" b="1">
                <a:solidFill>
                  <a:srgbClr val="008000"/>
                </a:solidFill>
              </a:rPr>
              <a:t>(</a:t>
            </a:r>
            <a:r>
              <a:rPr lang="en-US" sz="2400" b="1" i="1">
                <a:solidFill>
                  <a:srgbClr val="008000"/>
                </a:solidFill>
              </a:rPr>
              <a:t>Practice Statement</a:t>
            </a:r>
            <a:r>
              <a:rPr lang="en-US" sz="2400" b="1">
                <a:solidFill>
                  <a:srgbClr val="008000"/>
                </a:solidFill>
              </a:rPr>
              <a:t>)</a:t>
            </a:r>
          </a:p>
          <a:p>
            <a:pPr>
              <a:lnSpc>
                <a:spcPct val="80000"/>
              </a:lnSpc>
            </a:pPr>
            <a:r>
              <a:rPr lang="en-US" sz="2400" b="1">
                <a:solidFill>
                  <a:schemeClr val="accent2"/>
                </a:solidFill>
              </a:rPr>
              <a:t>CA binds all including itself</a:t>
            </a:r>
            <a:r>
              <a:rPr lang="en-US" sz="2400" b="1"/>
              <a:t> </a:t>
            </a:r>
            <a:r>
              <a:rPr lang="en-US" sz="2400" b="1">
                <a:solidFill>
                  <a:srgbClr val="008000"/>
                </a:solidFill>
              </a:rPr>
              <a:t>(with some exceptions – </a:t>
            </a:r>
            <a:r>
              <a:rPr lang="en-US" sz="2400" b="1" i="1">
                <a:solidFill>
                  <a:srgbClr val="008000"/>
                </a:solidFill>
              </a:rPr>
              <a:t>Young v Bristol Airplane; Taylor; Gould; Spencer</a:t>
            </a:r>
            <a:r>
              <a:rPr lang="en-US" sz="2400" b="1">
                <a:solidFill>
                  <a:srgbClr val="008000"/>
                </a:solidFill>
              </a:rPr>
              <a:t>)</a:t>
            </a:r>
            <a:r>
              <a:rPr lang="en-US" sz="2400" b="1">
                <a:solidFill>
                  <a:srgbClr val="CC0066"/>
                </a:solidFill>
              </a:rPr>
              <a:t>, but </a:t>
            </a:r>
            <a:r>
              <a:rPr lang="en-US" sz="2400" b="1" i="1">
                <a:solidFill>
                  <a:srgbClr val="CC0066"/>
                </a:solidFill>
              </a:rPr>
              <a:t>NOT</a:t>
            </a:r>
            <a:r>
              <a:rPr lang="en-US" sz="2400" b="1">
                <a:solidFill>
                  <a:srgbClr val="CC0066"/>
                </a:solidFill>
              </a:rPr>
              <a:t> ECJ or HL</a:t>
            </a:r>
          </a:p>
          <a:p>
            <a:pPr>
              <a:lnSpc>
                <a:spcPct val="80000"/>
              </a:lnSpc>
            </a:pPr>
            <a:r>
              <a:rPr lang="en-US" sz="2400" b="1">
                <a:solidFill>
                  <a:schemeClr val="accent2"/>
                </a:solidFill>
              </a:rPr>
              <a:t>Divisional Courts bind all including themselves</a:t>
            </a:r>
            <a:r>
              <a:rPr lang="en-US" sz="2400" b="1"/>
              <a:t> </a:t>
            </a:r>
            <a:r>
              <a:rPr lang="en-US" sz="2400" b="1">
                <a:solidFill>
                  <a:srgbClr val="008000"/>
                </a:solidFill>
              </a:rPr>
              <a:t>(with some exceptions – </a:t>
            </a:r>
            <a:r>
              <a:rPr lang="en-US" sz="2400" b="1" i="1">
                <a:solidFill>
                  <a:srgbClr val="008000"/>
                </a:solidFill>
              </a:rPr>
              <a:t>Young v Bristol Airplane</a:t>
            </a:r>
            <a:r>
              <a:rPr lang="en-US" sz="2400" b="1">
                <a:solidFill>
                  <a:srgbClr val="008000"/>
                </a:solidFill>
              </a:rPr>
              <a:t>)</a:t>
            </a:r>
            <a:r>
              <a:rPr lang="en-US" sz="2400" b="1">
                <a:solidFill>
                  <a:srgbClr val="CC0066"/>
                </a:solidFill>
              </a:rPr>
              <a:t>,</a:t>
            </a:r>
            <a:r>
              <a:rPr lang="en-US" sz="2400" b="1"/>
              <a:t> </a:t>
            </a:r>
            <a:r>
              <a:rPr lang="en-US" sz="2400" b="1">
                <a:solidFill>
                  <a:srgbClr val="CC0066"/>
                </a:solidFill>
              </a:rPr>
              <a:t>but </a:t>
            </a:r>
            <a:r>
              <a:rPr lang="en-US" sz="2400" b="1" i="1">
                <a:solidFill>
                  <a:srgbClr val="CC0066"/>
                </a:solidFill>
              </a:rPr>
              <a:t>NOT</a:t>
            </a:r>
            <a:r>
              <a:rPr lang="en-US" sz="2400" b="1">
                <a:solidFill>
                  <a:srgbClr val="CC0066"/>
                </a:solidFill>
              </a:rPr>
              <a:t> ECJ, HL or CA</a:t>
            </a:r>
          </a:p>
          <a:p>
            <a:pPr>
              <a:lnSpc>
                <a:spcPct val="80000"/>
              </a:lnSpc>
            </a:pPr>
            <a:r>
              <a:rPr lang="en-US" sz="2400" b="1">
                <a:solidFill>
                  <a:schemeClr val="accent2"/>
                </a:solidFill>
              </a:rPr>
              <a:t>High Court binds only those below,</a:t>
            </a:r>
            <a:r>
              <a:rPr lang="en-US" sz="2400" b="1"/>
              <a:t> </a:t>
            </a:r>
            <a:r>
              <a:rPr lang="en-US" sz="2400" b="1" i="1">
                <a:solidFill>
                  <a:srgbClr val="CC0066"/>
                </a:solidFill>
              </a:rPr>
              <a:t>NOT</a:t>
            </a:r>
            <a:r>
              <a:rPr lang="en-US" sz="2400" b="1">
                <a:solidFill>
                  <a:srgbClr val="CC0066"/>
                </a:solidFill>
              </a:rPr>
              <a:t> ECJ, HL, CA, Divisional Courts or itself</a:t>
            </a:r>
            <a:r>
              <a:rPr lang="en-US" sz="2400" b="1"/>
              <a:t> </a:t>
            </a:r>
            <a:r>
              <a:rPr lang="en-US" sz="2400" b="1">
                <a:solidFill>
                  <a:srgbClr val="008000"/>
                </a:solidFill>
              </a:rPr>
              <a:t>(but judges do try to follow each other)</a:t>
            </a:r>
          </a:p>
          <a:p>
            <a:pPr>
              <a:lnSpc>
                <a:spcPct val="80000"/>
              </a:lnSpc>
            </a:pPr>
            <a:r>
              <a:rPr lang="en-US" sz="2400" b="1">
                <a:solidFill>
                  <a:schemeClr val="accent2"/>
                </a:solidFill>
              </a:rPr>
              <a:t>Crown Court mostly does not create precedent but possibly binds magistrates’ courts in procedural matters</a:t>
            </a:r>
          </a:p>
          <a:p>
            <a:pPr>
              <a:lnSpc>
                <a:spcPct val="80000"/>
              </a:lnSpc>
            </a:pPr>
            <a:r>
              <a:rPr lang="en-US" sz="2400" b="1">
                <a:solidFill>
                  <a:srgbClr val="008000"/>
                </a:solidFill>
              </a:rPr>
              <a:t>County &amp; magistrates’ courts do not create precedent and so bind no court, including themselves.  They administer statute law and follow all courts above to be consistent in their judgments</a:t>
            </a:r>
            <a:endParaRPr lang="en-GB" sz="2400" b="1">
              <a:solidFill>
                <a:srgbClr val="008000"/>
              </a:solidFill>
            </a:endParaRPr>
          </a:p>
        </p:txBody>
      </p:sp>
    </p:spTree>
    <p:extLst>
      <p:ext uri="{BB962C8B-B14F-4D97-AF65-F5344CB8AC3E}">
        <p14:creationId xmlns:p14="http://schemas.microsoft.com/office/powerpoint/2010/main" val="404405712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074"/>
                                        </p:tgtEl>
                                        <p:attrNameLst>
                                          <p:attrName>style.visibility</p:attrName>
                                        </p:attrNameLst>
                                      </p:cBhvr>
                                      <p:to>
                                        <p:strVal val="visible"/>
                                      </p:to>
                                    </p:set>
                                    <p:anim calcmode="lin" valueType="num">
                                      <p:cBhvr additive="base">
                                        <p:cTn id="7" dur="500" fill="hold"/>
                                        <p:tgtEl>
                                          <p:spTgt spid="3074"/>
                                        </p:tgtEl>
                                        <p:attrNameLst>
                                          <p:attrName>ppt_x</p:attrName>
                                        </p:attrNameLst>
                                      </p:cBhvr>
                                      <p:tavLst>
                                        <p:tav tm="0">
                                          <p:val>
                                            <p:strVal val="#ppt_x"/>
                                          </p:val>
                                        </p:tav>
                                        <p:tav tm="100000">
                                          <p:val>
                                            <p:strVal val="#ppt_x"/>
                                          </p:val>
                                        </p:tav>
                                      </p:tavLst>
                                    </p:anim>
                                    <p:anim calcmode="lin" valueType="num">
                                      <p:cBhvr additive="base">
                                        <p:cTn id="8" dur="500" fill="hold"/>
                                        <p:tgtEl>
                                          <p:spTgt spid="3074"/>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075">
                                            <p:txEl>
                                              <p:pRg st="0" end="0"/>
                                            </p:txEl>
                                          </p:spTgt>
                                        </p:tgtEl>
                                        <p:attrNameLst>
                                          <p:attrName>style.visibility</p:attrName>
                                        </p:attrNameLst>
                                      </p:cBhvr>
                                      <p:to>
                                        <p:strVal val="visible"/>
                                      </p:to>
                                    </p:set>
                                    <p:anim calcmode="lin" valueType="num">
                                      <p:cBhvr additive="base">
                                        <p:cTn id="13" dur="500" fill="hold"/>
                                        <p:tgtEl>
                                          <p:spTgt spid="3075">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07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075">
                                            <p:txEl>
                                              <p:pRg st="1" end="1"/>
                                            </p:txEl>
                                          </p:spTgt>
                                        </p:tgtEl>
                                        <p:attrNameLst>
                                          <p:attrName>style.visibility</p:attrName>
                                        </p:attrNameLst>
                                      </p:cBhvr>
                                      <p:to>
                                        <p:strVal val="visible"/>
                                      </p:to>
                                    </p:set>
                                    <p:anim calcmode="lin" valueType="num">
                                      <p:cBhvr additive="base">
                                        <p:cTn id="19" dur="500" fill="hold"/>
                                        <p:tgtEl>
                                          <p:spTgt spid="3075">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07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075">
                                            <p:txEl>
                                              <p:pRg st="2" end="2"/>
                                            </p:txEl>
                                          </p:spTgt>
                                        </p:tgtEl>
                                        <p:attrNameLst>
                                          <p:attrName>style.visibility</p:attrName>
                                        </p:attrNameLst>
                                      </p:cBhvr>
                                      <p:to>
                                        <p:strVal val="visible"/>
                                      </p:to>
                                    </p:set>
                                    <p:anim calcmode="lin" valueType="num">
                                      <p:cBhvr additive="base">
                                        <p:cTn id="25" dur="500" fill="hold"/>
                                        <p:tgtEl>
                                          <p:spTgt spid="3075">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07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075">
                                            <p:txEl>
                                              <p:pRg st="3" end="3"/>
                                            </p:txEl>
                                          </p:spTgt>
                                        </p:tgtEl>
                                        <p:attrNameLst>
                                          <p:attrName>style.visibility</p:attrName>
                                        </p:attrNameLst>
                                      </p:cBhvr>
                                      <p:to>
                                        <p:strVal val="visible"/>
                                      </p:to>
                                    </p:set>
                                    <p:anim calcmode="lin" valueType="num">
                                      <p:cBhvr additive="base">
                                        <p:cTn id="31" dur="500" fill="hold"/>
                                        <p:tgtEl>
                                          <p:spTgt spid="3075">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07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075">
                                            <p:txEl>
                                              <p:pRg st="4" end="4"/>
                                            </p:txEl>
                                          </p:spTgt>
                                        </p:tgtEl>
                                        <p:attrNameLst>
                                          <p:attrName>style.visibility</p:attrName>
                                        </p:attrNameLst>
                                      </p:cBhvr>
                                      <p:to>
                                        <p:strVal val="visible"/>
                                      </p:to>
                                    </p:set>
                                    <p:anim calcmode="lin" valueType="num">
                                      <p:cBhvr additive="base">
                                        <p:cTn id="37" dur="500" fill="hold"/>
                                        <p:tgtEl>
                                          <p:spTgt spid="3075">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07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075">
                                            <p:txEl>
                                              <p:pRg st="5" end="5"/>
                                            </p:txEl>
                                          </p:spTgt>
                                        </p:tgtEl>
                                        <p:attrNameLst>
                                          <p:attrName>style.visibility</p:attrName>
                                        </p:attrNameLst>
                                      </p:cBhvr>
                                      <p:to>
                                        <p:strVal val="visible"/>
                                      </p:to>
                                    </p:set>
                                    <p:anim calcmode="lin" valueType="num">
                                      <p:cBhvr additive="base">
                                        <p:cTn id="43" dur="500" fill="hold"/>
                                        <p:tgtEl>
                                          <p:spTgt spid="3075">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075">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075">
                                            <p:txEl>
                                              <p:pRg st="6" end="6"/>
                                            </p:txEl>
                                          </p:spTgt>
                                        </p:tgtEl>
                                        <p:attrNameLst>
                                          <p:attrName>style.visibility</p:attrName>
                                        </p:attrNameLst>
                                      </p:cBhvr>
                                      <p:to>
                                        <p:strVal val="visible"/>
                                      </p:to>
                                    </p:set>
                                    <p:anim calcmode="lin" valueType="num">
                                      <p:cBhvr additive="base">
                                        <p:cTn id="49" dur="500" fill="hold"/>
                                        <p:tgtEl>
                                          <p:spTgt spid="3075">
                                            <p:txEl>
                                              <p:pRg st="6" end="6"/>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075">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4" presetClass="exit" presetSubtype="16" fill="hold" grpId="1" nodeType="clickEffect">
                                  <p:stCondLst>
                                    <p:cond delay="0"/>
                                  </p:stCondLst>
                                  <p:childTnLst>
                                    <p:animEffect transition="out" filter="box(in)">
                                      <p:cBhvr>
                                        <p:cTn id="54" dur="500"/>
                                        <p:tgtEl>
                                          <p:spTgt spid="3074"/>
                                        </p:tgtEl>
                                      </p:cBhvr>
                                    </p:animEffect>
                                    <p:set>
                                      <p:cBhvr>
                                        <p:cTn id="55" dur="1" fill="hold">
                                          <p:stCondLst>
                                            <p:cond delay="499"/>
                                          </p:stCondLst>
                                        </p:cTn>
                                        <p:tgtEl>
                                          <p:spTgt spid="3074"/>
                                        </p:tgtEl>
                                        <p:attrNameLst>
                                          <p:attrName>style.visibility</p:attrName>
                                        </p:attrNameLst>
                                      </p:cBhvr>
                                      <p:to>
                                        <p:strVal val="hidden"/>
                                      </p:to>
                                    </p:set>
                                  </p:childTnLst>
                                </p:cTn>
                              </p:par>
                              <p:par>
                                <p:cTn id="56" presetID="4" presetClass="exit" presetSubtype="16" fill="hold" grpId="1" nodeType="withEffect">
                                  <p:stCondLst>
                                    <p:cond delay="0"/>
                                  </p:stCondLst>
                                  <p:childTnLst>
                                    <p:animEffect transition="out" filter="box(in)">
                                      <p:cBhvr>
                                        <p:cTn id="57" dur="500"/>
                                        <p:tgtEl>
                                          <p:spTgt spid="3075">
                                            <p:txEl>
                                              <p:pRg st="0" end="0"/>
                                            </p:txEl>
                                          </p:spTgt>
                                        </p:tgtEl>
                                      </p:cBhvr>
                                    </p:animEffect>
                                    <p:set>
                                      <p:cBhvr>
                                        <p:cTn id="58" dur="1" fill="hold">
                                          <p:stCondLst>
                                            <p:cond delay="499"/>
                                          </p:stCondLst>
                                        </p:cTn>
                                        <p:tgtEl>
                                          <p:spTgt spid="3075">
                                            <p:txEl>
                                              <p:pRg st="0" end="0"/>
                                            </p:txEl>
                                          </p:spTgt>
                                        </p:tgtEl>
                                        <p:attrNameLst>
                                          <p:attrName>style.visibility</p:attrName>
                                        </p:attrNameLst>
                                      </p:cBhvr>
                                      <p:to>
                                        <p:strVal val="hidden"/>
                                      </p:to>
                                    </p:set>
                                  </p:childTnLst>
                                </p:cTn>
                              </p:par>
                              <p:par>
                                <p:cTn id="59" presetID="4" presetClass="exit" presetSubtype="16" fill="hold" grpId="1" nodeType="withEffect">
                                  <p:stCondLst>
                                    <p:cond delay="0"/>
                                  </p:stCondLst>
                                  <p:childTnLst>
                                    <p:animEffect transition="out" filter="box(in)">
                                      <p:cBhvr>
                                        <p:cTn id="60" dur="500"/>
                                        <p:tgtEl>
                                          <p:spTgt spid="3075">
                                            <p:txEl>
                                              <p:pRg st="1" end="1"/>
                                            </p:txEl>
                                          </p:spTgt>
                                        </p:tgtEl>
                                      </p:cBhvr>
                                    </p:animEffect>
                                    <p:set>
                                      <p:cBhvr>
                                        <p:cTn id="61" dur="1" fill="hold">
                                          <p:stCondLst>
                                            <p:cond delay="499"/>
                                          </p:stCondLst>
                                        </p:cTn>
                                        <p:tgtEl>
                                          <p:spTgt spid="3075">
                                            <p:txEl>
                                              <p:pRg st="1" end="1"/>
                                            </p:txEl>
                                          </p:spTgt>
                                        </p:tgtEl>
                                        <p:attrNameLst>
                                          <p:attrName>style.visibility</p:attrName>
                                        </p:attrNameLst>
                                      </p:cBhvr>
                                      <p:to>
                                        <p:strVal val="hidden"/>
                                      </p:to>
                                    </p:set>
                                  </p:childTnLst>
                                </p:cTn>
                              </p:par>
                              <p:par>
                                <p:cTn id="62" presetID="4" presetClass="exit" presetSubtype="16" fill="hold" grpId="1" nodeType="withEffect">
                                  <p:stCondLst>
                                    <p:cond delay="0"/>
                                  </p:stCondLst>
                                  <p:childTnLst>
                                    <p:animEffect transition="out" filter="box(in)">
                                      <p:cBhvr>
                                        <p:cTn id="63" dur="500"/>
                                        <p:tgtEl>
                                          <p:spTgt spid="3075">
                                            <p:txEl>
                                              <p:pRg st="2" end="2"/>
                                            </p:txEl>
                                          </p:spTgt>
                                        </p:tgtEl>
                                      </p:cBhvr>
                                    </p:animEffect>
                                    <p:set>
                                      <p:cBhvr>
                                        <p:cTn id="64" dur="1" fill="hold">
                                          <p:stCondLst>
                                            <p:cond delay="499"/>
                                          </p:stCondLst>
                                        </p:cTn>
                                        <p:tgtEl>
                                          <p:spTgt spid="3075">
                                            <p:txEl>
                                              <p:pRg st="2" end="2"/>
                                            </p:txEl>
                                          </p:spTgt>
                                        </p:tgtEl>
                                        <p:attrNameLst>
                                          <p:attrName>style.visibility</p:attrName>
                                        </p:attrNameLst>
                                      </p:cBhvr>
                                      <p:to>
                                        <p:strVal val="hidden"/>
                                      </p:to>
                                    </p:set>
                                  </p:childTnLst>
                                </p:cTn>
                              </p:par>
                              <p:par>
                                <p:cTn id="65" presetID="4" presetClass="exit" presetSubtype="16" fill="hold" grpId="1" nodeType="withEffect">
                                  <p:stCondLst>
                                    <p:cond delay="0"/>
                                  </p:stCondLst>
                                  <p:childTnLst>
                                    <p:animEffect transition="out" filter="box(in)">
                                      <p:cBhvr>
                                        <p:cTn id="66" dur="500"/>
                                        <p:tgtEl>
                                          <p:spTgt spid="3075">
                                            <p:txEl>
                                              <p:pRg st="3" end="3"/>
                                            </p:txEl>
                                          </p:spTgt>
                                        </p:tgtEl>
                                      </p:cBhvr>
                                    </p:animEffect>
                                    <p:set>
                                      <p:cBhvr>
                                        <p:cTn id="67" dur="1" fill="hold">
                                          <p:stCondLst>
                                            <p:cond delay="499"/>
                                          </p:stCondLst>
                                        </p:cTn>
                                        <p:tgtEl>
                                          <p:spTgt spid="3075">
                                            <p:txEl>
                                              <p:pRg st="3" end="3"/>
                                            </p:txEl>
                                          </p:spTgt>
                                        </p:tgtEl>
                                        <p:attrNameLst>
                                          <p:attrName>style.visibility</p:attrName>
                                        </p:attrNameLst>
                                      </p:cBhvr>
                                      <p:to>
                                        <p:strVal val="hidden"/>
                                      </p:to>
                                    </p:set>
                                  </p:childTnLst>
                                </p:cTn>
                              </p:par>
                              <p:par>
                                <p:cTn id="68" presetID="4" presetClass="exit" presetSubtype="16" fill="hold" grpId="1" nodeType="withEffect">
                                  <p:stCondLst>
                                    <p:cond delay="0"/>
                                  </p:stCondLst>
                                  <p:childTnLst>
                                    <p:animEffect transition="out" filter="box(in)">
                                      <p:cBhvr>
                                        <p:cTn id="69" dur="500"/>
                                        <p:tgtEl>
                                          <p:spTgt spid="3075">
                                            <p:txEl>
                                              <p:pRg st="4" end="4"/>
                                            </p:txEl>
                                          </p:spTgt>
                                        </p:tgtEl>
                                      </p:cBhvr>
                                    </p:animEffect>
                                    <p:set>
                                      <p:cBhvr>
                                        <p:cTn id="70" dur="1" fill="hold">
                                          <p:stCondLst>
                                            <p:cond delay="499"/>
                                          </p:stCondLst>
                                        </p:cTn>
                                        <p:tgtEl>
                                          <p:spTgt spid="3075">
                                            <p:txEl>
                                              <p:pRg st="4" end="4"/>
                                            </p:txEl>
                                          </p:spTgt>
                                        </p:tgtEl>
                                        <p:attrNameLst>
                                          <p:attrName>style.visibility</p:attrName>
                                        </p:attrNameLst>
                                      </p:cBhvr>
                                      <p:to>
                                        <p:strVal val="hidden"/>
                                      </p:to>
                                    </p:set>
                                  </p:childTnLst>
                                </p:cTn>
                              </p:par>
                              <p:par>
                                <p:cTn id="71" presetID="4" presetClass="exit" presetSubtype="16" fill="hold" grpId="1" nodeType="withEffect">
                                  <p:stCondLst>
                                    <p:cond delay="0"/>
                                  </p:stCondLst>
                                  <p:childTnLst>
                                    <p:animEffect transition="out" filter="box(in)">
                                      <p:cBhvr>
                                        <p:cTn id="72" dur="500"/>
                                        <p:tgtEl>
                                          <p:spTgt spid="3075">
                                            <p:txEl>
                                              <p:pRg st="5" end="5"/>
                                            </p:txEl>
                                          </p:spTgt>
                                        </p:tgtEl>
                                      </p:cBhvr>
                                    </p:animEffect>
                                    <p:set>
                                      <p:cBhvr>
                                        <p:cTn id="73" dur="1" fill="hold">
                                          <p:stCondLst>
                                            <p:cond delay="499"/>
                                          </p:stCondLst>
                                        </p:cTn>
                                        <p:tgtEl>
                                          <p:spTgt spid="3075">
                                            <p:txEl>
                                              <p:pRg st="5" end="5"/>
                                            </p:txEl>
                                          </p:spTgt>
                                        </p:tgtEl>
                                        <p:attrNameLst>
                                          <p:attrName>style.visibility</p:attrName>
                                        </p:attrNameLst>
                                      </p:cBhvr>
                                      <p:to>
                                        <p:strVal val="hidden"/>
                                      </p:to>
                                    </p:set>
                                  </p:childTnLst>
                                </p:cTn>
                              </p:par>
                              <p:par>
                                <p:cTn id="74" presetID="4" presetClass="exit" presetSubtype="16" fill="hold" grpId="1" nodeType="withEffect">
                                  <p:stCondLst>
                                    <p:cond delay="0"/>
                                  </p:stCondLst>
                                  <p:childTnLst>
                                    <p:animEffect transition="out" filter="box(in)">
                                      <p:cBhvr>
                                        <p:cTn id="75" dur="500"/>
                                        <p:tgtEl>
                                          <p:spTgt spid="3075">
                                            <p:txEl>
                                              <p:pRg st="6" end="6"/>
                                            </p:txEl>
                                          </p:spTgt>
                                        </p:tgtEl>
                                      </p:cBhvr>
                                    </p:animEffect>
                                    <p:set>
                                      <p:cBhvr>
                                        <p:cTn id="76" dur="1" fill="hold">
                                          <p:stCondLst>
                                            <p:cond delay="499"/>
                                          </p:stCondLst>
                                        </p:cTn>
                                        <p:tgtEl>
                                          <p:spTgt spid="3075">
                                            <p:txEl>
                                              <p:pRg st="6" end="6"/>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4" grpId="0" autoUpdateAnimBg="0"/>
      <p:bldP spid="3074" grpId="1"/>
      <p:bldP spid="3075" grpId="0" build="p" autoUpdateAnimBg="0"/>
      <p:bldP spid="3075" grpId="1" build="p"/>
    </p:bld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normAutofit fontScale="90000"/>
          </a:bodyPr>
          <a:lstStyle/>
          <a:p>
            <a:r>
              <a:rPr lang="en-US" b="1">
                <a:latin typeface="Arial" charset="0"/>
              </a:rPr>
              <a:t>What does </a:t>
            </a:r>
            <a:r>
              <a:rPr lang="en-US" b="1" i="1">
                <a:solidFill>
                  <a:schemeClr val="hlink"/>
                </a:solidFill>
                <a:latin typeface="Arial" charset="0"/>
              </a:rPr>
              <a:t>ratio decidendi</a:t>
            </a:r>
            <a:r>
              <a:rPr lang="en-US" b="1" i="1">
                <a:latin typeface="Arial" charset="0"/>
              </a:rPr>
              <a:t> </a:t>
            </a:r>
            <a:r>
              <a:rPr lang="en-US" b="1">
                <a:latin typeface="Arial" charset="0"/>
              </a:rPr>
              <a:t>mean?</a:t>
            </a:r>
            <a:endParaRPr lang="en-GB" b="1">
              <a:latin typeface="Arial" charset="0"/>
            </a:endParaRPr>
          </a:p>
        </p:txBody>
      </p:sp>
      <p:sp>
        <p:nvSpPr>
          <p:cNvPr id="29699" name="Rectangle 3"/>
          <p:cNvSpPr>
            <a:spLocks noGrp="1" noChangeArrowheads="1"/>
          </p:cNvSpPr>
          <p:nvPr>
            <p:ph type="body" idx="1"/>
          </p:nvPr>
        </p:nvSpPr>
        <p:spPr>
          <a:xfrm>
            <a:off x="1062038" y="1773238"/>
            <a:ext cx="7769225" cy="5084762"/>
          </a:xfrm>
        </p:spPr>
        <p:txBody>
          <a:bodyPr/>
          <a:lstStyle/>
          <a:p>
            <a:r>
              <a:rPr lang="en-US" sz="2800" b="1" i="1">
                <a:solidFill>
                  <a:schemeClr val="tx2"/>
                </a:solidFill>
                <a:latin typeface="Arial" charset="0"/>
              </a:rPr>
              <a:t>Reason for the decision:  ratio </a:t>
            </a:r>
            <a:r>
              <a:rPr lang="en-US" sz="2800" b="1">
                <a:solidFill>
                  <a:schemeClr val="tx2"/>
                </a:solidFill>
                <a:latin typeface="Arial" charset="0"/>
              </a:rPr>
              <a:t>for short</a:t>
            </a:r>
          </a:p>
          <a:p>
            <a:r>
              <a:rPr lang="en-US" sz="2800" b="1">
                <a:solidFill>
                  <a:schemeClr val="tx2"/>
                </a:solidFill>
                <a:latin typeface="Arial" charset="0"/>
              </a:rPr>
              <a:t>NB not the decision itself but the reason for making it</a:t>
            </a:r>
          </a:p>
          <a:p>
            <a:r>
              <a:rPr lang="en-US" sz="2800" b="1">
                <a:solidFill>
                  <a:schemeClr val="hlink"/>
                </a:solidFill>
                <a:latin typeface="Arial" charset="0"/>
              </a:rPr>
              <a:t>Sir Rupert Cross</a:t>
            </a:r>
            <a:r>
              <a:rPr lang="en-US" sz="2800" b="1">
                <a:solidFill>
                  <a:schemeClr val="tx2"/>
                </a:solidFill>
                <a:latin typeface="Arial" charset="0"/>
              </a:rPr>
              <a:t>: </a:t>
            </a:r>
            <a:r>
              <a:rPr lang="en-US" sz="2800" b="1" i="1">
                <a:solidFill>
                  <a:schemeClr val="tx2"/>
                </a:solidFill>
                <a:latin typeface="Arial" charset="0"/>
              </a:rPr>
              <a:t>Any rule expressly or impliedly treated by the judge as a necessary step in reaching his conclusion</a:t>
            </a:r>
          </a:p>
          <a:p>
            <a:r>
              <a:rPr lang="en-US" sz="2800" b="1">
                <a:solidFill>
                  <a:schemeClr val="tx2"/>
                </a:solidFill>
                <a:latin typeface="Arial" charset="0"/>
              </a:rPr>
              <a:t>It is the </a:t>
            </a:r>
            <a:r>
              <a:rPr lang="en-US" sz="2800" b="1" i="1">
                <a:solidFill>
                  <a:schemeClr val="tx2"/>
                </a:solidFill>
                <a:latin typeface="Arial" charset="0"/>
              </a:rPr>
              <a:t>ratio</a:t>
            </a:r>
            <a:r>
              <a:rPr lang="en-US" sz="2800" b="1">
                <a:solidFill>
                  <a:schemeClr val="tx2"/>
                </a:solidFill>
                <a:latin typeface="Arial" charset="0"/>
              </a:rPr>
              <a:t> that creates/is the precedent for judges in the future to follow</a:t>
            </a:r>
            <a:endParaRPr lang="en-GB" sz="2800" b="1">
              <a:solidFill>
                <a:schemeClr val="tx2"/>
              </a:solidFill>
              <a:latin typeface="Arial" charset="0"/>
            </a:endParaRPr>
          </a:p>
        </p:txBody>
      </p:sp>
    </p:spTree>
    <p:extLst>
      <p:ext uri="{BB962C8B-B14F-4D97-AF65-F5344CB8AC3E}">
        <p14:creationId xmlns:p14="http://schemas.microsoft.com/office/powerpoint/2010/main" val="1720780952"/>
      </p:ext>
    </p:extLst>
  </p:cSld>
  <p:clrMapOvr>
    <a:masterClrMapping/>
  </p:clrMapOvr>
  <p:transition>
    <p:zoom dir="in"/>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1" fill="hold" grpId="1" nodeType="clickEffect">
                                  <p:stCondLst>
                                    <p:cond delay="0"/>
                                  </p:stCondLst>
                                  <p:childTnLst>
                                    <p:set>
                                      <p:cBhvr>
                                        <p:cTn id="6" dur="1" fill="hold">
                                          <p:stCondLst>
                                            <p:cond delay="0"/>
                                          </p:stCondLst>
                                        </p:cTn>
                                        <p:tgtEl>
                                          <p:spTgt spid="29698"/>
                                        </p:tgtEl>
                                        <p:attrNameLst>
                                          <p:attrName>style.visibility</p:attrName>
                                        </p:attrNameLst>
                                      </p:cBhvr>
                                      <p:to>
                                        <p:strVal val="visible"/>
                                      </p:to>
                                    </p:set>
                                    <p:anim calcmode="lin" valueType="num">
                                      <p:cBhvr additive="base">
                                        <p:cTn id="7" dur="500" fill="hold"/>
                                        <p:tgtEl>
                                          <p:spTgt spid="29698"/>
                                        </p:tgtEl>
                                        <p:attrNameLst>
                                          <p:attrName>ppt_x</p:attrName>
                                        </p:attrNameLst>
                                      </p:cBhvr>
                                      <p:tavLst>
                                        <p:tav tm="0">
                                          <p:val>
                                            <p:strVal val="#ppt_x"/>
                                          </p:val>
                                        </p:tav>
                                        <p:tav tm="100000">
                                          <p:val>
                                            <p:strVal val="#ppt_x"/>
                                          </p:val>
                                        </p:tav>
                                      </p:tavLst>
                                    </p:anim>
                                    <p:anim calcmode="lin" valueType="num">
                                      <p:cBhvr additive="base">
                                        <p:cTn id="8" dur="500" fill="hold"/>
                                        <p:tgtEl>
                                          <p:spTgt spid="29698"/>
                                        </p:tgtEl>
                                        <p:attrNameLst>
                                          <p:attrName>ppt_y</p:attrName>
                                        </p:attrNameLst>
                                      </p:cBhvr>
                                      <p:tavLst>
                                        <p:tav tm="0">
                                          <p:val>
                                            <p:strVal val="0-#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29699">
                                            <p:txEl>
                                              <p:pRg st="0" end="0"/>
                                            </p:txEl>
                                          </p:spTgt>
                                        </p:tgtEl>
                                        <p:attrNameLst>
                                          <p:attrName>style.visibility</p:attrName>
                                        </p:attrNameLst>
                                      </p:cBhvr>
                                      <p:to>
                                        <p:strVal val="visible"/>
                                      </p:to>
                                    </p:set>
                                    <p:anim calcmode="lin" valueType="num">
                                      <p:cBhvr additive="base">
                                        <p:cTn id="13" dur="500" fill="hold"/>
                                        <p:tgtEl>
                                          <p:spTgt spid="29699">
                                            <p:txEl>
                                              <p:pRg st="0" end="0"/>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29699">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29699">
                                            <p:txEl>
                                              <p:pRg st="1" end="1"/>
                                            </p:txEl>
                                          </p:spTgt>
                                        </p:tgtEl>
                                        <p:attrNameLst>
                                          <p:attrName>style.visibility</p:attrName>
                                        </p:attrNameLst>
                                      </p:cBhvr>
                                      <p:to>
                                        <p:strVal val="visible"/>
                                      </p:to>
                                    </p:set>
                                    <p:anim calcmode="lin" valueType="num">
                                      <p:cBhvr additive="base">
                                        <p:cTn id="19" dur="500" fill="hold"/>
                                        <p:tgtEl>
                                          <p:spTgt spid="29699">
                                            <p:txEl>
                                              <p:pRg st="1" end="1"/>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29699">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29699">
                                            <p:txEl>
                                              <p:pRg st="2" end="2"/>
                                            </p:txEl>
                                          </p:spTgt>
                                        </p:tgtEl>
                                        <p:attrNameLst>
                                          <p:attrName>style.visibility</p:attrName>
                                        </p:attrNameLst>
                                      </p:cBhvr>
                                      <p:to>
                                        <p:strVal val="visible"/>
                                      </p:to>
                                    </p:set>
                                    <p:anim calcmode="lin" valueType="num">
                                      <p:cBhvr additive="base">
                                        <p:cTn id="25" dur="500" fill="hold"/>
                                        <p:tgtEl>
                                          <p:spTgt spid="29699">
                                            <p:txEl>
                                              <p:pRg st="2" end="2"/>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29699">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2" fill="hold" grpId="0" nodeType="clickEffect">
                                  <p:stCondLst>
                                    <p:cond delay="0"/>
                                  </p:stCondLst>
                                  <p:childTnLst>
                                    <p:set>
                                      <p:cBhvr>
                                        <p:cTn id="30" dur="1" fill="hold">
                                          <p:stCondLst>
                                            <p:cond delay="0"/>
                                          </p:stCondLst>
                                        </p:cTn>
                                        <p:tgtEl>
                                          <p:spTgt spid="29699">
                                            <p:txEl>
                                              <p:pRg st="3" end="3"/>
                                            </p:txEl>
                                          </p:spTgt>
                                        </p:tgtEl>
                                        <p:attrNameLst>
                                          <p:attrName>style.visibility</p:attrName>
                                        </p:attrNameLst>
                                      </p:cBhvr>
                                      <p:to>
                                        <p:strVal val="visible"/>
                                      </p:to>
                                    </p:set>
                                    <p:anim calcmode="lin" valueType="num">
                                      <p:cBhvr additive="base">
                                        <p:cTn id="31" dur="500" fill="hold"/>
                                        <p:tgtEl>
                                          <p:spTgt spid="29699">
                                            <p:txEl>
                                              <p:pRg st="3" end="3"/>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29699">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9" presetClass="exit" presetSubtype="0" fill="hold" grpId="0" nodeType="clickEffect">
                                  <p:stCondLst>
                                    <p:cond delay="0"/>
                                  </p:stCondLst>
                                  <p:childTnLst>
                                    <p:animEffect transition="out" filter="dissolve">
                                      <p:cBhvr>
                                        <p:cTn id="36" dur="500"/>
                                        <p:tgtEl>
                                          <p:spTgt spid="29698"/>
                                        </p:tgtEl>
                                      </p:cBhvr>
                                    </p:animEffect>
                                    <p:set>
                                      <p:cBhvr>
                                        <p:cTn id="37" dur="1" fill="hold">
                                          <p:stCondLst>
                                            <p:cond delay="499"/>
                                          </p:stCondLst>
                                        </p:cTn>
                                        <p:tgtEl>
                                          <p:spTgt spid="29698"/>
                                        </p:tgtEl>
                                        <p:attrNameLst>
                                          <p:attrName>style.visibility</p:attrName>
                                        </p:attrNameLst>
                                      </p:cBhvr>
                                      <p:to>
                                        <p:strVal val="hidden"/>
                                      </p:to>
                                    </p:set>
                                  </p:childTnLst>
                                </p:cTn>
                              </p:par>
                              <p:par>
                                <p:cTn id="38" presetID="9" presetClass="exit" presetSubtype="0" fill="hold" grpId="1" nodeType="withEffect">
                                  <p:stCondLst>
                                    <p:cond delay="0"/>
                                  </p:stCondLst>
                                  <p:childTnLst>
                                    <p:animEffect transition="out" filter="dissolve">
                                      <p:cBhvr>
                                        <p:cTn id="39" dur="500"/>
                                        <p:tgtEl>
                                          <p:spTgt spid="29699">
                                            <p:txEl>
                                              <p:pRg st="0" end="0"/>
                                            </p:txEl>
                                          </p:spTgt>
                                        </p:tgtEl>
                                      </p:cBhvr>
                                    </p:animEffect>
                                    <p:set>
                                      <p:cBhvr>
                                        <p:cTn id="40" dur="1" fill="hold">
                                          <p:stCondLst>
                                            <p:cond delay="499"/>
                                          </p:stCondLst>
                                        </p:cTn>
                                        <p:tgtEl>
                                          <p:spTgt spid="29699">
                                            <p:txEl>
                                              <p:pRg st="0" end="0"/>
                                            </p:txEl>
                                          </p:spTgt>
                                        </p:tgtEl>
                                        <p:attrNameLst>
                                          <p:attrName>style.visibility</p:attrName>
                                        </p:attrNameLst>
                                      </p:cBhvr>
                                      <p:to>
                                        <p:strVal val="hidden"/>
                                      </p:to>
                                    </p:set>
                                  </p:childTnLst>
                                </p:cTn>
                              </p:par>
                              <p:par>
                                <p:cTn id="41" presetID="9" presetClass="exit" presetSubtype="0" fill="hold" grpId="1" nodeType="withEffect">
                                  <p:stCondLst>
                                    <p:cond delay="0"/>
                                  </p:stCondLst>
                                  <p:childTnLst>
                                    <p:animEffect transition="out" filter="dissolve">
                                      <p:cBhvr>
                                        <p:cTn id="42" dur="500"/>
                                        <p:tgtEl>
                                          <p:spTgt spid="29699">
                                            <p:txEl>
                                              <p:pRg st="1" end="1"/>
                                            </p:txEl>
                                          </p:spTgt>
                                        </p:tgtEl>
                                      </p:cBhvr>
                                    </p:animEffect>
                                    <p:set>
                                      <p:cBhvr>
                                        <p:cTn id="43" dur="1" fill="hold">
                                          <p:stCondLst>
                                            <p:cond delay="499"/>
                                          </p:stCondLst>
                                        </p:cTn>
                                        <p:tgtEl>
                                          <p:spTgt spid="29699">
                                            <p:txEl>
                                              <p:pRg st="1" end="1"/>
                                            </p:txEl>
                                          </p:spTgt>
                                        </p:tgtEl>
                                        <p:attrNameLst>
                                          <p:attrName>style.visibility</p:attrName>
                                        </p:attrNameLst>
                                      </p:cBhvr>
                                      <p:to>
                                        <p:strVal val="hidden"/>
                                      </p:to>
                                    </p:set>
                                  </p:childTnLst>
                                </p:cTn>
                              </p:par>
                              <p:par>
                                <p:cTn id="44" presetID="9" presetClass="exit" presetSubtype="0" fill="hold" grpId="1" nodeType="withEffect">
                                  <p:stCondLst>
                                    <p:cond delay="0"/>
                                  </p:stCondLst>
                                  <p:childTnLst>
                                    <p:animEffect transition="out" filter="dissolve">
                                      <p:cBhvr>
                                        <p:cTn id="45" dur="500"/>
                                        <p:tgtEl>
                                          <p:spTgt spid="29699">
                                            <p:txEl>
                                              <p:pRg st="2" end="2"/>
                                            </p:txEl>
                                          </p:spTgt>
                                        </p:tgtEl>
                                      </p:cBhvr>
                                    </p:animEffect>
                                    <p:set>
                                      <p:cBhvr>
                                        <p:cTn id="46" dur="1" fill="hold">
                                          <p:stCondLst>
                                            <p:cond delay="499"/>
                                          </p:stCondLst>
                                        </p:cTn>
                                        <p:tgtEl>
                                          <p:spTgt spid="29699">
                                            <p:txEl>
                                              <p:pRg st="2" end="2"/>
                                            </p:txEl>
                                          </p:spTgt>
                                        </p:tgtEl>
                                        <p:attrNameLst>
                                          <p:attrName>style.visibility</p:attrName>
                                        </p:attrNameLst>
                                      </p:cBhvr>
                                      <p:to>
                                        <p:strVal val="hidden"/>
                                      </p:to>
                                    </p:set>
                                  </p:childTnLst>
                                </p:cTn>
                              </p:par>
                              <p:par>
                                <p:cTn id="47" presetID="9" presetClass="exit" presetSubtype="0" fill="hold" grpId="1" nodeType="withEffect">
                                  <p:stCondLst>
                                    <p:cond delay="0"/>
                                  </p:stCondLst>
                                  <p:childTnLst>
                                    <p:animEffect transition="out" filter="dissolve">
                                      <p:cBhvr>
                                        <p:cTn id="48" dur="500"/>
                                        <p:tgtEl>
                                          <p:spTgt spid="29699">
                                            <p:txEl>
                                              <p:pRg st="3" end="3"/>
                                            </p:txEl>
                                          </p:spTgt>
                                        </p:tgtEl>
                                      </p:cBhvr>
                                    </p:animEffect>
                                    <p:set>
                                      <p:cBhvr>
                                        <p:cTn id="49" dur="1" fill="hold">
                                          <p:stCondLst>
                                            <p:cond delay="499"/>
                                          </p:stCondLst>
                                        </p:cTn>
                                        <p:tgtEl>
                                          <p:spTgt spid="29699">
                                            <p:txEl>
                                              <p:pRg st="3" end="3"/>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698" grpId="0"/>
      <p:bldP spid="29698" grpId="1"/>
      <p:bldP spid="29699" grpId="0" build="p" autoUpdateAnimBg="0"/>
      <p:bldP spid="29699" grpId="1" build="p"/>
    </p:bld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normAutofit fontScale="90000"/>
          </a:bodyPr>
          <a:lstStyle/>
          <a:p>
            <a:r>
              <a:rPr lang="en-US" b="1">
                <a:latin typeface="Arial" charset="0"/>
              </a:rPr>
              <a:t>What does </a:t>
            </a:r>
            <a:r>
              <a:rPr lang="en-US" b="1" i="1">
                <a:solidFill>
                  <a:schemeClr val="hlink"/>
                </a:solidFill>
                <a:latin typeface="Arial" charset="0"/>
              </a:rPr>
              <a:t>obiter dictum (</a:t>
            </a:r>
            <a:r>
              <a:rPr lang="en-US" b="1">
                <a:solidFill>
                  <a:schemeClr val="hlink"/>
                </a:solidFill>
                <a:latin typeface="Arial" charset="0"/>
              </a:rPr>
              <a:t>pl. </a:t>
            </a:r>
            <a:r>
              <a:rPr lang="en-US" b="1" i="1">
                <a:solidFill>
                  <a:schemeClr val="hlink"/>
                </a:solidFill>
                <a:latin typeface="Arial" charset="0"/>
              </a:rPr>
              <a:t>obiter dicta)</a:t>
            </a:r>
            <a:r>
              <a:rPr lang="en-US" b="1">
                <a:latin typeface="Arial" charset="0"/>
              </a:rPr>
              <a:t> mean?</a:t>
            </a:r>
            <a:endParaRPr lang="en-GB" b="1">
              <a:latin typeface="Arial" charset="0"/>
            </a:endParaRPr>
          </a:p>
        </p:txBody>
      </p:sp>
      <p:sp>
        <p:nvSpPr>
          <p:cNvPr id="30723" name="Rectangle 3"/>
          <p:cNvSpPr>
            <a:spLocks noGrp="1" noChangeArrowheads="1"/>
          </p:cNvSpPr>
          <p:nvPr>
            <p:ph type="body" idx="1"/>
          </p:nvPr>
        </p:nvSpPr>
        <p:spPr>
          <a:xfrm>
            <a:off x="1062038" y="1766888"/>
            <a:ext cx="7769225" cy="4686300"/>
          </a:xfrm>
        </p:spPr>
        <p:txBody>
          <a:bodyPr/>
          <a:lstStyle/>
          <a:p>
            <a:pPr marL="609600" indent="-609600">
              <a:lnSpc>
                <a:spcPct val="90000"/>
              </a:lnSpc>
            </a:pPr>
            <a:r>
              <a:rPr lang="en-US" b="1" i="1">
                <a:solidFill>
                  <a:schemeClr val="tx2"/>
                </a:solidFill>
                <a:latin typeface="Arial" charset="0"/>
              </a:rPr>
              <a:t>Other things said / things said by the way:  obiter </a:t>
            </a:r>
            <a:r>
              <a:rPr lang="en-US" b="1">
                <a:solidFill>
                  <a:schemeClr val="tx2"/>
                </a:solidFill>
                <a:latin typeface="Arial" charset="0"/>
              </a:rPr>
              <a:t>for short</a:t>
            </a:r>
          </a:p>
          <a:p>
            <a:pPr marL="609600" indent="-609600">
              <a:lnSpc>
                <a:spcPct val="90000"/>
              </a:lnSpc>
            </a:pPr>
            <a:r>
              <a:rPr lang="en-US" b="1">
                <a:solidFill>
                  <a:schemeClr val="tx2"/>
                </a:solidFill>
                <a:latin typeface="Arial" charset="0"/>
              </a:rPr>
              <a:t>Two examples are:</a:t>
            </a:r>
          </a:p>
          <a:p>
            <a:pPr marL="609600" indent="-609600">
              <a:lnSpc>
                <a:spcPct val="90000"/>
              </a:lnSpc>
              <a:buFontTx/>
              <a:buAutoNum type="arabicPeriod"/>
            </a:pPr>
            <a:r>
              <a:rPr lang="en-US" b="1">
                <a:solidFill>
                  <a:schemeClr val="tx2"/>
                </a:solidFill>
                <a:latin typeface="Arial" charset="0"/>
              </a:rPr>
              <a:t>Speculation –</a:t>
            </a:r>
            <a:r>
              <a:rPr lang="en-US" b="1">
                <a:latin typeface="Arial" charset="0"/>
              </a:rPr>
              <a:t> </a:t>
            </a:r>
            <a:r>
              <a:rPr lang="en-US" b="1" i="1">
                <a:solidFill>
                  <a:schemeClr val="hlink"/>
                </a:solidFill>
                <a:latin typeface="Arial" charset="0"/>
              </a:rPr>
              <a:t>Howe</a:t>
            </a:r>
            <a:r>
              <a:rPr lang="en-US" b="1" i="1">
                <a:solidFill>
                  <a:schemeClr val="tx2"/>
                </a:solidFill>
                <a:latin typeface="Arial" charset="0"/>
              </a:rPr>
              <a:t>: </a:t>
            </a:r>
            <a:r>
              <a:rPr lang="en-US" b="1">
                <a:solidFill>
                  <a:schemeClr val="tx2"/>
                </a:solidFill>
                <a:latin typeface="Arial" charset="0"/>
              </a:rPr>
              <a:t>duress is no defence to attempted murder (as well as murder, which was the actual decision in the case)</a:t>
            </a:r>
          </a:p>
          <a:p>
            <a:pPr marL="609600" indent="-609600">
              <a:lnSpc>
                <a:spcPct val="90000"/>
              </a:lnSpc>
              <a:buFontTx/>
              <a:buAutoNum type="arabicPeriod"/>
            </a:pPr>
            <a:r>
              <a:rPr lang="en-US" b="1">
                <a:solidFill>
                  <a:schemeClr val="tx2"/>
                </a:solidFill>
                <a:latin typeface="Arial" charset="0"/>
              </a:rPr>
              <a:t>Hypothetical situations –</a:t>
            </a:r>
            <a:r>
              <a:rPr lang="en-US" b="1">
                <a:latin typeface="Arial" charset="0"/>
              </a:rPr>
              <a:t> </a:t>
            </a:r>
            <a:r>
              <a:rPr lang="en-US" b="1" i="1">
                <a:solidFill>
                  <a:schemeClr val="hlink"/>
                </a:solidFill>
                <a:latin typeface="Arial" charset="0"/>
              </a:rPr>
              <a:t>Hill v Baxter</a:t>
            </a:r>
            <a:r>
              <a:rPr lang="en-US" b="1" i="1">
                <a:solidFill>
                  <a:schemeClr val="tx2"/>
                </a:solidFill>
                <a:latin typeface="Arial" charset="0"/>
              </a:rPr>
              <a:t>:</a:t>
            </a:r>
            <a:r>
              <a:rPr lang="en-US" b="1">
                <a:solidFill>
                  <a:schemeClr val="tx2"/>
                </a:solidFill>
                <a:latin typeface="Arial" charset="0"/>
              </a:rPr>
              <a:t>  examples of automatism</a:t>
            </a:r>
          </a:p>
          <a:p>
            <a:pPr marL="609600" indent="-609600">
              <a:lnSpc>
                <a:spcPct val="90000"/>
              </a:lnSpc>
              <a:buFontTx/>
              <a:buAutoNum type="arabicPeriod"/>
            </a:pPr>
            <a:endParaRPr lang="en-GB" b="1">
              <a:solidFill>
                <a:schemeClr val="tx2"/>
              </a:solidFill>
              <a:latin typeface="Arial" charset="0"/>
            </a:endParaRPr>
          </a:p>
        </p:txBody>
      </p:sp>
    </p:spTree>
    <p:extLst>
      <p:ext uri="{BB962C8B-B14F-4D97-AF65-F5344CB8AC3E}">
        <p14:creationId xmlns:p14="http://schemas.microsoft.com/office/powerpoint/2010/main" val="3883847477"/>
      </p:ext>
    </p:extLst>
  </p:cSld>
  <p:clrMapOvr>
    <a:masterClrMapping/>
  </p:clrMapOvr>
  <p:transition>
    <p:zoom dir="in"/>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1" fill="hold" grpId="1" nodeType="clickEffect">
                                  <p:stCondLst>
                                    <p:cond delay="0"/>
                                  </p:stCondLst>
                                  <p:childTnLst>
                                    <p:set>
                                      <p:cBhvr>
                                        <p:cTn id="6" dur="1" fill="hold">
                                          <p:stCondLst>
                                            <p:cond delay="0"/>
                                          </p:stCondLst>
                                        </p:cTn>
                                        <p:tgtEl>
                                          <p:spTgt spid="30722"/>
                                        </p:tgtEl>
                                        <p:attrNameLst>
                                          <p:attrName>style.visibility</p:attrName>
                                        </p:attrNameLst>
                                      </p:cBhvr>
                                      <p:to>
                                        <p:strVal val="visible"/>
                                      </p:to>
                                    </p:set>
                                    <p:anim calcmode="lin" valueType="num">
                                      <p:cBhvr additive="base">
                                        <p:cTn id="7" dur="500" fill="hold"/>
                                        <p:tgtEl>
                                          <p:spTgt spid="30722"/>
                                        </p:tgtEl>
                                        <p:attrNameLst>
                                          <p:attrName>ppt_x</p:attrName>
                                        </p:attrNameLst>
                                      </p:cBhvr>
                                      <p:tavLst>
                                        <p:tav tm="0">
                                          <p:val>
                                            <p:strVal val="#ppt_x"/>
                                          </p:val>
                                        </p:tav>
                                        <p:tav tm="100000">
                                          <p:val>
                                            <p:strVal val="#ppt_x"/>
                                          </p:val>
                                        </p:tav>
                                      </p:tavLst>
                                    </p:anim>
                                    <p:anim calcmode="lin" valueType="num">
                                      <p:cBhvr additive="base">
                                        <p:cTn id="8" dur="500" fill="hold"/>
                                        <p:tgtEl>
                                          <p:spTgt spid="30722"/>
                                        </p:tgtEl>
                                        <p:attrNameLst>
                                          <p:attrName>ppt_y</p:attrName>
                                        </p:attrNameLst>
                                      </p:cBhvr>
                                      <p:tavLst>
                                        <p:tav tm="0">
                                          <p:val>
                                            <p:strVal val="0-#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30723">
                                            <p:txEl>
                                              <p:pRg st="0" end="0"/>
                                            </p:txEl>
                                          </p:spTgt>
                                        </p:tgtEl>
                                        <p:attrNameLst>
                                          <p:attrName>style.visibility</p:attrName>
                                        </p:attrNameLst>
                                      </p:cBhvr>
                                      <p:to>
                                        <p:strVal val="visible"/>
                                      </p:to>
                                    </p:set>
                                    <p:anim calcmode="lin" valueType="num">
                                      <p:cBhvr additive="base">
                                        <p:cTn id="13" dur="500" fill="hold"/>
                                        <p:tgtEl>
                                          <p:spTgt spid="30723">
                                            <p:txEl>
                                              <p:pRg st="0" end="0"/>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3072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30723">
                                            <p:txEl>
                                              <p:pRg st="1" end="1"/>
                                            </p:txEl>
                                          </p:spTgt>
                                        </p:tgtEl>
                                        <p:attrNameLst>
                                          <p:attrName>style.visibility</p:attrName>
                                        </p:attrNameLst>
                                      </p:cBhvr>
                                      <p:to>
                                        <p:strVal val="visible"/>
                                      </p:to>
                                    </p:set>
                                    <p:anim calcmode="lin" valueType="num">
                                      <p:cBhvr additive="base">
                                        <p:cTn id="19" dur="500" fill="hold"/>
                                        <p:tgtEl>
                                          <p:spTgt spid="30723">
                                            <p:txEl>
                                              <p:pRg st="1" end="1"/>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3072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30723">
                                            <p:txEl>
                                              <p:pRg st="2" end="2"/>
                                            </p:txEl>
                                          </p:spTgt>
                                        </p:tgtEl>
                                        <p:attrNameLst>
                                          <p:attrName>style.visibility</p:attrName>
                                        </p:attrNameLst>
                                      </p:cBhvr>
                                      <p:to>
                                        <p:strVal val="visible"/>
                                      </p:to>
                                    </p:set>
                                    <p:anim calcmode="lin" valueType="num">
                                      <p:cBhvr additive="base">
                                        <p:cTn id="25" dur="500" fill="hold"/>
                                        <p:tgtEl>
                                          <p:spTgt spid="30723">
                                            <p:txEl>
                                              <p:pRg st="2" end="2"/>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3072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2" fill="hold" grpId="0" nodeType="clickEffect">
                                  <p:stCondLst>
                                    <p:cond delay="0"/>
                                  </p:stCondLst>
                                  <p:childTnLst>
                                    <p:set>
                                      <p:cBhvr>
                                        <p:cTn id="30" dur="1" fill="hold">
                                          <p:stCondLst>
                                            <p:cond delay="0"/>
                                          </p:stCondLst>
                                        </p:cTn>
                                        <p:tgtEl>
                                          <p:spTgt spid="30723">
                                            <p:txEl>
                                              <p:pRg st="3" end="3"/>
                                            </p:txEl>
                                          </p:spTgt>
                                        </p:tgtEl>
                                        <p:attrNameLst>
                                          <p:attrName>style.visibility</p:attrName>
                                        </p:attrNameLst>
                                      </p:cBhvr>
                                      <p:to>
                                        <p:strVal val="visible"/>
                                      </p:to>
                                    </p:set>
                                    <p:anim calcmode="lin" valueType="num">
                                      <p:cBhvr additive="base">
                                        <p:cTn id="31" dur="500" fill="hold"/>
                                        <p:tgtEl>
                                          <p:spTgt spid="30723">
                                            <p:txEl>
                                              <p:pRg st="3" end="3"/>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3072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9" presetClass="exit" presetSubtype="0" fill="hold" grpId="0" nodeType="clickEffect">
                                  <p:stCondLst>
                                    <p:cond delay="0"/>
                                  </p:stCondLst>
                                  <p:childTnLst>
                                    <p:animEffect transition="out" filter="dissolve">
                                      <p:cBhvr>
                                        <p:cTn id="36" dur="500"/>
                                        <p:tgtEl>
                                          <p:spTgt spid="30722"/>
                                        </p:tgtEl>
                                      </p:cBhvr>
                                    </p:animEffect>
                                    <p:set>
                                      <p:cBhvr>
                                        <p:cTn id="37" dur="1" fill="hold">
                                          <p:stCondLst>
                                            <p:cond delay="499"/>
                                          </p:stCondLst>
                                        </p:cTn>
                                        <p:tgtEl>
                                          <p:spTgt spid="30722"/>
                                        </p:tgtEl>
                                        <p:attrNameLst>
                                          <p:attrName>style.visibility</p:attrName>
                                        </p:attrNameLst>
                                      </p:cBhvr>
                                      <p:to>
                                        <p:strVal val="hidden"/>
                                      </p:to>
                                    </p:set>
                                  </p:childTnLst>
                                </p:cTn>
                              </p:par>
                              <p:par>
                                <p:cTn id="38" presetID="9" presetClass="exit" presetSubtype="0" fill="hold" grpId="1" nodeType="withEffect">
                                  <p:stCondLst>
                                    <p:cond delay="0"/>
                                  </p:stCondLst>
                                  <p:childTnLst>
                                    <p:animEffect transition="out" filter="dissolve">
                                      <p:cBhvr>
                                        <p:cTn id="39" dur="500"/>
                                        <p:tgtEl>
                                          <p:spTgt spid="30723">
                                            <p:txEl>
                                              <p:pRg st="0" end="0"/>
                                            </p:txEl>
                                          </p:spTgt>
                                        </p:tgtEl>
                                      </p:cBhvr>
                                    </p:animEffect>
                                    <p:set>
                                      <p:cBhvr>
                                        <p:cTn id="40" dur="1" fill="hold">
                                          <p:stCondLst>
                                            <p:cond delay="499"/>
                                          </p:stCondLst>
                                        </p:cTn>
                                        <p:tgtEl>
                                          <p:spTgt spid="30723">
                                            <p:txEl>
                                              <p:pRg st="0" end="0"/>
                                            </p:txEl>
                                          </p:spTgt>
                                        </p:tgtEl>
                                        <p:attrNameLst>
                                          <p:attrName>style.visibility</p:attrName>
                                        </p:attrNameLst>
                                      </p:cBhvr>
                                      <p:to>
                                        <p:strVal val="hidden"/>
                                      </p:to>
                                    </p:set>
                                  </p:childTnLst>
                                </p:cTn>
                              </p:par>
                              <p:par>
                                <p:cTn id="41" presetID="9" presetClass="exit" presetSubtype="0" fill="hold" grpId="1" nodeType="withEffect">
                                  <p:stCondLst>
                                    <p:cond delay="0"/>
                                  </p:stCondLst>
                                  <p:childTnLst>
                                    <p:animEffect transition="out" filter="dissolve">
                                      <p:cBhvr>
                                        <p:cTn id="42" dur="500"/>
                                        <p:tgtEl>
                                          <p:spTgt spid="30723">
                                            <p:txEl>
                                              <p:pRg st="1" end="1"/>
                                            </p:txEl>
                                          </p:spTgt>
                                        </p:tgtEl>
                                      </p:cBhvr>
                                    </p:animEffect>
                                    <p:set>
                                      <p:cBhvr>
                                        <p:cTn id="43" dur="1" fill="hold">
                                          <p:stCondLst>
                                            <p:cond delay="499"/>
                                          </p:stCondLst>
                                        </p:cTn>
                                        <p:tgtEl>
                                          <p:spTgt spid="30723">
                                            <p:txEl>
                                              <p:pRg st="1" end="1"/>
                                            </p:txEl>
                                          </p:spTgt>
                                        </p:tgtEl>
                                        <p:attrNameLst>
                                          <p:attrName>style.visibility</p:attrName>
                                        </p:attrNameLst>
                                      </p:cBhvr>
                                      <p:to>
                                        <p:strVal val="hidden"/>
                                      </p:to>
                                    </p:set>
                                  </p:childTnLst>
                                </p:cTn>
                              </p:par>
                              <p:par>
                                <p:cTn id="44" presetID="9" presetClass="exit" presetSubtype="0" fill="hold" grpId="1" nodeType="withEffect">
                                  <p:stCondLst>
                                    <p:cond delay="0"/>
                                  </p:stCondLst>
                                  <p:childTnLst>
                                    <p:animEffect transition="out" filter="dissolve">
                                      <p:cBhvr>
                                        <p:cTn id="45" dur="500"/>
                                        <p:tgtEl>
                                          <p:spTgt spid="30723">
                                            <p:txEl>
                                              <p:pRg st="2" end="2"/>
                                            </p:txEl>
                                          </p:spTgt>
                                        </p:tgtEl>
                                      </p:cBhvr>
                                    </p:animEffect>
                                    <p:set>
                                      <p:cBhvr>
                                        <p:cTn id="46" dur="1" fill="hold">
                                          <p:stCondLst>
                                            <p:cond delay="499"/>
                                          </p:stCondLst>
                                        </p:cTn>
                                        <p:tgtEl>
                                          <p:spTgt spid="30723">
                                            <p:txEl>
                                              <p:pRg st="2" end="2"/>
                                            </p:txEl>
                                          </p:spTgt>
                                        </p:tgtEl>
                                        <p:attrNameLst>
                                          <p:attrName>style.visibility</p:attrName>
                                        </p:attrNameLst>
                                      </p:cBhvr>
                                      <p:to>
                                        <p:strVal val="hidden"/>
                                      </p:to>
                                    </p:set>
                                  </p:childTnLst>
                                </p:cTn>
                              </p:par>
                              <p:par>
                                <p:cTn id="47" presetID="9" presetClass="exit" presetSubtype="0" fill="hold" grpId="1" nodeType="withEffect">
                                  <p:stCondLst>
                                    <p:cond delay="0"/>
                                  </p:stCondLst>
                                  <p:childTnLst>
                                    <p:animEffect transition="out" filter="dissolve">
                                      <p:cBhvr>
                                        <p:cTn id="48" dur="500"/>
                                        <p:tgtEl>
                                          <p:spTgt spid="30723">
                                            <p:txEl>
                                              <p:pRg st="3" end="3"/>
                                            </p:txEl>
                                          </p:spTgt>
                                        </p:tgtEl>
                                      </p:cBhvr>
                                    </p:animEffect>
                                    <p:set>
                                      <p:cBhvr>
                                        <p:cTn id="49" dur="1" fill="hold">
                                          <p:stCondLst>
                                            <p:cond delay="499"/>
                                          </p:stCondLst>
                                        </p:cTn>
                                        <p:tgtEl>
                                          <p:spTgt spid="30723">
                                            <p:txEl>
                                              <p:pRg st="3" end="3"/>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2" grpId="0"/>
      <p:bldP spid="30722" grpId="1"/>
      <p:bldP spid="30723" grpId="0" build="p" autoUpdateAnimBg="0"/>
      <p:bldP spid="30723" grpId="1" build="p"/>
    </p:bld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normAutofit fontScale="90000"/>
          </a:bodyPr>
          <a:lstStyle/>
          <a:p>
            <a:r>
              <a:rPr lang="en-US" b="1">
                <a:latin typeface="Arial" charset="0"/>
              </a:rPr>
              <a:t>What does a </a:t>
            </a:r>
            <a:r>
              <a:rPr lang="en-US" b="1">
                <a:solidFill>
                  <a:schemeClr val="hlink"/>
                </a:solidFill>
                <a:latin typeface="Arial" charset="0"/>
              </a:rPr>
              <a:t>judgment</a:t>
            </a:r>
            <a:r>
              <a:rPr lang="en-US" b="1">
                <a:latin typeface="Arial" charset="0"/>
              </a:rPr>
              <a:t> contain?</a:t>
            </a:r>
            <a:endParaRPr lang="en-GB" b="1">
              <a:latin typeface="Arial" charset="0"/>
            </a:endParaRPr>
          </a:p>
        </p:txBody>
      </p:sp>
      <p:sp>
        <p:nvSpPr>
          <p:cNvPr id="28675" name="Rectangle 3"/>
          <p:cNvSpPr>
            <a:spLocks noGrp="1" noChangeArrowheads="1"/>
          </p:cNvSpPr>
          <p:nvPr>
            <p:ph type="body" idx="1"/>
          </p:nvPr>
        </p:nvSpPr>
        <p:spPr>
          <a:xfrm>
            <a:off x="1116013" y="1766888"/>
            <a:ext cx="7715250" cy="4830762"/>
          </a:xfrm>
        </p:spPr>
        <p:txBody>
          <a:bodyPr/>
          <a:lstStyle/>
          <a:p>
            <a:pPr>
              <a:lnSpc>
                <a:spcPct val="80000"/>
              </a:lnSpc>
              <a:buFontTx/>
              <a:buNone/>
            </a:pPr>
            <a:r>
              <a:rPr lang="en-US" sz="2800" b="1">
                <a:solidFill>
                  <a:schemeClr val="tx2"/>
                </a:solidFill>
                <a:latin typeface="Arial" charset="0"/>
              </a:rPr>
              <a:t>The judgment is a speech made by the judge giving (4 things):</a:t>
            </a:r>
          </a:p>
          <a:p>
            <a:pPr>
              <a:lnSpc>
                <a:spcPct val="80000"/>
              </a:lnSpc>
            </a:pPr>
            <a:r>
              <a:rPr lang="en-US" sz="2800" b="1">
                <a:solidFill>
                  <a:schemeClr val="tx2"/>
                </a:solidFill>
                <a:latin typeface="Arial" charset="0"/>
              </a:rPr>
              <a:t>A summary of the facts</a:t>
            </a:r>
          </a:p>
          <a:p>
            <a:pPr>
              <a:lnSpc>
                <a:spcPct val="80000"/>
              </a:lnSpc>
            </a:pPr>
            <a:r>
              <a:rPr lang="en-US" sz="2800" b="1">
                <a:solidFill>
                  <a:schemeClr val="tx2"/>
                </a:solidFill>
                <a:latin typeface="Arial" charset="0"/>
              </a:rPr>
              <a:t>A review of the legal arguments, i.e. the summary of the relevant law</a:t>
            </a:r>
          </a:p>
          <a:p>
            <a:pPr>
              <a:lnSpc>
                <a:spcPct val="80000"/>
              </a:lnSpc>
            </a:pPr>
            <a:r>
              <a:rPr lang="en-US" sz="2800" b="1">
                <a:solidFill>
                  <a:schemeClr val="tx2"/>
                </a:solidFill>
                <a:latin typeface="Arial" charset="0"/>
              </a:rPr>
              <a:t>The reasoning for the decision (in appeal and civil cases) :  the principles of law used – the </a:t>
            </a:r>
            <a:r>
              <a:rPr lang="en-US" sz="2800" b="1" i="1">
                <a:solidFill>
                  <a:schemeClr val="tx2"/>
                </a:solidFill>
                <a:latin typeface="Arial" charset="0"/>
              </a:rPr>
              <a:t>ratio</a:t>
            </a:r>
            <a:r>
              <a:rPr lang="en-US" sz="2800" b="1">
                <a:solidFill>
                  <a:schemeClr val="tx2"/>
                </a:solidFill>
                <a:latin typeface="Arial" charset="0"/>
              </a:rPr>
              <a:t> and </a:t>
            </a:r>
            <a:r>
              <a:rPr lang="en-US" sz="2800" b="1" i="1">
                <a:solidFill>
                  <a:schemeClr val="tx2"/>
                </a:solidFill>
                <a:latin typeface="Arial" charset="0"/>
              </a:rPr>
              <a:t>obiter</a:t>
            </a:r>
            <a:endParaRPr lang="en-US" sz="2800" b="1">
              <a:solidFill>
                <a:schemeClr val="tx2"/>
              </a:solidFill>
              <a:latin typeface="Arial" charset="0"/>
            </a:endParaRPr>
          </a:p>
          <a:p>
            <a:pPr>
              <a:lnSpc>
                <a:spcPct val="80000"/>
              </a:lnSpc>
            </a:pPr>
            <a:r>
              <a:rPr lang="en-US" sz="2800" b="1">
                <a:solidFill>
                  <a:schemeClr val="tx2"/>
                </a:solidFill>
                <a:latin typeface="Arial" charset="0"/>
              </a:rPr>
              <a:t>The decision itself (also in appeal and civil cases) </a:t>
            </a:r>
          </a:p>
          <a:p>
            <a:pPr>
              <a:lnSpc>
                <a:spcPct val="80000"/>
              </a:lnSpc>
              <a:buFontTx/>
              <a:buNone/>
            </a:pPr>
            <a:r>
              <a:rPr lang="en-GB" sz="2800" b="1">
                <a:solidFill>
                  <a:schemeClr val="hlink"/>
                </a:solidFill>
                <a:latin typeface="Arial" charset="0"/>
              </a:rPr>
              <a:t>NB  where is the equivalent in criminal cases at first instance?</a:t>
            </a:r>
          </a:p>
        </p:txBody>
      </p:sp>
    </p:spTree>
    <p:extLst>
      <p:ext uri="{BB962C8B-B14F-4D97-AF65-F5344CB8AC3E}">
        <p14:creationId xmlns:p14="http://schemas.microsoft.com/office/powerpoint/2010/main" val="1115209777"/>
      </p:ext>
    </p:extLst>
  </p:cSld>
  <p:clrMapOvr>
    <a:masterClrMapping/>
  </p:clrMapOvr>
  <p:transition>
    <p:zoom dir="in"/>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1" fill="hold" grpId="1" nodeType="clickEffect">
                                  <p:stCondLst>
                                    <p:cond delay="0"/>
                                  </p:stCondLst>
                                  <p:childTnLst>
                                    <p:set>
                                      <p:cBhvr>
                                        <p:cTn id="6" dur="1" fill="hold">
                                          <p:stCondLst>
                                            <p:cond delay="0"/>
                                          </p:stCondLst>
                                        </p:cTn>
                                        <p:tgtEl>
                                          <p:spTgt spid="28674"/>
                                        </p:tgtEl>
                                        <p:attrNameLst>
                                          <p:attrName>style.visibility</p:attrName>
                                        </p:attrNameLst>
                                      </p:cBhvr>
                                      <p:to>
                                        <p:strVal val="visible"/>
                                      </p:to>
                                    </p:set>
                                    <p:anim calcmode="lin" valueType="num">
                                      <p:cBhvr additive="base">
                                        <p:cTn id="7" dur="500" fill="hold"/>
                                        <p:tgtEl>
                                          <p:spTgt spid="28674"/>
                                        </p:tgtEl>
                                        <p:attrNameLst>
                                          <p:attrName>ppt_x</p:attrName>
                                        </p:attrNameLst>
                                      </p:cBhvr>
                                      <p:tavLst>
                                        <p:tav tm="0">
                                          <p:val>
                                            <p:strVal val="#ppt_x"/>
                                          </p:val>
                                        </p:tav>
                                        <p:tav tm="100000">
                                          <p:val>
                                            <p:strVal val="#ppt_x"/>
                                          </p:val>
                                        </p:tav>
                                      </p:tavLst>
                                    </p:anim>
                                    <p:anim calcmode="lin" valueType="num">
                                      <p:cBhvr additive="base">
                                        <p:cTn id="8" dur="500" fill="hold"/>
                                        <p:tgtEl>
                                          <p:spTgt spid="28674"/>
                                        </p:tgtEl>
                                        <p:attrNameLst>
                                          <p:attrName>ppt_y</p:attrName>
                                        </p:attrNameLst>
                                      </p:cBhvr>
                                      <p:tavLst>
                                        <p:tav tm="0">
                                          <p:val>
                                            <p:strVal val="0-#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28675">
                                            <p:txEl>
                                              <p:pRg st="0" end="0"/>
                                            </p:txEl>
                                          </p:spTgt>
                                        </p:tgtEl>
                                        <p:attrNameLst>
                                          <p:attrName>style.visibility</p:attrName>
                                        </p:attrNameLst>
                                      </p:cBhvr>
                                      <p:to>
                                        <p:strVal val="visible"/>
                                      </p:to>
                                    </p:set>
                                    <p:anim calcmode="lin" valueType="num">
                                      <p:cBhvr additive="base">
                                        <p:cTn id="13" dur="500" fill="hold"/>
                                        <p:tgtEl>
                                          <p:spTgt spid="28675">
                                            <p:txEl>
                                              <p:pRg st="0" end="0"/>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2867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28675">
                                            <p:txEl>
                                              <p:pRg st="1" end="1"/>
                                            </p:txEl>
                                          </p:spTgt>
                                        </p:tgtEl>
                                        <p:attrNameLst>
                                          <p:attrName>style.visibility</p:attrName>
                                        </p:attrNameLst>
                                      </p:cBhvr>
                                      <p:to>
                                        <p:strVal val="visible"/>
                                      </p:to>
                                    </p:set>
                                    <p:anim calcmode="lin" valueType="num">
                                      <p:cBhvr additive="base">
                                        <p:cTn id="19" dur="500" fill="hold"/>
                                        <p:tgtEl>
                                          <p:spTgt spid="28675">
                                            <p:txEl>
                                              <p:pRg st="1" end="1"/>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28675">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28675">
                                            <p:txEl>
                                              <p:pRg st="2" end="2"/>
                                            </p:txEl>
                                          </p:spTgt>
                                        </p:tgtEl>
                                        <p:attrNameLst>
                                          <p:attrName>style.visibility</p:attrName>
                                        </p:attrNameLst>
                                      </p:cBhvr>
                                      <p:to>
                                        <p:strVal val="visible"/>
                                      </p:to>
                                    </p:set>
                                    <p:anim calcmode="lin" valueType="num">
                                      <p:cBhvr additive="base">
                                        <p:cTn id="25" dur="500" fill="hold"/>
                                        <p:tgtEl>
                                          <p:spTgt spid="28675">
                                            <p:txEl>
                                              <p:pRg st="2" end="2"/>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28675">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2" fill="hold" grpId="0" nodeType="clickEffect">
                                  <p:stCondLst>
                                    <p:cond delay="0"/>
                                  </p:stCondLst>
                                  <p:childTnLst>
                                    <p:set>
                                      <p:cBhvr>
                                        <p:cTn id="30" dur="1" fill="hold">
                                          <p:stCondLst>
                                            <p:cond delay="0"/>
                                          </p:stCondLst>
                                        </p:cTn>
                                        <p:tgtEl>
                                          <p:spTgt spid="28675">
                                            <p:txEl>
                                              <p:pRg st="3" end="3"/>
                                            </p:txEl>
                                          </p:spTgt>
                                        </p:tgtEl>
                                        <p:attrNameLst>
                                          <p:attrName>style.visibility</p:attrName>
                                        </p:attrNameLst>
                                      </p:cBhvr>
                                      <p:to>
                                        <p:strVal val="visible"/>
                                      </p:to>
                                    </p:set>
                                    <p:anim calcmode="lin" valueType="num">
                                      <p:cBhvr additive="base">
                                        <p:cTn id="31" dur="500" fill="hold"/>
                                        <p:tgtEl>
                                          <p:spTgt spid="28675">
                                            <p:txEl>
                                              <p:pRg st="3" end="3"/>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28675">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2" fill="hold" grpId="0" nodeType="clickEffect">
                                  <p:stCondLst>
                                    <p:cond delay="0"/>
                                  </p:stCondLst>
                                  <p:childTnLst>
                                    <p:set>
                                      <p:cBhvr>
                                        <p:cTn id="36" dur="1" fill="hold">
                                          <p:stCondLst>
                                            <p:cond delay="0"/>
                                          </p:stCondLst>
                                        </p:cTn>
                                        <p:tgtEl>
                                          <p:spTgt spid="28675">
                                            <p:txEl>
                                              <p:pRg st="4" end="4"/>
                                            </p:txEl>
                                          </p:spTgt>
                                        </p:tgtEl>
                                        <p:attrNameLst>
                                          <p:attrName>style.visibility</p:attrName>
                                        </p:attrNameLst>
                                      </p:cBhvr>
                                      <p:to>
                                        <p:strVal val="visible"/>
                                      </p:to>
                                    </p:set>
                                    <p:anim calcmode="lin" valueType="num">
                                      <p:cBhvr additive="base">
                                        <p:cTn id="37" dur="500" fill="hold"/>
                                        <p:tgtEl>
                                          <p:spTgt spid="28675">
                                            <p:txEl>
                                              <p:pRg st="4" end="4"/>
                                            </p:txEl>
                                          </p:spTgt>
                                        </p:tgtEl>
                                        <p:attrNameLst>
                                          <p:attrName>ppt_x</p:attrName>
                                        </p:attrNameLst>
                                      </p:cBhvr>
                                      <p:tavLst>
                                        <p:tav tm="0">
                                          <p:val>
                                            <p:strVal val="1+#ppt_w/2"/>
                                          </p:val>
                                        </p:tav>
                                        <p:tav tm="100000">
                                          <p:val>
                                            <p:strVal val="#ppt_x"/>
                                          </p:val>
                                        </p:tav>
                                      </p:tavLst>
                                    </p:anim>
                                    <p:anim calcmode="lin" valueType="num">
                                      <p:cBhvr additive="base">
                                        <p:cTn id="38" dur="500" fill="hold"/>
                                        <p:tgtEl>
                                          <p:spTgt spid="28675">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2" fill="hold" grpId="0" nodeType="clickEffect">
                                  <p:stCondLst>
                                    <p:cond delay="0"/>
                                  </p:stCondLst>
                                  <p:childTnLst>
                                    <p:set>
                                      <p:cBhvr>
                                        <p:cTn id="42" dur="1" fill="hold">
                                          <p:stCondLst>
                                            <p:cond delay="0"/>
                                          </p:stCondLst>
                                        </p:cTn>
                                        <p:tgtEl>
                                          <p:spTgt spid="28675">
                                            <p:txEl>
                                              <p:pRg st="5" end="5"/>
                                            </p:txEl>
                                          </p:spTgt>
                                        </p:tgtEl>
                                        <p:attrNameLst>
                                          <p:attrName>style.visibility</p:attrName>
                                        </p:attrNameLst>
                                      </p:cBhvr>
                                      <p:to>
                                        <p:strVal val="visible"/>
                                      </p:to>
                                    </p:set>
                                    <p:anim calcmode="lin" valueType="num">
                                      <p:cBhvr additive="base">
                                        <p:cTn id="43" dur="500" fill="hold"/>
                                        <p:tgtEl>
                                          <p:spTgt spid="28675">
                                            <p:txEl>
                                              <p:pRg st="5" end="5"/>
                                            </p:txEl>
                                          </p:spTgt>
                                        </p:tgtEl>
                                        <p:attrNameLst>
                                          <p:attrName>ppt_x</p:attrName>
                                        </p:attrNameLst>
                                      </p:cBhvr>
                                      <p:tavLst>
                                        <p:tav tm="0">
                                          <p:val>
                                            <p:strVal val="1+#ppt_w/2"/>
                                          </p:val>
                                        </p:tav>
                                        <p:tav tm="100000">
                                          <p:val>
                                            <p:strVal val="#ppt_x"/>
                                          </p:val>
                                        </p:tav>
                                      </p:tavLst>
                                    </p:anim>
                                    <p:anim calcmode="lin" valueType="num">
                                      <p:cBhvr additive="base">
                                        <p:cTn id="44" dur="500" fill="hold"/>
                                        <p:tgtEl>
                                          <p:spTgt spid="28675">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9" presetClass="exit" presetSubtype="0" fill="hold" grpId="0" nodeType="clickEffect">
                                  <p:stCondLst>
                                    <p:cond delay="0"/>
                                  </p:stCondLst>
                                  <p:childTnLst>
                                    <p:animEffect transition="out" filter="dissolve">
                                      <p:cBhvr>
                                        <p:cTn id="48" dur="500"/>
                                        <p:tgtEl>
                                          <p:spTgt spid="28674"/>
                                        </p:tgtEl>
                                      </p:cBhvr>
                                    </p:animEffect>
                                    <p:set>
                                      <p:cBhvr>
                                        <p:cTn id="49" dur="1" fill="hold">
                                          <p:stCondLst>
                                            <p:cond delay="499"/>
                                          </p:stCondLst>
                                        </p:cTn>
                                        <p:tgtEl>
                                          <p:spTgt spid="28674"/>
                                        </p:tgtEl>
                                        <p:attrNameLst>
                                          <p:attrName>style.visibility</p:attrName>
                                        </p:attrNameLst>
                                      </p:cBhvr>
                                      <p:to>
                                        <p:strVal val="hidden"/>
                                      </p:to>
                                    </p:set>
                                  </p:childTnLst>
                                </p:cTn>
                              </p:par>
                              <p:par>
                                <p:cTn id="50" presetID="9" presetClass="exit" presetSubtype="0" fill="hold" grpId="1" nodeType="withEffect">
                                  <p:stCondLst>
                                    <p:cond delay="0"/>
                                  </p:stCondLst>
                                  <p:childTnLst>
                                    <p:animEffect transition="out" filter="dissolve">
                                      <p:cBhvr>
                                        <p:cTn id="51" dur="500"/>
                                        <p:tgtEl>
                                          <p:spTgt spid="28675">
                                            <p:txEl>
                                              <p:pRg st="0" end="0"/>
                                            </p:txEl>
                                          </p:spTgt>
                                        </p:tgtEl>
                                      </p:cBhvr>
                                    </p:animEffect>
                                    <p:set>
                                      <p:cBhvr>
                                        <p:cTn id="52" dur="1" fill="hold">
                                          <p:stCondLst>
                                            <p:cond delay="499"/>
                                          </p:stCondLst>
                                        </p:cTn>
                                        <p:tgtEl>
                                          <p:spTgt spid="28675">
                                            <p:txEl>
                                              <p:pRg st="0" end="0"/>
                                            </p:txEl>
                                          </p:spTgt>
                                        </p:tgtEl>
                                        <p:attrNameLst>
                                          <p:attrName>style.visibility</p:attrName>
                                        </p:attrNameLst>
                                      </p:cBhvr>
                                      <p:to>
                                        <p:strVal val="hidden"/>
                                      </p:to>
                                    </p:set>
                                  </p:childTnLst>
                                </p:cTn>
                              </p:par>
                              <p:par>
                                <p:cTn id="53" presetID="9" presetClass="exit" presetSubtype="0" fill="hold" grpId="1" nodeType="withEffect">
                                  <p:stCondLst>
                                    <p:cond delay="0"/>
                                  </p:stCondLst>
                                  <p:childTnLst>
                                    <p:animEffect transition="out" filter="dissolve">
                                      <p:cBhvr>
                                        <p:cTn id="54" dur="500"/>
                                        <p:tgtEl>
                                          <p:spTgt spid="28675">
                                            <p:txEl>
                                              <p:pRg st="1" end="1"/>
                                            </p:txEl>
                                          </p:spTgt>
                                        </p:tgtEl>
                                      </p:cBhvr>
                                    </p:animEffect>
                                    <p:set>
                                      <p:cBhvr>
                                        <p:cTn id="55" dur="1" fill="hold">
                                          <p:stCondLst>
                                            <p:cond delay="499"/>
                                          </p:stCondLst>
                                        </p:cTn>
                                        <p:tgtEl>
                                          <p:spTgt spid="28675">
                                            <p:txEl>
                                              <p:pRg st="1" end="1"/>
                                            </p:txEl>
                                          </p:spTgt>
                                        </p:tgtEl>
                                        <p:attrNameLst>
                                          <p:attrName>style.visibility</p:attrName>
                                        </p:attrNameLst>
                                      </p:cBhvr>
                                      <p:to>
                                        <p:strVal val="hidden"/>
                                      </p:to>
                                    </p:set>
                                  </p:childTnLst>
                                </p:cTn>
                              </p:par>
                              <p:par>
                                <p:cTn id="56" presetID="9" presetClass="exit" presetSubtype="0" fill="hold" grpId="1" nodeType="withEffect">
                                  <p:stCondLst>
                                    <p:cond delay="0"/>
                                  </p:stCondLst>
                                  <p:childTnLst>
                                    <p:animEffect transition="out" filter="dissolve">
                                      <p:cBhvr>
                                        <p:cTn id="57" dur="500"/>
                                        <p:tgtEl>
                                          <p:spTgt spid="28675">
                                            <p:txEl>
                                              <p:pRg st="2" end="2"/>
                                            </p:txEl>
                                          </p:spTgt>
                                        </p:tgtEl>
                                      </p:cBhvr>
                                    </p:animEffect>
                                    <p:set>
                                      <p:cBhvr>
                                        <p:cTn id="58" dur="1" fill="hold">
                                          <p:stCondLst>
                                            <p:cond delay="499"/>
                                          </p:stCondLst>
                                        </p:cTn>
                                        <p:tgtEl>
                                          <p:spTgt spid="28675">
                                            <p:txEl>
                                              <p:pRg st="2" end="2"/>
                                            </p:txEl>
                                          </p:spTgt>
                                        </p:tgtEl>
                                        <p:attrNameLst>
                                          <p:attrName>style.visibility</p:attrName>
                                        </p:attrNameLst>
                                      </p:cBhvr>
                                      <p:to>
                                        <p:strVal val="hidden"/>
                                      </p:to>
                                    </p:set>
                                  </p:childTnLst>
                                </p:cTn>
                              </p:par>
                              <p:par>
                                <p:cTn id="59" presetID="9" presetClass="exit" presetSubtype="0" fill="hold" grpId="1" nodeType="withEffect">
                                  <p:stCondLst>
                                    <p:cond delay="0"/>
                                  </p:stCondLst>
                                  <p:childTnLst>
                                    <p:animEffect transition="out" filter="dissolve">
                                      <p:cBhvr>
                                        <p:cTn id="60" dur="500"/>
                                        <p:tgtEl>
                                          <p:spTgt spid="28675">
                                            <p:txEl>
                                              <p:pRg st="3" end="3"/>
                                            </p:txEl>
                                          </p:spTgt>
                                        </p:tgtEl>
                                      </p:cBhvr>
                                    </p:animEffect>
                                    <p:set>
                                      <p:cBhvr>
                                        <p:cTn id="61" dur="1" fill="hold">
                                          <p:stCondLst>
                                            <p:cond delay="499"/>
                                          </p:stCondLst>
                                        </p:cTn>
                                        <p:tgtEl>
                                          <p:spTgt spid="28675">
                                            <p:txEl>
                                              <p:pRg st="3" end="3"/>
                                            </p:txEl>
                                          </p:spTgt>
                                        </p:tgtEl>
                                        <p:attrNameLst>
                                          <p:attrName>style.visibility</p:attrName>
                                        </p:attrNameLst>
                                      </p:cBhvr>
                                      <p:to>
                                        <p:strVal val="hidden"/>
                                      </p:to>
                                    </p:set>
                                  </p:childTnLst>
                                </p:cTn>
                              </p:par>
                              <p:par>
                                <p:cTn id="62" presetID="9" presetClass="exit" presetSubtype="0" fill="hold" grpId="1" nodeType="withEffect">
                                  <p:stCondLst>
                                    <p:cond delay="0"/>
                                  </p:stCondLst>
                                  <p:childTnLst>
                                    <p:animEffect transition="out" filter="dissolve">
                                      <p:cBhvr>
                                        <p:cTn id="63" dur="500"/>
                                        <p:tgtEl>
                                          <p:spTgt spid="28675">
                                            <p:txEl>
                                              <p:pRg st="4" end="4"/>
                                            </p:txEl>
                                          </p:spTgt>
                                        </p:tgtEl>
                                      </p:cBhvr>
                                    </p:animEffect>
                                    <p:set>
                                      <p:cBhvr>
                                        <p:cTn id="64" dur="1" fill="hold">
                                          <p:stCondLst>
                                            <p:cond delay="499"/>
                                          </p:stCondLst>
                                        </p:cTn>
                                        <p:tgtEl>
                                          <p:spTgt spid="28675">
                                            <p:txEl>
                                              <p:pRg st="4" end="4"/>
                                            </p:txEl>
                                          </p:spTgt>
                                        </p:tgtEl>
                                        <p:attrNameLst>
                                          <p:attrName>style.visibility</p:attrName>
                                        </p:attrNameLst>
                                      </p:cBhvr>
                                      <p:to>
                                        <p:strVal val="hidden"/>
                                      </p:to>
                                    </p:set>
                                  </p:childTnLst>
                                </p:cTn>
                              </p:par>
                              <p:par>
                                <p:cTn id="65" presetID="9" presetClass="exit" presetSubtype="0" fill="hold" grpId="1" nodeType="withEffect">
                                  <p:stCondLst>
                                    <p:cond delay="0"/>
                                  </p:stCondLst>
                                  <p:childTnLst>
                                    <p:animEffect transition="out" filter="dissolve">
                                      <p:cBhvr>
                                        <p:cTn id="66" dur="500"/>
                                        <p:tgtEl>
                                          <p:spTgt spid="28675">
                                            <p:txEl>
                                              <p:pRg st="5" end="5"/>
                                            </p:txEl>
                                          </p:spTgt>
                                        </p:tgtEl>
                                      </p:cBhvr>
                                    </p:animEffect>
                                    <p:set>
                                      <p:cBhvr>
                                        <p:cTn id="67" dur="1" fill="hold">
                                          <p:stCondLst>
                                            <p:cond delay="499"/>
                                          </p:stCondLst>
                                        </p:cTn>
                                        <p:tgtEl>
                                          <p:spTgt spid="28675">
                                            <p:txEl>
                                              <p:pRg st="5" end="5"/>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4" grpId="0"/>
      <p:bldP spid="28674" grpId="1"/>
      <p:bldP spid="28675" grpId="0" build="p" autoUpdateAnimBg="0"/>
      <p:bldP spid="28675" grpId="1" build="p"/>
    </p:bld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normAutofit fontScale="90000"/>
          </a:bodyPr>
          <a:lstStyle/>
          <a:p>
            <a:r>
              <a:rPr lang="en-US" b="1">
                <a:latin typeface="Arial" charset="0"/>
              </a:rPr>
              <a:t>How does an </a:t>
            </a:r>
            <a:r>
              <a:rPr lang="en-US" b="1" i="1">
                <a:solidFill>
                  <a:schemeClr val="hlink"/>
                </a:solidFill>
                <a:latin typeface="Arial" charset="0"/>
              </a:rPr>
              <a:t>obiter</a:t>
            </a:r>
            <a:r>
              <a:rPr lang="en-US" b="1" i="1">
                <a:latin typeface="Arial" charset="0"/>
              </a:rPr>
              <a:t> </a:t>
            </a:r>
            <a:r>
              <a:rPr lang="en-US" b="1">
                <a:latin typeface="Arial" charset="0"/>
              </a:rPr>
              <a:t>differ from a </a:t>
            </a:r>
            <a:r>
              <a:rPr lang="en-US" b="1" i="1">
                <a:solidFill>
                  <a:schemeClr val="hlink"/>
                </a:solidFill>
                <a:latin typeface="Arial" charset="0"/>
              </a:rPr>
              <a:t>ratio</a:t>
            </a:r>
            <a:r>
              <a:rPr lang="en-US" b="1">
                <a:latin typeface="Arial" charset="0"/>
              </a:rPr>
              <a:t>?</a:t>
            </a:r>
            <a:endParaRPr lang="en-GB" b="1">
              <a:latin typeface="Arial" charset="0"/>
            </a:endParaRPr>
          </a:p>
        </p:txBody>
      </p:sp>
      <p:sp>
        <p:nvSpPr>
          <p:cNvPr id="31747" name="Rectangle 3"/>
          <p:cNvSpPr>
            <a:spLocks noGrp="1" noChangeArrowheads="1"/>
          </p:cNvSpPr>
          <p:nvPr>
            <p:ph type="body" idx="1"/>
          </p:nvPr>
        </p:nvSpPr>
        <p:spPr/>
        <p:txBody>
          <a:bodyPr/>
          <a:lstStyle/>
          <a:p>
            <a:r>
              <a:rPr lang="en-US" b="1">
                <a:solidFill>
                  <a:schemeClr val="tx2"/>
                </a:solidFill>
                <a:latin typeface="Arial" charset="0"/>
              </a:rPr>
              <a:t>It does not form binding precedent</a:t>
            </a:r>
          </a:p>
          <a:p>
            <a:r>
              <a:rPr lang="en-US" b="1">
                <a:solidFill>
                  <a:schemeClr val="tx2"/>
                </a:solidFill>
                <a:latin typeface="Arial" charset="0"/>
              </a:rPr>
              <a:t>But the </a:t>
            </a:r>
            <a:r>
              <a:rPr lang="en-US" b="1" i="1">
                <a:solidFill>
                  <a:schemeClr val="tx2"/>
                </a:solidFill>
                <a:latin typeface="Arial" charset="0"/>
              </a:rPr>
              <a:t>ratio</a:t>
            </a:r>
            <a:r>
              <a:rPr lang="en-US" b="1">
                <a:solidFill>
                  <a:schemeClr val="tx2"/>
                </a:solidFill>
                <a:latin typeface="Arial" charset="0"/>
              </a:rPr>
              <a:t> does form binding precedent.  Therefore it is important to separate one from the other</a:t>
            </a:r>
          </a:p>
          <a:p>
            <a:r>
              <a:rPr lang="en-US" b="1">
                <a:solidFill>
                  <a:schemeClr val="tx2"/>
                </a:solidFill>
                <a:latin typeface="Arial" charset="0"/>
              </a:rPr>
              <a:t>However, the judge delivers the judgment in continuous prose, which makes this difficult</a:t>
            </a:r>
          </a:p>
          <a:p>
            <a:pPr>
              <a:buFontTx/>
              <a:buNone/>
            </a:pPr>
            <a:endParaRPr lang="en-GB" b="1">
              <a:solidFill>
                <a:schemeClr val="tx2"/>
              </a:solidFill>
              <a:latin typeface="Arial" charset="0"/>
            </a:endParaRPr>
          </a:p>
        </p:txBody>
      </p:sp>
    </p:spTree>
    <p:extLst>
      <p:ext uri="{BB962C8B-B14F-4D97-AF65-F5344CB8AC3E}">
        <p14:creationId xmlns:p14="http://schemas.microsoft.com/office/powerpoint/2010/main" val="1505817051"/>
      </p:ext>
    </p:extLst>
  </p:cSld>
  <p:clrMapOvr>
    <a:masterClrMapping/>
  </p:clrMapOvr>
  <p:transition>
    <p:zoom dir="in"/>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1" fill="hold" grpId="1" nodeType="clickEffect">
                                  <p:stCondLst>
                                    <p:cond delay="0"/>
                                  </p:stCondLst>
                                  <p:childTnLst>
                                    <p:set>
                                      <p:cBhvr>
                                        <p:cTn id="6" dur="1" fill="hold">
                                          <p:stCondLst>
                                            <p:cond delay="0"/>
                                          </p:stCondLst>
                                        </p:cTn>
                                        <p:tgtEl>
                                          <p:spTgt spid="31746"/>
                                        </p:tgtEl>
                                        <p:attrNameLst>
                                          <p:attrName>style.visibility</p:attrName>
                                        </p:attrNameLst>
                                      </p:cBhvr>
                                      <p:to>
                                        <p:strVal val="visible"/>
                                      </p:to>
                                    </p:set>
                                    <p:anim calcmode="lin" valueType="num">
                                      <p:cBhvr additive="base">
                                        <p:cTn id="7" dur="500" fill="hold"/>
                                        <p:tgtEl>
                                          <p:spTgt spid="31746"/>
                                        </p:tgtEl>
                                        <p:attrNameLst>
                                          <p:attrName>ppt_x</p:attrName>
                                        </p:attrNameLst>
                                      </p:cBhvr>
                                      <p:tavLst>
                                        <p:tav tm="0">
                                          <p:val>
                                            <p:strVal val="#ppt_x"/>
                                          </p:val>
                                        </p:tav>
                                        <p:tav tm="100000">
                                          <p:val>
                                            <p:strVal val="#ppt_x"/>
                                          </p:val>
                                        </p:tav>
                                      </p:tavLst>
                                    </p:anim>
                                    <p:anim calcmode="lin" valueType="num">
                                      <p:cBhvr additive="base">
                                        <p:cTn id="8" dur="500" fill="hold"/>
                                        <p:tgtEl>
                                          <p:spTgt spid="31746"/>
                                        </p:tgtEl>
                                        <p:attrNameLst>
                                          <p:attrName>ppt_y</p:attrName>
                                        </p:attrNameLst>
                                      </p:cBhvr>
                                      <p:tavLst>
                                        <p:tav tm="0">
                                          <p:val>
                                            <p:strVal val="0-#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31747">
                                            <p:txEl>
                                              <p:pRg st="0" end="0"/>
                                            </p:txEl>
                                          </p:spTgt>
                                        </p:tgtEl>
                                        <p:attrNameLst>
                                          <p:attrName>style.visibility</p:attrName>
                                        </p:attrNameLst>
                                      </p:cBhvr>
                                      <p:to>
                                        <p:strVal val="visible"/>
                                      </p:to>
                                    </p:set>
                                    <p:anim calcmode="lin" valueType="num">
                                      <p:cBhvr additive="base">
                                        <p:cTn id="13" dur="500" fill="hold"/>
                                        <p:tgtEl>
                                          <p:spTgt spid="31747">
                                            <p:txEl>
                                              <p:pRg st="0" end="0"/>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3174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31747">
                                            <p:txEl>
                                              <p:pRg st="1" end="1"/>
                                            </p:txEl>
                                          </p:spTgt>
                                        </p:tgtEl>
                                        <p:attrNameLst>
                                          <p:attrName>style.visibility</p:attrName>
                                        </p:attrNameLst>
                                      </p:cBhvr>
                                      <p:to>
                                        <p:strVal val="visible"/>
                                      </p:to>
                                    </p:set>
                                    <p:anim calcmode="lin" valueType="num">
                                      <p:cBhvr additive="base">
                                        <p:cTn id="19" dur="500" fill="hold"/>
                                        <p:tgtEl>
                                          <p:spTgt spid="31747">
                                            <p:txEl>
                                              <p:pRg st="1" end="1"/>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31747">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31747">
                                            <p:txEl>
                                              <p:pRg st="2" end="2"/>
                                            </p:txEl>
                                          </p:spTgt>
                                        </p:tgtEl>
                                        <p:attrNameLst>
                                          <p:attrName>style.visibility</p:attrName>
                                        </p:attrNameLst>
                                      </p:cBhvr>
                                      <p:to>
                                        <p:strVal val="visible"/>
                                      </p:to>
                                    </p:set>
                                    <p:anim calcmode="lin" valueType="num">
                                      <p:cBhvr additive="base">
                                        <p:cTn id="25" dur="500" fill="hold"/>
                                        <p:tgtEl>
                                          <p:spTgt spid="31747">
                                            <p:txEl>
                                              <p:pRg st="2" end="2"/>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31747">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9" presetClass="exit" presetSubtype="0" fill="hold" grpId="0" nodeType="clickEffect">
                                  <p:stCondLst>
                                    <p:cond delay="0"/>
                                  </p:stCondLst>
                                  <p:childTnLst>
                                    <p:animEffect transition="out" filter="dissolve">
                                      <p:cBhvr>
                                        <p:cTn id="30" dur="500"/>
                                        <p:tgtEl>
                                          <p:spTgt spid="31746"/>
                                        </p:tgtEl>
                                      </p:cBhvr>
                                    </p:animEffect>
                                    <p:set>
                                      <p:cBhvr>
                                        <p:cTn id="31" dur="1" fill="hold">
                                          <p:stCondLst>
                                            <p:cond delay="499"/>
                                          </p:stCondLst>
                                        </p:cTn>
                                        <p:tgtEl>
                                          <p:spTgt spid="31746"/>
                                        </p:tgtEl>
                                        <p:attrNameLst>
                                          <p:attrName>style.visibility</p:attrName>
                                        </p:attrNameLst>
                                      </p:cBhvr>
                                      <p:to>
                                        <p:strVal val="hidden"/>
                                      </p:to>
                                    </p:set>
                                  </p:childTnLst>
                                </p:cTn>
                              </p:par>
                              <p:par>
                                <p:cTn id="32" presetID="9" presetClass="exit" presetSubtype="0" fill="hold" grpId="1" nodeType="withEffect">
                                  <p:stCondLst>
                                    <p:cond delay="0"/>
                                  </p:stCondLst>
                                  <p:childTnLst>
                                    <p:animEffect transition="out" filter="dissolve">
                                      <p:cBhvr>
                                        <p:cTn id="33" dur="500"/>
                                        <p:tgtEl>
                                          <p:spTgt spid="31747">
                                            <p:txEl>
                                              <p:pRg st="0" end="0"/>
                                            </p:txEl>
                                          </p:spTgt>
                                        </p:tgtEl>
                                      </p:cBhvr>
                                    </p:animEffect>
                                    <p:set>
                                      <p:cBhvr>
                                        <p:cTn id="34" dur="1" fill="hold">
                                          <p:stCondLst>
                                            <p:cond delay="499"/>
                                          </p:stCondLst>
                                        </p:cTn>
                                        <p:tgtEl>
                                          <p:spTgt spid="31747">
                                            <p:txEl>
                                              <p:pRg st="0" end="0"/>
                                            </p:txEl>
                                          </p:spTgt>
                                        </p:tgtEl>
                                        <p:attrNameLst>
                                          <p:attrName>style.visibility</p:attrName>
                                        </p:attrNameLst>
                                      </p:cBhvr>
                                      <p:to>
                                        <p:strVal val="hidden"/>
                                      </p:to>
                                    </p:set>
                                  </p:childTnLst>
                                </p:cTn>
                              </p:par>
                              <p:par>
                                <p:cTn id="35" presetID="9" presetClass="exit" presetSubtype="0" fill="hold" grpId="1" nodeType="withEffect">
                                  <p:stCondLst>
                                    <p:cond delay="0"/>
                                  </p:stCondLst>
                                  <p:childTnLst>
                                    <p:animEffect transition="out" filter="dissolve">
                                      <p:cBhvr>
                                        <p:cTn id="36" dur="500"/>
                                        <p:tgtEl>
                                          <p:spTgt spid="31747">
                                            <p:txEl>
                                              <p:pRg st="1" end="1"/>
                                            </p:txEl>
                                          </p:spTgt>
                                        </p:tgtEl>
                                      </p:cBhvr>
                                    </p:animEffect>
                                    <p:set>
                                      <p:cBhvr>
                                        <p:cTn id="37" dur="1" fill="hold">
                                          <p:stCondLst>
                                            <p:cond delay="499"/>
                                          </p:stCondLst>
                                        </p:cTn>
                                        <p:tgtEl>
                                          <p:spTgt spid="31747">
                                            <p:txEl>
                                              <p:pRg st="1" end="1"/>
                                            </p:txEl>
                                          </p:spTgt>
                                        </p:tgtEl>
                                        <p:attrNameLst>
                                          <p:attrName>style.visibility</p:attrName>
                                        </p:attrNameLst>
                                      </p:cBhvr>
                                      <p:to>
                                        <p:strVal val="hidden"/>
                                      </p:to>
                                    </p:set>
                                  </p:childTnLst>
                                </p:cTn>
                              </p:par>
                              <p:par>
                                <p:cTn id="38" presetID="9" presetClass="exit" presetSubtype="0" fill="hold" grpId="1" nodeType="withEffect">
                                  <p:stCondLst>
                                    <p:cond delay="0"/>
                                  </p:stCondLst>
                                  <p:childTnLst>
                                    <p:animEffect transition="out" filter="dissolve">
                                      <p:cBhvr>
                                        <p:cTn id="39" dur="500"/>
                                        <p:tgtEl>
                                          <p:spTgt spid="31747">
                                            <p:txEl>
                                              <p:pRg st="2" end="2"/>
                                            </p:txEl>
                                          </p:spTgt>
                                        </p:tgtEl>
                                      </p:cBhvr>
                                    </p:animEffect>
                                    <p:set>
                                      <p:cBhvr>
                                        <p:cTn id="40" dur="1" fill="hold">
                                          <p:stCondLst>
                                            <p:cond delay="499"/>
                                          </p:stCondLst>
                                        </p:cTn>
                                        <p:tgtEl>
                                          <p:spTgt spid="31747">
                                            <p:txEl>
                                              <p:pRg st="2" end="2"/>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6" grpId="0"/>
      <p:bldP spid="31746" grpId="1"/>
      <p:bldP spid="31747" grpId="0" build="p" autoUpdateAnimBg="0"/>
      <p:bldP spid="31747" grpId="1" build="p"/>
    </p:bld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normAutofit fontScale="90000"/>
          </a:bodyPr>
          <a:lstStyle/>
          <a:p>
            <a:r>
              <a:rPr lang="en-US" b="1">
                <a:latin typeface="Arial" charset="0"/>
              </a:rPr>
              <a:t>Why does this pose a problem for lawyers?</a:t>
            </a:r>
            <a:endParaRPr lang="en-GB" b="1">
              <a:latin typeface="Arial" charset="0"/>
            </a:endParaRPr>
          </a:p>
        </p:txBody>
      </p:sp>
      <p:sp>
        <p:nvSpPr>
          <p:cNvPr id="38915" name="Rectangle 3"/>
          <p:cNvSpPr>
            <a:spLocks noGrp="1" noChangeArrowheads="1"/>
          </p:cNvSpPr>
          <p:nvPr>
            <p:ph type="body" idx="1"/>
          </p:nvPr>
        </p:nvSpPr>
        <p:spPr/>
        <p:txBody>
          <a:bodyPr/>
          <a:lstStyle/>
          <a:p>
            <a:r>
              <a:rPr lang="en-US" b="1">
                <a:solidFill>
                  <a:schemeClr val="tx2"/>
                </a:solidFill>
                <a:latin typeface="Arial" charset="0"/>
              </a:rPr>
              <a:t>The more judges, the more potential judgments – so the </a:t>
            </a:r>
            <a:r>
              <a:rPr lang="en-US" b="1" i="1">
                <a:solidFill>
                  <a:schemeClr val="tx2"/>
                </a:solidFill>
                <a:latin typeface="Arial" charset="0"/>
              </a:rPr>
              <a:t>ratio</a:t>
            </a:r>
            <a:r>
              <a:rPr lang="en-US" b="1">
                <a:solidFill>
                  <a:schemeClr val="tx2"/>
                </a:solidFill>
                <a:latin typeface="Arial" charset="0"/>
              </a:rPr>
              <a:t> is even more difficult to find</a:t>
            </a:r>
          </a:p>
          <a:p>
            <a:r>
              <a:rPr lang="en-US" b="1">
                <a:solidFill>
                  <a:schemeClr val="tx2"/>
                </a:solidFill>
                <a:latin typeface="Arial" charset="0"/>
              </a:rPr>
              <a:t>In appellate courts a majority verdict is acceptable so then there will be a </a:t>
            </a:r>
            <a:r>
              <a:rPr lang="en-US" b="1" i="1">
                <a:solidFill>
                  <a:schemeClr val="tx2"/>
                </a:solidFill>
                <a:latin typeface="Arial" charset="0"/>
              </a:rPr>
              <a:t>dissenting judgment – </a:t>
            </a:r>
            <a:r>
              <a:rPr lang="en-US" b="1">
                <a:solidFill>
                  <a:schemeClr val="tx2"/>
                </a:solidFill>
                <a:latin typeface="Arial" charset="0"/>
              </a:rPr>
              <a:t>or even more than one.  That makes the </a:t>
            </a:r>
            <a:r>
              <a:rPr lang="en-US" b="1" i="1">
                <a:solidFill>
                  <a:schemeClr val="tx2"/>
                </a:solidFill>
                <a:latin typeface="Arial" charset="0"/>
              </a:rPr>
              <a:t>ratio</a:t>
            </a:r>
            <a:r>
              <a:rPr lang="en-US" b="1">
                <a:solidFill>
                  <a:schemeClr val="tx2"/>
                </a:solidFill>
                <a:latin typeface="Arial" charset="0"/>
              </a:rPr>
              <a:t> still more difficult to find</a:t>
            </a:r>
            <a:endParaRPr lang="en-GB" b="1">
              <a:solidFill>
                <a:schemeClr val="tx2"/>
              </a:solidFill>
              <a:latin typeface="Arial" charset="0"/>
            </a:endParaRPr>
          </a:p>
        </p:txBody>
      </p:sp>
    </p:spTree>
    <p:extLst>
      <p:ext uri="{BB962C8B-B14F-4D97-AF65-F5344CB8AC3E}">
        <p14:creationId xmlns:p14="http://schemas.microsoft.com/office/powerpoint/2010/main" val="2332840326"/>
      </p:ext>
    </p:extLst>
  </p:cSld>
  <p:clrMapOvr>
    <a:masterClrMapping/>
  </p:clrMapOvr>
  <p:transition>
    <p:zoom dir="in"/>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1" fill="hold" grpId="1" nodeType="clickEffect">
                                  <p:stCondLst>
                                    <p:cond delay="0"/>
                                  </p:stCondLst>
                                  <p:childTnLst>
                                    <p:set>
                                      <p:cBhvr>
                                        <p:cTn id="6" dur="1" fill="hold">
                                          <p:stCondLst>
                                            <p:cond delay="0"/>
                                          </p:stCondLst>
                                        </p:cTn>
                                        <p:tgtEl>
                                          <p:spTgt spid="38914"/>
                                        </p:tgtEl>
                                        <p:attrNameLst>
                                          <p:attrName>style.visibility</p:attrName>
                                        </p:attrNameLst>
                                      </p:cBhvr>
                                      <p:to>
                                        <p:strVal val="visible"/>
                                      </p:to>
                                    </p:set>
                                    <p:anim calcmode="lin" valueType="num">
                                      <p:cBhvr additive="base">
                                        <p:cTn id="7" dur="500" fill="hold"/>
                                        <p:tgtEl>
                                          <p:spTgt spid="38914"/>
                                        </p:tgtEl>
                                        <p:attrNameLst>
                                          <p:attrName>ppt_x</p:attrName>
                                        </p:attrNameLst>
                                      </p:cBhvr>
                                      <p:tavLst>
                                        <p:tav tm="0">
                                          <p:val>
                                            <p:strVal val="#ppt_x"/>
                                          </p:val>
                                        </p:tav>
                                        <p:tav tm="100000">
                                          <p:val>
                                            <p:strVal val="#ppt_x"/>
                                          </p:val>
                                        </p:tav>
                                      </p:tavLst>
                                    </p:anim>
                                    <p:anim calcmode="lin" valueType="num">
                                      <p:cBhvr additive="base">
                                        <p:cTn id="8" dur="500" fill="hold"/>
                                        <p:tgtEl>
                                          <p:spTgt spid="38914"/>
                                        </p:tgtEl>
                                        <p:attrNameLst>
                                          <p:attrName>ppt_y</p:attrName>
                                        </p:attrNameLst>
                                      </p:cBhvr>
                                      <p:tavLst>
                                        <p:tav tm="0">
                                          <p:val>
                                            <p:strVal val="0-#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38915">
                                            <p:txEl>
                                              <p:pRg st="0" end="0"/>
                                            </p:txEl>
                                          </p:spTgt>
                                        </p:tgtEl>
                                        <p:attrNameLst>
                                          <p:attrName>style.visibility</p:attrName>
                                        </p:attrNameLst>
                                      </p:cBhvr>
                                      <p:to>
                                        <p:strVal val="visible"/>
                                      </p:to>
                                    </p:set>
                                    <p:anim calcmode="lin" valueType="num">
                                      <p:cBhvr additive="base">
                                        <p:cTn id="13" dur="500" fill="hold"/>
                                        <p:tgtEl>
                                          <p:spTgt spid="38915">
                                            <p:txEl>
                                              <p:pRg st="0" end="0"/>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3891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38915">
                                            <p:txEl>
                                              <p:pRg st="1" end="1"/>
                                            </p:txEl>
                                          </p:spTgt>
                                        </p:tgtEl>
                                        <p:attrNameLst>
                                          <p:attrName>style.visibility</p:attrName>
                                        </p:attrNameLst>
                                      </p:cBhvr>
                                      <p:to>
                                        <p:strVal val="visible"/>
                                      </p:to>
                                    </p:set>
                                    <p:anim calcmode="lin" valueType="num">
                                      <p:cBhvr additive="base">
                                        <p:cTn id="19" dur="500" fill="hold"/>
                                        <p:tgtEl>
                                          <p:spTgt spid="38915">
                                            <p:txEl>
                                              <p:pRg st="1" end="1"/>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38915">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9" presetClass="exit" presetSubtype="0" fill="hold" grpId="0" nodeType="clickEffect">
                                  <p:stCondLst>
                                    <p:cond delay="0"/>
                                  </p:stCondLst>
                                  <p:childTnLst>
                                    <p:animEffect transition="out" filter="dissolve">
                                      <p:cBhvr>
                                        <p:cTn id="24" dur="500"/>
                                        <p:tgtEl>
                                          <p:spTgt spid="38914"/>
                                        </p:tgtEl>
                                      </p:cBhvr>
                                    </p:animEffect>
                                    <p:set>
                                      <p:cBhvr>
                                        <p:cTn id="25" dur="1" fill="hold">
                                          <p:stCondLst>
                                            <p:cond delay="499"/>
                                          </p:stCondLst>
                                        </p:cTn>
                                        <p:tgtEl>
                                          <p:spTgt spid="38914"/>
                                        </p:tgtEl>
                                        <p:attrNameLst>
                                          <p:attrName>style.visibility</p:attrName>
                                        </p:attrNameLst>
                                      </p:cBhvr>
                                      <p:to>
                                        <p:strVal val="hidden"/>
                                      </p:to>
                                    </p:set>
                                  </p:childTnLst>
                                </p:cTn>
                              </p:par>
                              <p:par>
                                <p:cTn id="26" presetID="9" presetClass="exit" presetSubtype="0" fill="hold" grpId="1" nodeType="withEffect">
                                  <p:stCondLst>
                                    <p:cond delay="0"/>
                                  </p:stCondLst>
                                  <p:childTnLst>
                                    <p:animEffect transition="out" filter="dissolve">
                                      <p:cBhvr>
                                        <p:cTn id="27" dur="500"/>
                                        <p:tgtEl>
                                          <p:spTgt spid="38915">
                                            <p:txEl>
                                              <p:pRg st="0" end="0"/>
                                            </p:txEl>
                                          </p:spTgt>
                                        </p:tgtEl>
                                      </p:cBhvr>
                                    </p:animEffect>
                                    <p:set>
                                      <p:cBhvr>
                                        <p:cTn id="28" dur="1" fill="hold">
                                          <p:stCondLst>
                                            <p:cond delay="499"/>
                                          </p:stCondLst>
                                        </p:cTn>
                                        <p:tgtEl>
                                          <p:spTgt spid="38915">
                                            <p:txEl>
                                              <p:pRg st="0" end="0"/>
                                            </p:txEl>
                                          </p:spTgt>
                                        </p:tgtEl>
                                        <p:attrNameLst>
                                          <p:attrName>style.visibility</p:attrName>
                                        </p:attrNameLst>
                                      </p:cBhvr>
                                      <p:to>
                                        <p:strVal val="hidden"/>
                                      </p:to>
                                    </p:set>
                                  </p:childTnLst>
                                </p:cTn>
                              </p:par>
                              <p:par>
                                <p:cTn id="29" presetID="9" presetClass="exit" presetSubtype="0" fill="hold" grpId="1" nodeType="withEffect">
                                  <p:stCondLst>
                                    <p:cond delay="0"/>
                                  </p:stCondLst>
                                  <p:childTnLst>
                                    <p:animEffect transition="out" filter="dissolve">
                                      <p:cBhvr>
                                        <p:cTn id="30" dur="500"/>
                                        <p:tgtEl>
                                          <p:spTgt spid="38915">
                                            <p:txEl>
                                              <p:pRg st="1" end="1"/>
                                            </p:txEl>
                                          </p:spTgt>
                                        </p:tgtEl>
                                      </p:cBhvr>
                                    </p:animEffect>
                                    <p:set>
                                      <p:cBhvr>
                                        <p:cTn id="31" dur="1" fill="hold">
                                          <p:stCondLst>
                                            <p:cond delay="499"/>
                                          </p:stCondLst>
                                        </p:cTn>
                                        <p:tgtEl>
                                          <p:spTgt spid="38915">
                                            <p:txEl>
                                              <p:pRg st="1" end="1"/>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14" grpId="0"/>
      <p:bldP spid="38914" grpId="1"/>
      <p:bldP spid="38915" grpId="0" build="p" autoUpdateAnimBg="0"/>
      <p:bldP spid="38915" grpId="1"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9" name="Text Box 13"/>
          <p:cNvSpPr txBox="1">
            <a:spLocks noChangeArrowheads="1"/>
          </p:cNvSpPr>
          <p:nvPr/>
        </p:nvSpPr>
        <p:spPr bwMode="auto">
          <a:xfrm>
            <a:off x="227013" y="1524000"/>
            <a:ext cx="8683625"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p>
            <a:pPr algn="ctr">
              <a:spcBef>
                <a:spcPct val="50000"/>
              </a:spcBef>
            </a:pPr>
            <a:r>
              <a:rPr lang="en-GB" sz="3600" b="1">
                <a:solidFill>
                  <a:srgbClr val="450F21"/>
                </a:solidFill>
                <a:latin typeface="Verdana" pitchFamily="14" charset="0"/>
              </a:rPr>
              <a:t>Types of precedent</a:t>
            </a:r>
          </a:p>
        </p:txBody>
      </p:sp>
      <p:sp>
        <p:nvSpPr>
          <p:cNvPr id="9230" name="Text Box 14"/>
          <p:cNvSpPr txBox="1">
            <a:spLocks noChangeArrowheads="1"/>
          </p:cNvSpPr>
          <p:nvPr/>
        </p:nvSpPr>
        <p:spPr bwMode="auto">
          <a:xfrm>
            <a:off x="301625" y="2590800"/>
            <a:ext cx="8537575" cy="3898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1"/>
          <a:lstStyle/>
          <a:p>
            <a:pPr>
              <a:lnSpc>
                <a:spcPct val="160000"/>
              </a:lnSpc>
            </a:pPr>
            <a:r>
              <a:rPr lang="en-GB" sz="2200">
                <a:solidFill>
                  <a:srgbClr val="450F21"/>
                </a:solidFill>
                <a:latin typeface="Verdana" pitchFamily="14" charset="0"/>
              </a:rPr>
              <a:t>There are two types of precedent:</a:t>
            </a:r>
          </a:p>
          <a:p>
            <a:pPr>
              <a:lnSpc>
                <a:spcPct val="125000"/>
              </a:lnSpc>
              <a:spcBef>
                <a:spcPct val="50000"/>
              </a:spcBef>
              <a:spcAft>
                <a:spcPct val="10000"/>
              </a:spcAft>
              <a:buFontTx/>
              <a:buChar char="•"/>
            </a:pPr>
            <a:r>
              <a:rPr lang="en-GB" sz="2200">
                <a:solidFill>
                  <a:srgbClr val="450F21"/>
                </a:solidFill>
                <a:latin typeface="Verdana" pitchFamily="14" charset="0"/>
              </a:rPr>
              <a:t> </a:t>
            </a:r>
            <a:r>
              <a:rPr lang="en-GB" sz="2200" b="1">
                <a:solidFill>
                  <a:srgbClr val="450F21"/>
                </a:solidFill>
                <a:latin typeface="Verdana" pitchFamily="14" charset="0"/>
              </a:rPr>
              <a:t>binding</a:t>
            </a:r>
            <a:endParaRPr lang="en-GB" sz="2200">
              <a:solidFill>
                <a:srgbClr val="450F21"/>
              </a:solidFill>
              <a:latin typeface="Verdana" pitchFamily="14" charset="0"/>
            </a:endParaRPr>
          </a:p>
          <a:p>
            <a:pPr>
              <a:lnSpc>
                <a:spcPct val="160000"/>
              </a:lnSpc>
              <a:buFontTx/>
              <a:buChar char="•"/>
            </a:pPr>
            <a:r>
              <a:rPr lang="en-GB" sz="2200">
                <a:solidFill>
                  <a:srgbClr val="450F21"/>
                </a:solidFill>
                <a:latin typeface="Verdana" pitchFamily="14" charset="0"/>
              </a:rPr>
              <a:t> </a:t>
            </a:r>
            <a:r>
              <a:rPr lang="en-GB" sz="2200" b="1">
                <a:solidFill>
                  <a:srgbClr val="450F21"/>
                </a:solidFill>
                <a:latin typeface="Verdana" pitchFamily="14" charset="0"/>
              </a:rPr>
              <a:t>persuasive</a:t>
            </a:r>
            <a:endParaRPr lang="en-GB" sz="2200" b="1">
              <a:solidFill>
                <a:srgbClr val="681732"/>
              </a:solidFill>
              <a:latin typeface="Verdana" pitchFamily="14" charset="0"/>
            </a:endParaRPr>
          </a:p>
        </p:txBody>
      </p:sp>
    </p:spTree>
    <p:extLst>
      <p:ext uri="{BB962C8B-B14F-4D97-AF65-F5344CB8AC3E}">
        <p14:creationId xmlns:p14="http://schemas.microsoft.com/office/powerpoint/2010/main" val="86500502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2" name="Text Box 12"/>
          <p:cNvSpPr txBox="1">
            <a:spLocks noChangeArrowheads="1"/>
          </p:cNvSpPr>
          <p:nvPr/>
        </p:nvSpPr>
        <p:spPr bwMode="auto">
          <a:xfrm>
            <a:off x="227013" y="1524000"/>
            <a:ext cx="8683625"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p>
            <a:pPr algn="ctr">
              <a:spcBef>
                <a:spcPct val="50000"/>
              </a:spcBef>
            </a:pPr>
            <a:r>
              <a:rPr lang="en-GB" sz="3600" b="1">
                <a:solidFill>
                  <a:srgbClr val="450F21"/>
                </a:solidFill>
                <a:latin typeface="Verdana" pitchFamily="14" charset="0"/>
              </a:rPr>
              <a:t>Binding precedent</a:t>
            </a:r>
          </a:p>
        </p:txBody>
      </p:sp>
      <p:sp>
        <p:nvSpPr>
          <p:cNvPr id="10253" name="Text Box 13"/>
          <p:cNvSpPr txBox="1">
            <a:spLocks noChangeArrowheads="1"/>
          </p:cNvSpPr>
          <p:nvPr/>
        </p:nvSpPr>
        <p:spPr bwMode="auto">
          <a:xfrm>
            <a:off x="301625" y="2590800"/>
            <a:ext cx="8537575" cy="3898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1"/>
          <a:lstStyle/>
          <a:p>
            <a:pPr>
              <a:lnSpc>
                <a:spcPct val="125000"/>
              </a:lnSpc>
              <a:spcAft>
                <a:spcPct val="10000"/>
              </a:spcAft>
            </a:pPr>
            <a:r>
              <a:rPr lang="en-GB" sz="2200">
                <a:solidFill>
                  <a:srgbClr val="450F21"/>
                </a:solidFill>
                <a:latin typeface="Verdana" pitchFamily="14" charset="0"/>
              </a:rPr>
              <a:t>A binding precedent is the part of a judgement that other judges have to follow. </a:t>
            </a:r>
          </a:p>
          <a:p>
            <a:pPr>
              <a:lnSpc>
                <a:spcPct val="125000"/>
              </a:lnSpc>
              <a:spcBef>
                <a:spcPct val="50000"/>
              </a:spcBef>
              <a:spcAft>
                <a:spcPct val="10000"/>
              </a:spcAft>
            </a:pPr>
            <a:r>
              <a:rPr lang="en-GB" sz="2200">
                <a:solidFill>
                  <a:srgbClr val="450F21"/>
                </a:solidFill>
                <a:latin typeface="Verdana" pitchFamily="14" charset="0"/>
              </a:rPr>
              <a:t>The </a:t>
            </a:r>
            <a:r>
              <a:rPr lang="en-GB" sz="2200" b="1" i="1">
                <a:solidFill>
                  <a:srgbClr val="450F21"/>
                </a:solidFill>
                <a:latin typeface="Verdana" pitchFamily="14" charset="0"/>
              </a:rPr>
              <a:t>ratio decidendi</a:t>
            </a:r>
            <a:r>
              <a:rPr lang="en-GB" sz="2200">
                <a:solidFill>
                  <a:srgbClr val="450F21"/>
                </a:solidFill>
                <a:latin typeface="Verdana" pitchFamily="14" charset="0"/>
              </a:rPr>
              <a:t> (reason for deciding) made by a judge high enough in the hierarchy will bind future decisions of other judges.</a:t>
            </a:r>
            <a:endParaRPr lang="en-GB">
              <a:solidFill>
                <a:srgbClr val="681732"/>
              </a:solidFill>
              <a:latin typeface="Verdana" pitchFamily="14" charset="0"/>
            </a:endParaRPr>
          </a:p>
          <a:p>
            <a:pPr>
              <a:lnSpc>
                <a:spcPct val="125000"/>
              </a:lnSpc>
              <a:spcAft>
                <a:spcPct val="10000"/>
              </a:spcAft>
            </a:pPr>
            <a:endParaRPr lang="en-GB" sz="2200" b="1">
              <a:solidFill>
                <a:srgbClr val="681732"/>
              </a:solidFill>
              <a:latin typeface="Verdana" pitchFamily="14" charset="0"/>
            </a:endParaRPr>
          </a:p>
        </p:txBody>
      </p:sp>
    </p:spTree>
    <p:extLst>
      <p:ext uri="{BB962C8B-B14F-4D97-AF65-F5344CB8AC3E}">
        <p14:creationId xmlns:p14="http://schemas.microsoft.com/office/powerpoint/2010/main" val="72368274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1066800" y="381000"/>
            <a:ext cx="7772400" cy="762000"/>
          </a:xfrm>
        </p:spPr>
        <p:txBody>
          <a:bodyPr/>
          <a:lstStyle/>
          <a:p>
            <a:r>
              <a:rPr lang="en-US" sz="4000" b="1">
                <a:latin typeface="Arial" charset="0"/>
              </a:rPr>
              <a:t>What is a </a:t>
            </a:r>
            <a:r>
              <a:rPr lang="en-US" sz="4000" b="1">
                <a:solidFill>
                  <a:schemeClr val="hlink"/>
                </a:solidFill>
                <a:latin typeface="Arial" charset="0"/>
              </a:rPr>
              <a:t>binding precedent</a:t>
            </a:r>
            <a:r>
              <a:rPr lang="en-US" sz="4000" b="1">
                <a:latin typeface="Arial" charset="0"/>
              </a:rPr>
              <a:t>?</a:t>
            </a:r>
            <a:endParaRPr lang="en-GB" sz="4000" b="1">
              <a:latin typeface="Arial" charset="0"/>
            </a:endParaRPr>
          </a:p>
        </p:txBody>
      </p:sp>
      <p:sp>
        <p:nvSpPr>
          <p:cNvPr id="43011" name="Rectangle 3"/>
          <p:cNvSpPr>
            <a:spLocks noGrp="1" noChangeArrowheads="1"/>
          </p:cNvSpPr>
          <p:nvPr>
            <p:ph type="body" idx="1"/>
          </p:nvPr>
        </p:nvSpPr>
        <p:spPr>
          <a:xfrm>
            <a:off x="1066800" y="1600200"/>
            <a:ext cx="7769225" cy="5257800"/>
          </a:xfrm>
        </p:spPr>
        <p:txBody>
          <a:bodyPr/>
          <a:lstStyle/>
          <a:p>
            <a:pPr>
              <a:lnSpc>
                <a:spcPct val="90000"/>
              </a:lnSpc>
            </a:pPr>
            <a:r>
              <a:rPr lang="en-US" b="1">
                <a:solidFill>
                  <a:schemeClr val="tx2"/>
                </a:solidFill>
                <a:latin typeface="Arial" charset="0"/>
              </a:rPr>
              <a:t>A precedent from an earlier case which </a:t>
            </a:r>
            <a:r>
              <a:rPr lang="en-US" b="1" i="1">
                <a:solidFill>
                  <a:schemeClr val="tx2"/>
                </a:solidFill>
                <a:latin typeface="Arial" charset="0"/>
              </a:rPr>
              <a:t>must</a:t>
            </a:r>
            <a:r>
              <a:rPr lang="en-US" b="1">
                <a:solidFill>
                  <a:schemeClr val="tx2"/>
                </a:solidFill>
                <a:latin typeface="Arial" charset="0"/>
              </a:rPr>
              <a:t> be followed</a:t>
            </a:r>
          </a:p>
          <a:p>
            <a:pPr>
              <a:lnSpc>
                <a:spcPct val="90000"/>
              </a:lnSpc>
            </a:pPr>
            <a:r>
              <a:rPr lang="en-US" b="1">
                <a:solidFill>
                  <a:schemeClr val="tx2"/>
                </a:solidFill>
                <a:latin typeface="Arial" charset="0"/>
              </a:rPr>
              <a:t>- Even if the judge in the later case does not agree with it</a:t>
            </a:r>
          </a:p>
          <a:p>
            <a:pPr>
              <a:lnSpc>
                <a:spcPct val="90000"/>
              </a:lnSpc>
            </a:pPr>
            <a:r>
              <a:rPr lang="en-US" b="1">
                <a:solidFill>
                  <a:schemeClr val="tx2"/>
                </a:solidFill>
                <a:latin typeface="Arial" charset="0"/>
              </a:rPr>
              <a:t>But the facts in the later case must be sufficiently similar to those in the earlier case</a:t>
            </a:r>
          </a:p>
          <a:p>
            <a:pPr>
              <a:lnSpc>
                <a:spcPct val="90000"/>
              </a:lnSpc>
            </a:pPr>
            <a:r>
              <a:rPr lang="en-US" b="1">
                <a:solidFill>
                  <a:schemeClr val="tx2"/>
                </a:solidFill>
                <a:latin typeface="Arial" charset="0"/>
              </a:rPr>
              <a:t>- And the earlier case must have been decided by a court which was senior/superior to or possibly at the same level as the later court</a:t>
            </a:r>
            <a:endParaRPr lang="en-GB" b="1">
              <a:solidFill>
                <a:schemeClr val="tx2"/>
              </a:solidFill>
              <a:latin typeface="Arial" charset="0"/>
            </a:endParaRPr>
          </a:p>
        </p:txBody>
      </p:sp>
    </p:spTree>
    <p:extLst>
      <p:ext uri="{BB962C8B-B14F-4D97-AF65-F5344CB8AC3E}">
        <p14:creationId xmlns:p14="http://schemas.microsoft.com/office/powerpoint/2010/main" val="3478500518"/>
      </p:ext>
    </p:extLst>
  </p:cSld>
  <p:clrMapOvr>
    <a:masterClrMapping/>
  </p:clrMapOvr>
  <p:transition>
    <p:zoom dir="in"/>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1" fill="hold" grpId="1" nodeType="clickEffect">
                                  <p:stCondLst>
                                    <p:cond delay="0"/>
                                  </p:stCondLst>
                                  <p:childTnLst>
                                    <p:set>
                                      <p:cBhvr>
                                        <p:cTn id="6" dur="1" fill="hold">
                                          <p:stCondLst>
                                            <p:cond delay="0"/>
                                          </p:stCondLst>
                                        </p:cTn>
                                        <p:tgtEl>
                                          <p:spTgt spid="43010"/>
                                        </p:tgtEl>
                                        <p:attrNameLst>
                                          <p:attrName>style.visibility</p:attrName>
                                        </p:attrNameLst>
                                      </p:cBhvr>
                                      <p:to>
                                        <p:strVal val="visible"/>
                                      </p:to>
                                    </p:set>
                                    <p:anim calcmode="lin" valueType="num">
                                      <p:cBhvr additive="base">
                                        <p:cTn id="7" dur="500" fill="hold"/>
                                        <p:tgtEl>
                                          <p:spTgt spid="43010"/>
                                        </p:tgtEl>
                                        <p:attrNameLst>
                                          <p:attrName>ppt_x</p:attrName>
                                        </p:attrNameLst>
                                      </p:cBhvr>
                                      <p:tavLst>
                                        <p:tav tm="0">
                                          <p:val>
                                            <p:strVal val="#ppt_x"/>
                                          </p:val>
                                        </p:tav>
                                        <p:tav tm="100000">
                                          <p:val>
                                            <p:strVal val="#ppt_x"/>
                                          </p:val>
                                        </p:tav>
                                      </p:tavLst>
                                    </p:anim>
                                    <p:anim calcmode="lin" valueType="num">
                                      <p:cBhvr additive="base">
                                        <p:cTn id="8" dur="500" fill="hold"/>
                                        <p:tgtEl>
                                          <p:spTgt spid="43010"/>
                                        </p:tgtEl>
                                        <p:attrNameLst>
                                          <p:attrName>ppt_y</p:attrName>
                                        </p:attrNameLst>
                                      </p:cBhvr>
                                      <p:tavLst>
                                        <p:tav tm="0">
                                          <p:val>
                                            <p:strVal val="0-#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43011">
                                            <p:txEl>
                                              <p:pRg st="0" end="0"/>
                                            </p:txEl>
                                          </p:spTgt>
                                        </p:tgtEl>
                                        <p:attrNameLst>
                                          <p:attrName>style.visibility</p:attrName>
                                        </p:attrNameLst>
                                      </p:cBhvr>
                                      <p:to>
                                        <p:strVal val="visible"/>
                                      </p:to>
                                    </p:set>
                                    <p:anim calcmode="lin" valueType="num">
                                      <p:cBhvr additive="base">
                                        <p:cTn id="13" dur="500" fill="hold"/>
                                        <p:tgtEl>
                                          <p:spTgt spid="43011">
                                            <p:txEl>
                                              <p:pRg st="0" end="0"/>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43011">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43011">
                                            <p:txEl>
                                              <p:pRg st="1" end="1"/>
                                            </p:txEl>
                                          </p:spTgt>
                                        </p:tgtEl>
                                        <p:attrNameLst>
                                          <p:attrName>style.visibility</p:attrName>
                                        </p:attrNameLst>
                                      </p:cBhvr>
                                      <p:to>
                                        <p:strVal val="visible"/>
                                      </p:to>
                                    </p:set>
                                    <p:anim calcmode="lin" valueType="num">
                                      <p:cBhvr additive="base">
                                        <p:cTn id="19" dur="500" fill="hold"/>
                                        <p:tgtEl>
                                          <p:spTgt spid="43011">
                                            <p:txEl>
                                              <p:pRg st="1" end="1"/>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43011">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43011">
                                            <p:txEl>
                                              <p:pRg st="2" end="2"/>
                                            </p:txEl>
                                          </p:spTgt>
                                        </p:tgtEl>
                                        <p:attrNameLst>
                                          <p:attrName>style.visibility</p:attrName>
                                        </p:attrNameLst>
                                      </p:cBhvr>
                                      <p:to>
                                        <p:strVal val="visible"/>
                                      </p:to>
                                    </p:set>
                                    <p:anim calcmode="lin" valueType="num">
                                      <p:cBhvr additive="base">
                                        <p:cTn id="25" dur="500" fill="hold"/>
                                        <p:tgtEl>
                                          <p:spTgt spid="43011">
                                            <p:txEl>
                                              <p:pRg st="2" end="2"/>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43011">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2" fill="hold" grpId="0" nodeType="clickEffect">
                                  <p:stCondLst>
                                    <p:cond delay="0"/>
                                  </p:stCondLst>
                                  <p:childTnLst>
                                    <p:set>
                                      <p:cBhvr>
                                        <p:cTn id="30" dur="1" fill="hold">
                                          <p:stCondLst>
                                            <p:cond delay="0"/>
                                          </p:stCondLst>
                                        </p:cTn>
                                        <p:tgtEl>
                                          <p:spTgt spid="43011">
                                            <p:txEl>
                                              <p:pRg st="3" end="3"/>
                                            </p:txEl>
                                          </p:spTgt>
                                        </p:tgtEl>
                                        <p:attrNameLst>
                                          <p:attrName>style.visibility</p:attrName>
                                        </p:attrNameLst>
                                      </p:cBhvr>
                                      <p:to>
                                        <p:strVal val="visible"/>
                                      </p:to>
                                    </p:set>
                                    <p:anim calcmode="lin" valueType="num">
                                      <p:cBhvr additive="base">
                                        <p:cTn id="31" dur="500" fill="hold"/>
                                        <p:tgtEl>
                                          <p:spTgt spid="43011">
                                            <p:txEl>
                                              <p:pRg st="3" end="3"/>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43011">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9" presetClass="exit" presetSubtype="0" fill="hold" grpId="0" nodeType="clickEffect">
                                  <p:stCondLst>
                                    <p:cond delay="0"/>
                                  </p:stCondLst>
                                  <p:childTnLst>
                                    <p:animEffect transition="out" filter="dissolve">
                                      <p:cBhvr>
                                        <p:cTn id="36" dur="500"/>
                                        <p:tgtEl>
                                          <p:spTgt spid="43010"/>
                                        </p:tgtEl>
                                      </p:cBhvr>
                                    </p:animEffect>
                                    <p:set>
                                      <p:cBhvr>
                                        <p:cTn id="37" dur="1" fill="hold">
                                          <p:stCondLst>
                                            <p:cond delay="499"/>
                                          </p:stCondLst>
                                        </p:cTn>
                                        <p:tgtEl>
                                          <p:spTgt spid="43010"/>
                                        </p:tgtEl>
                                        <p:attrNameLst>
                                          <p:attrName>style.visibility</p:attrName>
                                        </p:attrNameLst>
                                      </p:cBhvr>
                                      <p:to>
                                        <p:strVal val="hidden"/>
                                      </p:to>
                                    </p:set>
                                  </p:childTnLst>
                                </p:cTn>
                              </p:par>
                              <p:par>
                                <p:cTn id="38" presetID="9" presetClass="exit" presetSubtype="0" fill="hold" grpId="1" nodeType="withEffect">
                                  <p:stCondLst>
                                    <p:cond delay="0"/>
                                  </p:stCondLst>
                                  <p:childTnLst>
                                    <p:animEffect transition="out" filter="dissolve">
                                      <p:cBhvr>
                                        <p:cTn id="39" dur="500"/>
                                        <p:tgtEl>
                                          <p:spTgt spid="43011">
                                            <p:txEl>
                                              <p:pRg st="0" end="0"/>
                                            </p:txEl>
                                          </p:spTgt>
                                        </p:tgtEl>
                                      </p:cBhvr>
                                    </p:animEffect>
                                    <p:set>
                                      <p:cBhvr>
                                        <p:cTn id="40" dur="1" fill="hold">
                                          <p:stCondLst>
                                            <p:cond delay="499"/>
                                          </p:stCondLst>
                                        </p:cTn>
                                        <p:tgtEl>
                                          <p:spTgt spid="43011">
                                            <p:txEl>
                                              <p:pRg st="0" end="0"/>
                                            </p:txEl>
                                          </p:spTgt>
                                        </p:tgtEl>
                                        <p:attrNameLst>
                                          <p:attrName>style.visibility</p:attrName>
                                        </p:attrNameLst>
                                      </p:cBhvr>
                                      <p:to>
                                        <p:strVal val="hidden"/>
                                      </p:to>
                                    </p:set>
                                  </p:childTnLst>
                                </p:cTn>
                              </p:par>
                              <p:par>
                                <p:cTn id="41" presetID="9" presetClass="exit" presetSubtype="0" fill="hold" grpId="1" nodeType="withEffect">
                                  <p:stCondLst>
                                    <p:cond delay="0"/>
                                  </p:stCondLst>
                                  <p:childTnLst>
                                    <p:animEffect transition="out" filter="dissolve">
                                      <p:cBhvr>
                                        <p:cTn id="42" dur="500"/>
                                        <p:tgtEl>
                                          <p:spTgt spid="43011">
                                            <p:txEl>
                                              <p:pRg st="1" end="1"/>
                                            </p:txEl>
                                          </p:spTgt>
                                        </p:tgtEl>
                                      </p:cBhvr>
                                    </p:animEffect>
                                    <p:set>
                                      <p:cBhvr>
                                        <p:cTn id="43" dur="1" fill="hold">
                                          <p:stCondLst>
                                            <p:cond delay="499"/>
                                          </p:stCondLst>
                                        </p:cTn>
                                        <p:tgtEl>
                                          <p:spTgt spid="43011">
                                            <p:txEl>
                                              <p:pRg st="1" end="1"/>
                                            </p:txEl>
                                          </p:spTgt>
                                        </p:tgtEl>
                                        <p:attrNameLst>
                                          <p:attrName>style.visibility</p:attrName>
                                        </p:attrNameLst>
                                      </p:cBhvr>
                                      <p:to>
                                        <p:strVal val="hidden"/>
                                      </p:to>
                                    </p:set>
                                  </p:childTnLst>
                                </p:cTn>
                              </p:par>
                              <p:par>
                                <p:cTn id="44" presetID="9" presetClass="exit" presetSubtype="0" fill="hold" grpId="1" nodeType="withEffect">
                                  <p:stCondLst>
                                    <p:cond delay="0"/>
                                  </p:stCondLst>
                                  <p:childTnLst>
                                    <p:animEffect transition="out" filter="dissolve">
                                      <p:cBhvr>
                                        <p:cTn id="45" dur="500"/>
                                        <p:tgtEl>
                                          <p:spTgt spid="43011">
                                            <p:txEl>
                                              <p:pRg st="2" end="2"/>
                                            </p:txEl>
                                          </p:spTgt>
                                        </p:tgtEl>
                                      </p:cBhvr>
                                    </p:animEffect>
                                    <p:set>
                                      <p:cBhvr>
                                        <p:cTn id="46" dur="1" fill="hold">
                                          <p:stCondLst>
                                            <p:cond delay="499"/>
                                          </p:stCondLst>
                                        </p:cTn>
                                        <p:tgtEl>
                                          <p:spTgt spid="43011">
                                            <p:txEl>
                                              <p:pRg st="2" end="2"/>
                                            </p:txEl>
                                          </p:spTgt>
                                        </p:tgtEl>
                                        <p:attrNameLst>
                                          <p:attrName>style.visibility</p:attrName>
                                        </p:attrNameLst>
                                      </p:cBhvr>
                                      <p:to>
                                        <p:strVal val="hidden"/>
                                      </p:to>
                                    </p:set>
                                  </p:childTnLst>
                                </p:cTn>
                              </p:par>
                              <p:par>
                                <p:cTn id="47" presetID="9" presetClass="exit" presetSubtype="0" fill="hold" grpId="1" nodeType="withEffect">
                                  <p:stCondLst>
                                    <p:cond delay="0"/>
                                  </p:stCondLst>
                                  <p:childTnLst>
                                    <p:animEffect transition="out" filter="dissolve">
                                      <p:cBhvr>
                                        <p:cTn id="48" dur="500"/>
                                        <p:tgtEl>
                                          <p:spTgt spid="43011">
                                            <p:txEl>
                                              <p:pRg st="3" end="3"/>
                                            </p:txEl>
                                          </p:spTgt>
                                        </p:tgtEl>
                                      </p:cBhvr>
                                    </p:animEffect>
                                    <p:set>
                                      <p:cBhvr>
                                        <p:cTn id="49" dur="1" fill="hold">
                                          <p:stCondLst>
                                            <p:cond delay="499"/>
                                          </p:stCondLst>
                                        </p:cTn>
                                        <p:tgtEl>
                                          <p:spTgt spid="43011">
                                            <p:txEl>
                                              <p:pRg st="3" end="3"/>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010" grpId="0"/>
      <p:bldP spid="43010" grpId="1"/>
      <p:bldP spid="43011" grpId="0" build="p" autoUpdateAnimBg="0"/>
      <p:bldP spid="43011" grpId="1"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77" name="Text Box 13"/>
          <p:cNvSpPr txBox="1">
            <a:spLocks noChangeArrowheads="1"/>
          </p:cNvSpPr>
          <p:nvPr/>
        </p:nvSpPr>
        <p:spPr bwMode="auto">
          <a:xfrm>
            <a:off x="227013" y="1524000"/>
            <a:ext cx="8683625"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p>
            <a:pPr algn="ctr">
              <a:spcBef>
                <a:spcPct val="50000"/>
              </a:spcBef>
            </a:pPr>
            <a:r>
              <a:rPr lang="en-GB" sz="3600" b="1">
                <a:solidFill>
                  <a:srgbClr val="450F21"/>
                </a:solidFill>
                <a:latin typeface="Verdana" pitchFamily="14" charset="0"/>
              </a:rPr>
              <a:t>Persuasive precedent</a:t>
            </a:r>
          </a:p>
        </p:txBody>
      </p:sp>
      <p:sp>
        <p:nvSpPr>
          <p:cNvPr id="11278" name="Text Box 14"/>
          <p:cNvSpPr txBox="1">
            <a:spLocks noChangeArrowheads="1"/>
          </p:cNvSpPr>
          <p:nvPr/>
        </p:nvSpPr>
        <p:spPr bwMode="auto">
          <a:xfrm>
            <a:off x="228600" y="2590800"/>
            <a:ext cx="8610600" cy="3898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1"/>
          <a:lstStyle/>
          <a:p>
            <a:pPr>
              <a:lnSpc>
                <a:spcPct val="125000"/>
              </a:lnSpc>
              <a:spcAft>
                <a:spcPct val="10000"/>
              </a:spcAft>
            </a:pPr>
            <a:r>
              <a:rPr lang="en-GB" sz="2100">
                <a:solidFill>
                  <a:srgbClr val="450F21"/>
                </a:solidFill>
                <a:latin typeface="Verdana" pitchFamily="14" charset="0"/>
              </a:rPr>
              <a:t>A persuasive precedent need not be followed, but it may be helpful to a judge making a decision. If a judge decides to follow a past decision that was not binding, the decision is said to be persuaded.Persuasive precedents include:</a:t>
            </a:r>
          </a:p>
          <a:p>
            <a:pPr>
              <a:lnSpc>
                <a:spcPct val="125000"/>
              </a:lnSpc>
              <a:spcAft>
                <a:spcPct val="10000"/>
              </a:spcAft>
              <a:buFontTx/>
              <a:buChar char="•"/>
            </a:pPr>
            <a:r>
              <a:rPr lang="en-GB" sz="2100">
                <a:solidFill>
                  <a:srgbClr val="450F21"/>
                </a:solidFill>
                <a:latin typeface="Verdana" pitchFamily="14" charset="0"/>
              </a:rPr>
              <a:t> a decision of a </a:t>
            </a:r>
            <a:r>
              <a:rPr lang="en-GB" sz="2100" b="1">
                <a:solidFill>
                  <a:srgbClr val="450F21"/>
                </a:solidFill>
                <a:latin typeface="Verdana" pitchFamily="14" charset="0"/>
              </a:rPr>
              <a:t>lower court</a:t>
            </a:r>
            <a:r>
              <a:rPr lang="en-GB" sz="2100">
                <a:solidFill>
                  <a:srgbClr val="450F21"/>
                </a:solidFill>
                <a:latin typeface="Verdana" pitchFamily="14" charset="0"/>
              </a:rPr>
              <a:t> (</a:t>
            </a:r>
            <a:r>
              <a:rPr lang="en-GB" sz="2100" i="1">
                <a:solidFill>
                  <a:srgbClr val="450F21"/>
                </a:solidFill>
                <a:latin typeface="Verdana" pitchFamily="14" charset="0"/>
              </a:rPr>
              <a:t>R</a:t>
            </a:r>
            <a:r>
              <a:rPr lang="en-GB" sz="2100">
                <a:solidFill>
                  <a:srgbClr val="450F21"/>
                </a:solidFill>
                <a:latin typeface="Verdana" pitchFamily="14" charset="0"/>
              </a:rPr>
              <a:t> v </a:t>
            </a:r>
            <a:r>
              <a:rPr lang="en-GB" sz="2100" i="1">
                <a:solidFill>
                  <a:srgbClr val="450F21"/>
                </a:solidFill>
                <a:latin typeface="Verdana" pitchFamily="14" charset="0"/>
              </a:rPr>
              <a:t>R</a:t>
            </a:r>
            <a:r>
              <a:rPr lang="en-GB" sz="2100">
                <a:solidFill>
                  <a:srgbClr val="450F21"/>
                </a:solidFill>
                <a:latin typeface="Verdana" pitchFamily="14" charset="0"/>
              </a:rPr>
              <a:t>, 1991)</a:t>
            </a:r>
          </a:p>
          <a:p>
            <a:pPr>
              <a:lnSpc>
                <a:spcPct val="125000"/>
              </a:lnSpc>
              <a:spcAft>
                <a:spcPct val="10000"/>
              </a:spcAft>
              <a:buFontTx/>
              <a:buChar char="•"/>
            </a:pPr>
            <a:r>
              <a:rPr lang="en-GB" sz="2100">
                <a:solidFill>
                  <a:srgbClr val="450F21"/>
                </a:solidFill>
                <a:latin typeface="Verdana" pitchFamily="14" charset="0"/>
              </a:rPr>
              <a:t> a decision of a court </a:t>
            </a:r>
            <a:r>
              <a:rPr lang="en-GB" sz="2100" b="1">
                <a:solidFill>
                  <a:srgbClr val="450F21"/>
                </a:solidFill>
                <a:latin typeface="Verdana" pitchFamily="14" charset="0"/>
              </a:rPr>
              <a:t>outside the English hierarchy</a:t>
            </a:r>
            <a:r>
              <a:rPr lang="en-GB" sz="2100">
                <a:solidFill>
                  <a:srgbClr val="450F21"/>
                </a:solidFill>
                <a:latin typeface="Verdana" pitchFamily="14" charset="0"/>
              </a:rPr>
              <a:t> (</a:t>
            </a:r>
            <a:r>
              <a:rPr lang="en-GB" sz="2100" i="1">
                <a:solidFill>
                  <a:srgbClr val="450F21"/>
                </a:solidFill>
                <a:latin typeface="Verdana" pitchFamily="14" charset="0"/>
              </a:rPr>
              <a:t>Re S</a:t>
            </a:r>
            <a:r>
              <a:rPr lang="en-GB" sz="2100">
                <a:solidFill>
                  <a:srgbClr val="450F21"/>
                </a:solidFill>
                <a:latin typeface="Verdana" pitchFamily="14" charset="0"/>
              </a:rPr>
              <a:t>,</a:t>
            </a:r>
          </a:p>
          <a:p>
            <a:pPr>
              <a:lnSpc>
                <a:spcPct val="105000"/>
              </a:lnSpc>
              <a:spcAft>
                <a:spcPct val="10000"/>
              </a:spcAft>
            </a:pPr>
            <a:r>
              <a:rPr lang="en-GB" sz="2100">
                <a:solidFill>
                  <a:srgbClr val="450F21"/>
                </a:solidFill>
                <a:latin typeface="Verdana" pitchFamily="14" charset="0"/>
              </a:rPr>
              <a:t>  </a:t>
            </a:r>
            <a:r>
              <a:rPr lang="en-GB" sz="600">
                <a:solidFill>
                  <a:srgbClr val="450F21"/>
                </a:solidFill>
                <a:latin typeface="Verdana" pitchFamily="14" charset="0"/>
              </a:rPr>
              <a:t> </a:t>
            </a:r>
            <a:r>
              <a:rPr lang="en-GB" sz="2100">
                <a:solidFill>
                  <a:srgbClr val="450F21"/>
                </a:solidFill>
                <a:latin typeface="Verdana" pitchFamily="14" charset="0"/>
              </a:rPr>
              <a:t>1992)</a:t>
            </a:r>
          </a:p>
          <a:p>
            <a:pPr>
              <a:lnSpc>
                <a:spcPct val="125000"/>
              </a:lnSpc>
              <a:spcAft>
                <a:spcPct val="10000"/>
              </a:spcAft>
              <a:buFontTx/>
              <a:buChar char="•"/>
            </a:pPr>
            <a:r>
              <a:rPr lang="en-GB" sz="2100">
                <a:solidFill>
                  <a:srgbClr val="450F21"/>
                </a:solidFill>
                <a:latin typeface="Verdana" pitchFamily="14" charset="0"/>
              </a:rPr>
              <a:t> an </a:t>
            </a:r>
            <a:r>
              <a:rPr lang="en-GB" sz="2100" b="1" i="1">
                <a:solidFill>
                  <a:srgbClr val="450F21"/>
                </a:solidFill>
                <a:latin typeface="Verdana" pitchFamily="14" charset="0"/>
              </a:rPr>
              <a:t>obita dicta</a:t>
            </a:r>
            <a:r>
              <a:rPr lang="en-GB" sz="2100">
                <a:solidFill>
                  <a:srgbClr val="450F21"/>
                </a:solidFill>
                <a:latin typeface="Verdana" pitchFamily="14" charset="0"/>
              </a:rPr>
              <a:t> (</a:t>
            </a:r>
            <a:r>
              <a:rPr lang="en-GB" sz="2100" i="1">
                <a:solidFill>
                  <a:srgbClr val="450F21"/>
                </a:solidFill>
                <a:latin typeface="Verdana" pitchFamily="14" charset="0"/>
              </a:rPr>
              <a:t>R</a:t>
            </a:r>
            <a:r>
              <a:rPr lang="en-GB" sz="2100">
                <a:solidFill>
                  <a:srgbClr val="450F21"/>
                </a:solidFill>
                <a:latin typeface="Verdana" pitchFamily="14" charset="0"/>
              </a:rPr>
              <a:t> v </a:t>
            </a:r>
            <a:r>
              <a:rPr lang="en-GB" sz="2100" i="1">
                <a:solidFill>
                  <a:srgbClr val="450F21"/>
                </a:solidFill>
                <a:latin typeface="Verdana" pitchFamily="14" charset="0"/>
              </a:rPr>
              <a:t>Howe</a:t>
            </a:r>
            <a:r>
              <a:rPr lang="en-GB" sz="2100">
                <a:solidFill>
                  <a:srgbClr val="450F21"/>
                </a:solidFill>
                <a:latin typeface="Verdana" pitchFamily="14" charset="0"/>
              </a:rPr>
              <a:t>, 1987)</a:t>
            </a:r>
          </a:p>
          <a:p>
            <a:pPr>
              <a:lnSpc>
                <a:spcPct val="125000"/>
              </a:lnSpc>
              <a:spcAft>
                <a:spcPct val="10000"/>
              </a:spcAft>
              <a:buFontTx/>
              <a:buChar char="•"/>
            </a:pPr>
            <a:r>
              <a:rPr lang="en-GB" sz="2100">
                <a:solidFill>
                  <a:srgbClr val="450F21"/>
                </a:solidFill>
                <a:latin typeface="Verdana" pitchFamily="14" charset="0"/>
              </a:rPr>
              <a:t> a statement of law made by a </a:t>
            </a:r>
            <a:r>
              <a:rPr lang="en-GB" sz="2100" b="1">
                <a:solidFill>
                  <a:srgbClr val="450F21"/>
                </a:solidFill>
                <a:latin typeface="Verdana" pitchFamily="14" charset="0"/>
              </a:rPr>
              <a:t>dissenting judge</a:t>
            </a:r>
            <a:endParaRPr lang="en-GB" sz="2200" b="1">
              <a:solidFill>
                <a:srgbClr val="681732"/>
              </a:solidFill>
              <a:latin typeface="Verdana" pitchFamily="14" charset="0"/>
            </a:endParaRPr>
          </a:p>
        </p:txBody>
      </p:sp>
    </p:spTree>
    <p:extLst>
      <p:ext uri="{BB962C8B-B14F-4D97-AF65-F5344CB8AC3E}">
        <p14:creationId xmlns:p14="http://schemas.microsoft.com/office/powerpoint/2010/main" val="282414597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87" name="Picture 15" descr="284464SDCRGB1"/>
          <p:cNvPicPr>
            <a:picLocks noChangeAspect="1" noChangeArrowheads="1"/>
          </p:cNvPicPr>
          <p:nvPr/>
        </p:nvPicPr>
        <p:blipFill>
          <a:blip r:embed="rId2">
            <a:lum bright="80000"/>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3074" name="Oval 2"/>
          <p:cNvSpPr>
            <a:spLocks noChangeArrowheads="1"/>
          </p:cNvSpPr>
          <p:nvPr/>
        </p:nvSpPr>
        <p:spPr bwMode="auto">
          <a:xfrm>
            <a:off x="3124200" y="1600200"/>
            <a:ext cx="3048000" cy="1676400"/>
          </a:xfrm>
          <a:prstGeom prst="ellipse">
            <a:avLst/>
          </a:prstGeom>
          <a:solidFill>
            <a:schemeClr val="hlink">
              <a:alpha val="50000"/>
            </a:schemeClr>
          </a:solidFill>
          <a:ln w="381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4800" b="1" dirty="0">
                <a:solidFill>
                  <a:srgbClr val="336600"/>
                </a:solidFill>
                <a:latin typeface="Bookman Old Style" pitchFamily="18" charset="0"/>
              </a:rPr>
              <a:t>Where</a:t>
            </a:r>
            <a:r>
              <a:rPr lang="en-US" sz="4800" b="1" dirty="0">
                <a:solidFill>
                  <a:srgbClr val="336600"/>
                </a:solidFill>
              </a:rPr>
              <a:t> our laws</a:t>
            </a:r>
          </a:p>
          <a:p>
            <a:r>
              <a:rPr lang="en-US" sz="4800" b="1" dirty="0">
                <a:solidFill>
                  <a:srgbClr val="336600"/>
                </a:solidFill>
              </a:rPr>
              <a:t>come from</a:t>
            </a:r>
            <a:endParaRPr lang="en-GB" sz="4800" b="1" dirty="0">
              <a:solidFill>
                <a:srgbClr val="336600"/>
              </a:solidFill>
            </a:endParaRPr>
          </a:p>
        </p:txBody>
      </p:sp>
      <p:sp>
        <p:nvSpPr>
          <p:cNvPr id="3075" name="Line 3"/>
          <p:cNvSpPr>
            <a:spLocks noChangeShapeType="1"/>
          </p:cNvSpPr>
          <p:nvPr/>
        </p:nvSpPr>
        <p:spPr bwMode="auto">
          <a:xfrm flipH="1" flipV="1">
            <a:off x="2057400" y="1066800"/>
            <a:ext cx="1676400" cy="6858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076" name="Text Box 4"/>
          <p:cNvSpPr txBox="1">
            <a:spLocks noChangeArrowheads="1"/>
          </p:cNvSpPr>
          <p:nvPr/>
        </p:nvSpPr>
        <p:spPr bwMode="auto">
          <a:xfrm>
            <a:off x="0" y="0"/>
            <a:ext cx="2514600" cy="1552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b="1">
                <a:solidFill>
                  <a:srgbClr val="FF5050"/>
                </a:solidFill>
              </a:rPr>
              <a:t>European Law:  supreme over “European matters”</a:t>
            </a:r>
            <a:endParaRPr lang="en-GB" b="1">
              <a:solidFill>
                <a:srgbClr val="FF5050"/>
              </a:solidFill>
            </a:endParaRPr>
          </a:p>
        </p:txBody>
      </p:sp>
      <p:sp>
        <p:nvSpPr>
          <p:cNvPr id="3077" name="Line 5"/>
          <p:cNvSpPr>
            <a:spLocks noChangeShapeType="1"/>
          </p:cNvSpPr>
          <p:nvPr/>
        </p:nvSpPr>
        <p:spPr bwMode="auto">
          <a:xfrm flipV="1">
            <a:off x="5486400" y="1143000"/>
            <a:ext cx="1295400" cy="6096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078" name="Text Box 6"/>
          <p:cNvSpPr txBox="1">
            <a:spLocks noChangeArrowheads="1"/>
          </p:cNvSpPr>
          <p:nvPr/>
        </p:nvSpPr>
        <p:spPr bwMode="auto">
          <a:xfrm>
            <a:off x="6248400" y="0"/>
            <a:ext cx="2895600" cy="1552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b="1">
                <a:solidFill>
                  <a:srgbClr val="6600FF"/>
                </a:solidFill>
              </a:rPr>
              <a:t>Acts of Parliament:  supreme over most matters. NB elected representation</a:t>
            </a:r>
            <a:endParaRPr lang="en-GB" b="1">
              <a:solidFill>
                <a:srgbClr val="6600FF"/>
              </a:solidFill>
            </a:endParaRPr>
          </a:p>
        </p:txBody>
      </p:sp>
      <p:sp>
        <p:nvSpPr>
          <p:cNvPr id="3079" name="Line 7"/>
          <p:cNvSpPr>
            <a:spLocks noChangeShapeType="1"/>
          </p:cNvSpPr>
          <p:nvPr/>
        </p:nvSpPr>
        <p:spPr bwMode="auto">
          <a:xfrm>
            <a:off x="5562600" y="3124200"/>
            <a:ext cx="1447800" cy="11430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080" name="Text Box 8"/>
          <p:cNvSpPr txBox="1">
            <a:spLocks noChangeArrowheads="1"/>
          </p:cNvSpPr>
          <p:nvPr/>
        </p:nvSpPr>
        <p:spPr bwMode="auto">
          <a:xfrm>
            <a:off x="6705600" y="2420938"/>
            <a:ext cx="2438400" cy="3743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b="1">
                <a:solidFill>
                  <a:srgbClr val="FF00FF"/>
                </a:solidFill>
              </a:rPr>
              <a:t>Delegated legislation:  legislation made with the authority of Parliament, which delegates the power to other bodies to make it</a:t>
            </a:r>
            <a:endParaRPr lang="en-GB" b="1">
              <a:solidFill>
                <a:srgbClr val="FF00FF"/>
              </a:solidFill>
            </a:endParaRPr>
          </a:p>
        </p:txBody>
      </p:sp>
      <p:sp>
        <p:nvSpPr>
          <p:cNvPr id="3083" name="Line 11"/>
          <p:cNvSpPr>
            <a:spLocks noChangeShapeType="1"/>
          </p:cNvSpPr>
          <p:nvPr/>
        </p:nvSpPr>
        <p:spPr bwMode="auto">
          <a:xfrm flipH="1">
            <a:off x="4191000" y="3276600"/>
            <a:ext cx="228600" cy="7620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084" name="Text Box 12"/>
          <p:cNvSpPr txBox="1">
            <a:spLocks noChangeArrowheads="1"/>
          </p:cNvSpPr>
          <p:nvPr/>
        </p:nvSpPr>
        <p:spPr bwMode="auto">
          <a:xfrm>
            <a:off x="1828800" y="3810000"/>
            <a:ext cx="4572000" cy="3013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b="1">
                <a:solidFill>
                  <a:srgbClr val="33CC33"/>
                </a:solidFill>
              </a:rPr>
              <a:t>Judicial / Court decisions.  The common law continues to be developed daily through the courts. On the one hand judges can interpret acts of Parliament but on the other hand judge-made law can be overturned by an act of Parliament</a:t>
            </a:r>
            <a:endParaRPr lang="en-GB" b="1">
              <a:solidFill>
                <a:srgbClr val="33CC33"/>
              </a:solidFill>
            </a:endParaRPr>
          </a:p>
        </p:txBody>
      </p:sp>
      <p:sp>
        <p:nvSpPr>
          <p:cNvPr id="3085" name="Line 13"/>
          <p:cNvSpPr>
            <a:spLocks noChangeShapeType="1"/>
          </p:cNvSpPr>
          <p:nvPr/>
        </p:nvSpPr>
        <p:spPr bwMode="auto">
          <a:xfrm flipH="1">
            <a:off x="1752600" y="2514600"/>
            <a:ext cx="1371600" cy="3048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086" name="Text Box 14"/>
          <p:cNvSpPr txBox="1">
            <a:spLocks noChangeArrowheads="1"/>
          </p:cNvSpPr>
          <p:nvPr/>
        </p:nvSpPr>
        <p:spPr bwMode="auto">
          <a:xfrm>
            <a:off x="228600" y="1752600"/>
            <a:ext cx="1828800" cy="337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b="1">
                <a:solidFill>
                  <a:srgbClr val="FF9900"/>
                </a:solidFill>
              </a:rPr>
              <a:t>Customs.  Originally hugely important in beginning the common law but now of very little importance</a:t>
            </a:r>
            <a:endParaRPr lang="en-GB" b="1">
              <a:solidFill>
                <a:srgbClr val="FF9900"/>
              </a:solidFill>
            </a:endParaRPr>
          </a:p>
        </p:txBody>
      </p:sp>
    </p:spTree>
    <p:extLst>
      <p:ext uri="{BB962C8B-B14F-4D97-AF65-F5344CB8AC3E}">
        <p14:creationId xmlns:p14="http://schemas.microsoft.com/office/powerpoint/2010/main" val="341437986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3087"/>
                                        </p:tgtEl>
                                        <p:attrNameLst>
                                          <p:attrName>style.visibility</p:attrName>
                                        </p:attrNameLst>
                                      </p:cBhvr>
                                      <p:to>
                                        <p:strVal val="visible"/>
                                      </p:to>
                                    </p:set>
                                    <p:animEffect transition="in" filter="dissolve">
                                      <p:cBhvr>
                                        <p:cTn id="7" dur="500"/>
                                        <p:tgtEl>
                                          <p:spTgt spid="3087"/>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32" fill="hold" grpId="0" nodeType="clickEffect">
                                  <p:stCondLst>
                                    <p:cond delay="0"/>
                                  </p:stCondLst>
                                  <p:childTnLst>
                                    <p:set>
                                      <p:cBhvr>
                                        <p:cTn id="11" dur="1" fill="hold">
                                          <p:stCondLst>
                                            <p:cond delay="0"/>
                                          </p:stCondLst>
                                        </p:cTn>
                                        <p:tgtEl>
                                          <p:spTgt spid="3074"/>
                                        </p:tgtEl>
                                        <p:attrNameLst>
                                          <p:attrName>style.visibility</p:attrName>
                                        </p:attrNameLst>
                                      </p:cBhvr>
                                      <p:to>
                                        <p:strVal val="visible"/>
                                      </p:to>
                                    </p:set>
                                    <p:animEffect transition="in" filter="box(out)">
                                      <p:cBhvr>
                                        <p:cTn id="12" dur="500"/>
                                        <p:tgtEl>
                                          <p:spTgt spid="3074"/>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32" fill="hold" grpId="0" nodeType="clickEffect">
                                  <p:stCondLst>
                                    <p:cond delay="0"/>
                                  </p:stCondLst>
                                  <p:childTnLst>
                                    <p:set>
                                      <p:cBhvr>
                                        <p:cTn id="16" dur="1" fill="hold">
                                          <p:stCondLst>
                                            <p:cond delay="0"/>
                                          </p:stCondLst>
                                        </p:cTn>
                                        <p:tgtEl>
                                          <p:spTgt spid="3075"/>
                                        </p:tgtEl>
                                        <p:attrNameLst>
                                          <p:attrName>style.visibility</p:attrName>
                                        </p:attrNameLst>
                                      </p:cBhvr>
                                      <p:to>
                                        <p:strVal val="visible"/>
                                      </p:to>
                                    </p:set>
                                    <p:animEffect transition="in" filter="box(out)">
                                      <p:cBhvr>
                                        <p:cTn id="17" dur="500"/>
                                        <p:tgtEl>
                                          <p:spTgt spid="3075"/>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4" presetClass="entr" presetSubtype="32" fill="hold" grpId="0" nodeType="clickEffect">
                                  <p:stCondLst>
                                    <p:cond delay="0"/>
                                  </p:stCondLst>
                                  <p:childTnLst>
                                    <p:set>
                                      <p:cBhvr>
                                        <p:cTn id="21" dur="1" fill="hold">
                                          <p:stCondLst>
                                            <p:cond delay="0"/>
                                          </p:stCondLst>
                                        </p:cTn>
                                        <p:tgtEl>
                                          <p:spTgt spid="3076"/>
                                        </p:tgtEl>
                                        <p:attrNameLst>
                                          <p:attrName>style.visibility</p:attrName>
                                        </p:attrNameLst>
                                      </p:cBhvr>
                                      <p:to>
                                        <p:strVal val="visible"/>
                                      </p:to>
                                    </p:set>
                                    <p:animEffect transition="in" filter="box(out)">
                                      <p:cBhvr>
                                        <p:cTn id="22" dur="500"/>
                                        <p:tgtEl>
                                          <p:spTgt spid="3076"/>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4" presetClass="entr" presetSubtype="32" fill="hold" grpId="0" nodeType="clickEffect">
                                  <p:stCondLst>
                                    <p:cond delay="0"/>
                                  </p:stCondLst>
                                  <p:childTnLst>
                                    <p:set>
                                      <p:cBhvr>
                                        <p:cTn id="26" dur="1" fill="hold">
                                          <p:stCondLst>
                                            <p:cond delay="0"/>
                                          </p:stCondLst>
                                        </p:cTn>
                                        <p:tgtEl>
                                          <p:spTgt spid="3077"/>
                                        </p:tgtEl>
                                        <p:attrNameLst>
                                          <p:attrName>style.visibility</p:attrName>
                                        </p:attrNameLst>
                                      </p:cBhvr>
                                      <p:to>
                                        <p:strVal val="visible"/>
                                      </p:to>
                                    </p:set>
                                    <p:animEffect transition="in" filter="box(out)">
                                      <p:cBhvr>
                                        <p:cTn id="27" dur="500"/>
                                        <p:tgtEl>
                                          <p:spTgt spid="3077"/>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4" presetClass="entr" presetSubtype="32" fill="hold" grpId="0" nodeType="clickEffect">
                                  <p:stCondLst>
                                    <p:cond delay="0"/>
                                  </p:stCondLst>
                                  <p:childTnLst>
                                    <p:set>
                                      <p:cBhvr>
                                        <p:cTn id="31" dur="1" fill="hold">
                                          <p:stCondLst>
                                            <p:cond delay="0"/>
                                          </p:stCondLst>
                                        </p:cTn>
                                        <p:tgtEl>
                                          <p:spTgt spid="3078"/>
                                        </p:tgtEl>
                                        <p:attrNameLst>
                                          <p:attrName>style.visibility</p:attrName>
                                        </p:attrNameLst>
                                      </p:cBhvr>
                                      <p:to>
                                        <p:strVal val="visible"/>
                                      </p:to>
                                    </p:set>
                                    <p:animEffect transition="in" filter="box(out)">
                                      <p:cBhvr>
                                        <p:cTn id="32" dur="500"/>
                                        <p:tgtEl>
                                          <p:spTgt spid="3078"/>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4" presetClass="entr" presetSubtype="32" fill="hold" grpId="0" nodeType="clickEffect">
                                  <p:stCondLst>
                                    <p:cond delay="0"/>
                                  </p:stCondLst>
                                  <p:childTnLst>
                                    <p:set>
                                      <p:cBhvr>
                                        <p:cTn id="36" dur="1" fill="hold">
                                          <p:stCondLst>
                                            <p:cond delay="0"/>
                                          </p:stCondLst>
                                        </p:cTn>
                                        <p:tgtEl>
                                          <p:spTgt spid="3079"/>
                                        </p:tgtEl>
                                        <p:attrNameLst>
                                          <p:attrName>style.visibility</p:attrName>
                                        </p:attrNameLst>
                                      </p:cBhvr>
                                      <p:to>
                                        <p:strVal val="visible"/>
                                      </p:to>
                                    </p:set>
                                    <p:animEffect transition="in" filter="box(out)">
                                      <p:cBhvr>
                                        <p:cTn id="37" dur="500"/>
                                        <p:tgtEl>
                                          <p:spTgt spid="3079"/>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4" presetClass="entr" presetSubtype="32" fill="hold" grpId="0" nodeType="clickEffect">
                                  <p:stCondLst>
                                    <p:cond delay="0"/>
                                  </p:stCondLst>
                                  <p:childTnLst>
                                    <p:set>
                                      <p:cBhvr>
                                        <p:cTn id="41" dur="1" fill="hold">
                                          <p:stCondLst>
                                            <p:cond delay="0"/>
                                          </p:stCondLst>
                                        </p:cTn>
                                        <p:tgtEl>
                                          <p:spTgt spid="3080"/>
                                        </p:tgtEl>
                                        <p:attrNameLst>
                                          <p:attrName>style.visibility</p:attrName>
                                        </p:attrNameLst>
                                      </p:cBhvr>
                                      <p:to>
                                        <p:strVal val="visible"/>
                                      </p:to>
                                    </p:set>
                                    <p:animEffect transition="in" filter="box(out)">
                                      <p:cBhvr>
                                        <p:cTn id="42" dur="500"/>
                                        <p:tgtEl>
                                          <p:spTgt spid="3080"/>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4" presetClass="entr" presetSubtype="32" fill="hold" grpId="0" nodeType="clickEffect">
                                  <p:stCondLst>
                                    <p:cond delay="0"/>
                                  </p:stCondLst>
                                  <p:childTnLst>
                                    <p:set>
                                      <p:cBhvr>
                                        <p:cTn id="46" dur="1" fill="hold">
                                          <p:stCondLst>
                                            <p:cond delay="0"/>
                                          </p:stCondLst>
                                        </p:cTn>
                                        <p:tgtEl>
                                          <p:spTgt spid="3083"/>
                                        </p:tgtEl>
                                        <p:attrNameLst>
                                          <p:attrName>style.visibility</p:attrName>
                                        </p:attrNameLst>
                                      </p:cBhvr>
                                      <p:to>
                                        <p:strVal val="visible"/>
                                      </p:to>
                                    </p:set>
                                    <p:animEffect transition="in" filter="box(out)">
                                      <p:cBhvr>
                                        <p:cTn id="47" dur="500"/>
                                        <p:tgtEl>
                                          <p:spTgt spid="3083"/>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4" presetClass="entr" presetSubtype="32" fill="hold" grpId="0" nodeType="clickEffect">
                                  <p:stCondLst>
                                    <p:cond delay="0"/>
                                  </p:stCondLst>
                                  <p:childTnLst>
                                    <p:set>
                                      <p:cBhvr>
                                        <p:cTn id="51" dur="1" fill="hold">
                                          <p:stCondLst>
                                            <p:cond delay="0"/>
                                          </p:stCondLst>
                                        </p:cTn>
                                        <p:tgtEl>
                                          <p:spTgt spid="3084"/>
                                        </p:tgtEl>
                                        <p:attrNameLst>
                                          <p:attrName>style.visibility</p:attrName>
                                        </p:attrNameLst>
                                      </p:cBhvr>
                                      <p:to>
                                        <p:strVal val="visible"/>
                                      </p:to>
                                    </p:set>
                                    <p:animEffect transition="in" filter="box(out)">
                                      <p:cBhvr>
                                        <p:cTn id="52" dur="500"/>
                                        <p:tgtEl>
                                          <p:spTgt spid="3084"/>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4" presetClass="entr" presetSubtype="32" fill="hold" grpId="0" nodeType="clickEffect">
                                  <p:stCondLst>
                                    <p:cond delay="0"/>
                                  </p:stCondLst>
                                  <p:childTnLst>
                                    <p:set>
                                      <p:cBhvr>
                                        <p:cTn id="56" dur="1" fill="hold">
                                          <p:stCondLst>
                                            <p:cond delay="0"/>
                                          </p:stCondLst>
                                        </p:cTn>
                                        <p:tgtEl>
                                          <p:spTgt spid="3085"/>
                                        </p:tgtEl>
                                        <p:attrNameLst>
                                          <p:attrName>style.visibility</p:attrName>
                                        </p:attrNameLst>
                                      </p:cBhvr>
                                      <p:to>
                                        <p:strVal val="visible"/>
                                      </p:to>
                                    </p:set>
                                    <p:animEffect transition="in" filter="box(out)">
                                      <p:cBhvr>
                                        <p:cTn id="57" dur="500"/>
                                        <p:tgtEl>
                                          <p:spTgt spid="3085"/>
                                        </p:tgtEl>
                                      </p:cBhvr>
                                    </p:animEffect>
                                  </p:childTnLst>
                                </p:cTn>
                              </p:par>
                            </p:childTnLst>
                          </p:cTn>
                        </p:par>
                      </p:childTnLst>
                    </p:cTn>
                  </p:par>
                  <p:par>
                    <p:cTn id="58" fill="hold" nodeType="clickPar">
                      <p:stCondLst>
                        <p:cond delay="indefinite"/>
                      </p:stCondLst>
                      <p:childTnLst>
                        <p:par>
                          <p:cTn id="59" fill="hold" nodeType="withGroup">
                            <p:stCondLst>
                              <p:cond delay="0"/>
                            </p:stCondLst>
                            <p:childTnLst>
                              <p:par>
                                <p:cTn id="60" presetID="4" presetClass="entr" presetSubtype="32" fill="hold" grpId="0" nodeType="clickEffect">
                                  <p:stCondLst>
                                    <p:cond delay="0"/>
                                  </p:stCondLst>
                                  <p:childTnLst>
                                    <p:set>
                                      <p:cBhvr>
                                        <p:cTn id="61" dur="1" fill="hold">
                                          <p:stCondLst>
                                            <p:cond delay="0"/>
                                          </p:stCondLst>
                                        </p:cTn>
                                        <p:tgtEl>
                                          <p:spTgt spid="3086"/>
                                        </p:tgtEl>
                                        <p:attrNameLst>
                                          <p:attrName>style.visibility</p:attrName>
                                        </p:attrNameLst>
                                      </p:cBhvr>
                                      <p:to>
                                        <p:strVal val="visible"/>
                                      </p:to>
                                    </p:set>
                                    <p:animEffect transition="in" filter="box(out)">
                                      <p:cBhvr>
                                        <p:cTn id="62" dur="500"/>
                                        <p:tgtEl>
                                          <p:spTgt spid="308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4" grpId="0" animBg="1" autoUpdateAnimBg="0"/>
      <p:bldP spid="3075" grpId="0" animBg="1"/>
      <p:bldP spid="3076" grpId="0" autoUpdateAnimBg="0"/>
      <p:bldP spid="3077" grpId="0" animBg="1"/>
      <p:bldP spid="3078" grpId="0" autoUpdateAnimBg="0"/>
      <p:bldP spid="3079" grpId="0" animBg="1"/>
      <p:bldP spid="3080" grpId="0" autoUpdateAnimBg="0"/>
      <p:bldP spid="3083" grpId="0" animBg="1"/>
      <p:bldP spid="3084" grpId="0" autoUpdateAnimBg="0"/>
      <p:bldP spid="3085" grpId="0" animBg="1"/>
      <p:bldP spid="3086" grpId="0" autoUpdateAnimBg="0"/>
    </p:bldLst>
  </p:timing>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normAutofit fontScale="90000"/>
          </a:bodyPr>
          <a:lstStyle/>
          <a:p>
            <a:r>
              <a:rPr lang="en-US" b="1">
                <a:latin typeface="Arial" charset="0"/>
              </a:rPr>
              <a:t>What is </a:t>
            </a:r>
            <a:r>
              <a:rPr lang="en-US" b="1">
                <a:solidFill>
                  <a:schemeClr val="hlink"/>
                </a:solidFill>
                <a:latin typeface="Arial" charset="0"/>
              </a:rPr>
              <a:t>persuasive precedent</a:t>
            </a:r>
            <a:r>
              <a:rPr lang="en-US" b="1">
                <a:latin typeface="Arial" charset="0"/>
              </a:rPr>
              <a:t>?</a:t>
            </a:r>
            <a:endParaRPr lang="en-GB" b="1">
              <a:latin typeface="Arial" charset="0"/>
            </a:endParaRPr>
          </a:p>
        </p:txBody>
      </p:sp>
      <p:sp>
        <p:nvSpPr>
          <p:cNvPr id="36867" name="Rectangle 3"/>
          <p:cNvSpPr>
            <a:spLocks noGrp="1" noChangeArrowheads="1"/>
          </p:cNvSpPr>
          <p:nvPr>
            <p:ph type="body" idx="1"/>
          </p:nvPr>
        </p:nvSpPr>
        <p:spPr>
          <a:xfrm>
            <a:off x="1062038" y="1766888"/>
            <a:ext cx="7769225" cy="5091112"/>
          </a:xfrm>
        </p:spPr>
        <p:txBody>
          <a:bodyPr/>
          <a:lstStyle/>
          <a:p>
            <a:pPr>
              <a:lnSpc>
                <a:spcPct val="80000"/>
              </a:lnSpc>
            </a:pPr>
            <a:r>
              <a:rPr lang="en-US" sz="2800" b="1">
                <a:solidFill>
                  <a:schemeClr val="tx2"/>
                </a:solidFill>
                <a:latin typeface="Arial" charset="0"/>
              </a:rPr>
              <a:t>Precedent that is </a:t>
            </a:r>
            <a:r>
              <a:rPr lang="en-US" sz="2800" b="1" i="1">
                <a:solidFill>
                  <a:schemeClr val="tx2"/>
                </a:solidFill>
                <a:latin typeface="Arial" charset="0"/>
              </a:rPr>
              <a:t>not</a:t>
            </a:r>
            <a:r>
              <a:rPr lang="en-US" sz="2800" b="1">
                <a:solidFill>
                  <a:schemeClr val="tx2"/>
                </a:solidFill>
                <a:latin typeface="Arial" charset="0"/>
              </a:rPr>
              <a:t> binding but which </a:t>
            </a:r>
            <a:r>
              <a:rPr lang="en-US" sz="2800" b="1" i="1">
                <a:solidFill>
                  <a:schemeClr val="tx2"/>
                </a:solidFill>
                <a:latin typeface="Arial" charset="0"/>
              </a:rPr>
              <a:t>may</a:t>
            </a:r>
            <a:r>
              <a:rPr lang="en-US" sz="2800" b="1">
                <a:solidFill>
                  <a:schemeClr val="tx2"/>
                </a:solidFill>
                <a:latin typeface="Arial" charset="0"/>
              </a:rPr>
              <a:t> be followed</a:t>
            </a:r>
          </a:p>
          <a:p>
            <a:pPr>
              <a:lnSpc>
                <a:spcPct val="80000"/>
              </a:lnSpc>
            </a:pPr>
            <a:r>
              <a:rPr lang="en-US" sz="2800" b="1">
                <a:solidFill>
                  <a:schemeClr val="tx2"/>
                </a:solidFill>
                <a:latin typeface="Arial" charset="0"/>
              </a:rPr>
              <a:t>Five sources – with examples from criminal law:</a:t>
            </a:r>
          </a:p>
          <a:p>
            <a:pPr>
              <a:lnSpc>
                <a:spcPct val="80000"/>
              </a:lnSpc>
              <a:buFont typeface="Wingdings" pitchFamily="2" charset="2"/>
              <a:buChar char="Ø"/>
            </a:pPr>
            <a:r>
              <a:rPr lang="en-US" sz="2800" b="1">
                <a:solidFill>
                  <a:schemeClr val="tx2"/>
                </a:solidFill>
                <a:latin typeface="Arial" charset="0"/>
              </a:rPr>
              <a:t>Courts lower in the hierarchy:</a:t>
            </a:r>
            <a:r>
              <a:rPr lang="en-US" sz="2800" b="1">
                <a:latin typeface="Arial" charset="0"/>
              </a:rPr>
              <a:t>  </a:t>
            </a:r>
            <a:r>
              <a:rPr lang="en-US" sz="2800" b="1" i="1">
                <a:solidFill>
                  <a:schemeClr val="hlink"/>
                </a:solidFill>
                <a:latin typeface="Arial" charset="0"/>
              </a:rPr>
              <a:t>R v R</a:t>
            </a:r>
            <a:endParaRPr lang="en-US" sz="2800" b="1" i="1">
              <a:latin typeface="Arial" charset="0"/>
            </a:endParaRPr>
          </a:p>
          <a:p>
            <a:pPr>
              <a:lnSpc>
                <a:spcPct val="80000"/>
              </a:lnSpc>
              <a:buFont typeface="Wingdings" pitchFamily="2" charset="2"/>
              <a:buChar char="Ø"/>
            </a:pPr>
            <a:r>
              <a:rPr lang="en-US" sz="2800" b="1">
                <a:solidFill>
                  <a:schemeClr val="tx2"/>
                </a:solidFill>
                <a:latin typeface="Arial" charset="0"/>
              </a:rPr>
              <a:t>Decisions by the PC:</a:t>
            </a:r>
            <a:r>
              <a:rPr lang="en-US" sz="2800" b="1">
                <a:latin typeface="Arial" charset="0"/>
              </a:rPr>
              <a:t> </a:t>
            </a:r>
            <a:r>
              <a:rPr lang="en-US" sz="2800" b="1" i="1">
                <a:solidFill>
                  <a:schemeClr val="hlink"/>
                </a:solidFill>
                <a:latin typeface="Arial" charset="0"/>
              </a:rPr>
              <a:t>Thabo Meli.</a:t>
            </a:r>
            <a:r>
              <a:rPr lang="en-US" sz="2800" b="1">
                <a:solidFill>
                  <a:schemeClr val="hlink"/>
                </a:solidFill>
                <a:latin typeface="Arial" charset="0"/>
              </a:rPr>
              <a:t>  </a:t>
            </a:r>
            <a:r>
              <a:rPr lang="en-US" sz="2800" b="1">
                <a:latin typeface="Arial" charset="0"/>
              </a:rPr>
              <a:t>Most remarkably, in </a:t>
            </a:r>
            <a:r>
              <a:rPr lang="en-US" sz="2800" b="1" i="1">
                <a:solidFill>
                  <a:schemeClr val="hlink"/>
                </a:solidFill>
                <a:latin typeface="Arial" charset="0"/>
              </a:rPr>
              <a:t>AG for Jersey v Holley </a:t>
            </a:r>
            <a:r>
              <a:rPr lang="en-US" sz="2800" b="1">
                <a:solidFill>
                  <a:schemeClr val="hlink"/>
                </a:solidFill>
                <a:latin typeface="Arial" charset="0"/>
              </a:rPr>
              <a:t>(2005)</a:t>
            </a:r>
            <a:r>
              <a:rPr lang="en-US" sz="2800" b="1" i="1">
                <a:solidFill>
                  <a:schemeClr val="hlink"/>
                </a:solidFill>
                <a:latin typeface="Arial" charset="0"/>
              </a:rPr>
              <a:t> </a:t>
            </a:r>
            <a:r>
              <a:rPr lang="en-US" sz="2800" b="1">
                <a:solidFill>
                  <a:schemeClr val="tx2"/>
                </a:solidFill>
                <a:latin typeface="Arial" charset="0"/>
              </a:rPr>
              <a:t>the CA were actually “persuaded” to follow PC rather than the (binding) HL</a:t>
            </a:r>
            <a:endParaRPr lang="en-US" sz="2800" b="1" i="1">
              <a:solidFill>
                <a:schemeClr val="tx2"/>
              </a:solidFill>
              <a:latin typeface="Arial" charset="0"/>
            </a:endParaRPr>
          </a:p>
          <a:p>
            <a:pPr>
              <a:lnSpc>
                <a:spcPct val="80000"/>
              </a:lnSpc>
              <a:buFont typeface="Wingdings" pitchFamily="2" charset="2"/>
              <a:buChar char="Ø"/>
            </a:pPr>
            <a:r>
              <a:rPr lang="en-US" sz="2800" b="1">
                <a:solidFill>
                  <a:schemeClr val="tx2"/>
                </a:solidFill>
                <a:latin typeface="Arial" charset="0"/>
              </a:rPr>
              <a:t>Statements obiter:</a:t>
            </a:r>
            <a:r>
              <a:rPr lang="en-US" sz="2800" b="1">
                <a:latin typeface="Arial" charset="0"/>
              </a:rPr>
              <a:t> </a:t>
            </a:r>
            <a:r>
              <a:rPr lang="en-US" sz="2800" b="1" i="1">
                <a:latin typeface="Arial" charset="0"/>
              </a:rPr>
              <a:t> </a:t>
            </a:r>
            <a:r>
              <a:rPr lang="en-US" sz="2800" b="1" i="1">
                <a:solidFill>
                  <a:schemeClr val="hlink"/>
                </a:solidFill>
                <a:latin typeface="Arial" charset="0"/>
              </a:rPr>
              <a:t>Howe           Gotts</a:t>
            </a:r>
          </a:p>
          <a:p>
            <a:pPr>
              <a:lnSpc>
                <a:spcPct val="80000"/>
              </a:lnSpc>
              <a:buFont typeface="Wingdings" pitchFamily="2" charset="2"/>
              <a:buChar char="Ø"/>
            </a:pPr>
            <a:r>
              <a:rPr lang="en-US" sz="2800" b="1">
                <a:solidFill>
                  <a:schemeClr val="tx2"/>
                </a:solidFill>
                <a:latin typeface="Arial" charset="0"/>
              </a:rPr>
              <a:t>Dissenting judgments</a:t>
            </a:r>
          </a:p>
          <a:p>
            <a:pPr>
              <a:lnSpc>
                <a:spcPct val="80000"/>
              </a:lnSpc>
              <a:buFont typeface="Wingdings" pitchFamily="2" charset="2"/>
              <a:buChar char="Ø"/>
            </a:pPr>
            <a:r>
              <a:rPr lang="en-US" sz="2800" b="1">
                <a:solidFill>
                  <a:schemeClr val="tx2"/>
                </a:solidFill>
                <a:latin typeface="Arial" charset="0"/>
              </a:rPr>
              <a:t>Decisions from other countries:</a:t>
            </a:r>
            <a:r>
              <a:rPr lang="en-US" sz="2800" b="1">
                <a:latin typeface="Arial" charset="0"/>
              </a:rPr>
              <a:t> </a:t>
            </a:r>
            <a:r>
              <a:rPr lang="en-US" sz="2800" b="1" i="1">
                <a:solidFill>
                  <a:schemeClr val="hlink"/>
                </a:solidFill>
                <a:latin typeface="Arial" charset="0"/>
              </a:rPr>
              <a:t>US v Kirby; Re S</a:t>
            </a:r>
            <a:endParaRPr lang="en-GB" sz="2800" b="1" i="1">
              <a:solidFill>
                <a:schemeClr val="hlink"/>
              </a:solidFill>
              <a:latin typeface="Arial" charset="0"/>
            </a:endParaRPr>
          </a:p>
        </p:txBody>
      </p:sp>
      <p:sp>
        <p:nvSpPr>
          <p:cNvPr id="36874" name="Line 10"/>
          <p:cNvSpPr>
            <a:spLocks noChangeShapeType="1"/>
          </p:cNvSpPr>
          <p:nvPr/>
        </p:nvSpPr>
        <p:spPr bwMode="auto">
          <a:xfrm>
            <a:off x="5940425" y="5373688"/>
            <a:ext cx="792163" cy="0"/>
          </a:xfrm>
          <a:prstGeom prst="line">
            <a:avLst/>
          </a:prstGeom>
          <a:noFill/>
          <a:ln w="38100">
            <a:solidFill>
              <a:schemeClr val="hlink"/>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GB"/>
          </a:p>
        </p:txBody>
      </p:sp>
    </p:spTree>
    <p:extLst>
      <p:ext uri="{BB962C8B-B14F-4D97-AF65-F5344CB8AC3E}">
        <p14:creationId xmlns:p14="http://schemas.microsoft.com/office/powerpoint/2010/main" val="4137104537"/>
      </p:ext>
    </p:extLst>
  </p:cSld>
  <p:clrMapOvr>
    <a:masterClrMapping/>
  </p:clrMapOvr>
  <p:transition>
    <p:zoom dir="in"/>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1" fill="hold" grpId="0" nodeType="clickEffect">
                                  <p:stCondLst>
                                    <p:cond delay="0"/>
                                  </p:stCondLst>
                                  <p:childTnLst>
                                    <p:set>
                                      <p:cBhvr>
                                        <p:cTn id="6" dur="1" fill="hold">
                                          <p:stCondLst>
                                            <p:cond delay="0"/>
                                          </p:stCondLst>
                                        </p:cTn>
                                        <p:tgtEl>
                                          <p:spTgt spid="36866"/>
                                        </p:tgtEl>
                                        <p:attrNameLst>
                                          <p:attrName>style.visibility</p:attrName>
                                        </p:attrNameLst>
                                      </p:cBhvr>
                                      <p:to>
                                        <p:strVal val="visible"/>
                                      </p:to>
                                    </p:set>
                                    <p:anim calcmode="lin" valueType="num">
                                      <p:cBhvr additive="base">
                                        <p:cTn id="7" dur="500" fill="hold"/>
                                        <p:tgtEl>
                                          <p:spTgt spid="36866"/>
                                        </p:tgtEl>
                                        <p:attrNameLst>
                                          <p:attrName>ppt_x</p:attrName>
                                        </p:attrNameLst>
                                      </p:cBhvr>
                                      <p:tavLst>
                                        <p:tav tm="0">
                                          <p:val>
                                            <p:strVal val="#ppt_x"/>
                                          </p:val>
                                        </p:tav>
                                        <p:tav tm="100000">
                                          <p:val>
                                            <p:strVal val="#ppt_x"/>
                                          </p:val>
                                        </p:tav>
                                      </p:tavLst>
                                    </p:anim>
                                    <p:anim calcmode="lin" valueType="num">
                                      <p:cBhvr additive="base">
                                        <p:cTn id="8" dur="500" fill="hold"/>
                                        <p:tgtEl>
                                          <p:spTgt spid="36866"/>
                                        </p:tgtEl>
                                        <p:attrNameLst>
                                          <p:attrName>ppt_y</p:attrName>
                                        </p:attrNameLst>
                                      </p:cBhvr>
                                      <p:tavLst>
                                        <p:tav tm="0">
                                          <p:val>
                                            <p:strVal val="0-#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36867">
                                            <p:txEl>
                                              <p:pRg st="0" end="0"/>
                                            </p:txEl>
                                          </p:spTgt>
                                        </p:tgtEl>
                                        <p:attrNameLst>
                                          <p:attrName>style.visibility</p:attrName>
                                        </p:attrNameLst>
                                      </p:cBhvr>
                                      <p:to>
                                        <p:strVal val="visible"/>
                                      </p:to>
                                    </p:set>
                                    <p:anim calcmode="lin" valueType="num">
                                      <p:cBhvr additive="base">
                                        <p:cTn id="13" dur="500" fill="hold"/>
                                        <p:tgtEl>
                                          <p:spTgt spid="36867">
                                            <p:txEl>
                                              <p:pRg st="0" end="0"/>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3686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36867">
                                            <p:txEl>
                                              <p:pRg st="1" end="1"/>
                                            </p:txEl>
                                          </p:spTgt>
                                        </p:tgtEl>
                                        <p:attrNameLst>
                                          <p:attrName>style.visibility</p:attrName>
                                        </p:attrNameLst>
                                      </p:cBhvr>
                                      <p:to>
                                        <p:strVal val="visible"/>
                                      </p:to>
                                    </p:set>
                                    <p:anim calcmode="lin" valueType="num">
                                      <p:cBhvr additive="base">
                                        <p:cTn id="19" dur="500" fill="hold"/>
                                        <p:tgtEl>
                                          <p:spTgt spid="36867">
                                            <p:txEl>
                                              <p:pRg st="1" end="1"/>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36867">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36867">
                                            <p:txEl>
                                              <p:pRg st="2" end="2"/>
                                            </p:txEl>
                                          </p:spTgt>
                                        </p:tgtEl>
                                        <p:attrNameLst>
                                          <p:attrName>style.visibility</p:attrName>
                                        </p:attrNameLst>
                                      </p:cBhvr>
                                      <p:to>
                                        <p:strVal val="visible"/>
                                      </p:to>
                                    </p:set>
                                    <p:anim calcmode="lin" valueType="num">
                                      <p:cBhvr additive="base">
                                        <p:cTn id="25" dur="500" fill="hold"/>
                                        <p:tgtEl>
                                          <p:spTgt spid="36867">
                                            <p:txEl>
                                              <p:pRg st="2" end="2"/>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36867">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2" fill="hold" grpId="0" nodeType="clickEffect">
                                  <p:stCondLst>
                                    <p:cond delay="0"/>
                                  </p:stCondLst>
                                  <p:childTnLst>
                                    <p:set>
                                      <p:cBhvr>
                                        <p:cTn id="30" dur="1" fill="hold">
                                          <p:stCondLst>
                                            <p:cond delay="0"/>
                                          </p:stCondLst>
                                        </p:cTn>
                                        <p:tgtEl>
                                          <p:spTgt spid="36867">
                                            <p:txEl>
                                              <p:pRg st="3" end="3"/>
                                            </p:txEl>
                                          </p:spTgt>
                                        </p:tgtEl>
                                        <p:attrNameLst>
                                          <p:attrName>style.visibility</p:attrName>
                                        </p:attrNameLst>
                                      </p:cBhvr>
                                      <p:to>
                                        <p:strVal val="visible"/>
                                      </p:to>
                                    </p:set>
                                    <p:anim calcmode="lin" valueType="num">
                                      <p:cBhvr additive="base">
                                        <p:cTn id="31" dur="500" fill="hold"/>
                                        <p:tgtEl>
                                          <p:spTgt spid="36867">
                                            <p:txEl>
                                              <p:pRg st="3" end="3"/>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36867">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2" fill="hold" grpId="0" nodeType="clickEffect">
                                  <p:stCondLst>
                                    <p:cond delay="0"/>
                                  </p:stCondLst>
                                  <p:childTnLst>
                                    <p:set>
                                      <p:cBhvr>
                                        <p:cTn id="36" dur="1" fill="hold">
                                          <p:stCondLst>
                                            <p:cond delay="0"/>
                                          </p:stCondLst>
                                        </p:cTn>
                                        <p:tgtEl>
                                          <p:spTgt spid="36867">
                                            <p:txEl>
                                              <p:pRg st="4" end="4"/>
                                            </p:txEl>
                                          </p:spTgt>
                                        </p:tgtEl>
                                        <p:attrNameLst>
                                          <p:attrName>style.visibility</p:attrName>
                                        </p:attrNameLst>
                                      </p:cBhvr>
                                      <p:to>
                                        <p:strVal val="visible"/>
                                      </p:to>
                                    </p:set>
                                    <p:anim calcmode="lin" valueType="num">
                                      <p:cBhvr additive="base">
                                        <p:cTn id="37" dur="500" fill="hold"/>
                                        <p:tgtEl>
                                          <p:spTgt spid="36867">
                                            <p:txEl>
                                              <p:pRg st="4" end="4"/>
                                            </p:txEl>
                                          </p:spTgt>
                                        </p:tgtEl>
                                        <p:attrNameLst>
                                          <p:attrName>ppt_x</p:attrName>
                                        </p:attrNameLst>
                                      </p:cBhvr>
                                      <p:tavLst>
                                        <p:tav tm="0">
                                          <p:val>
                                            <p:strVal val="1+#ppt_w/2"/>
                                          </p:val>
                                        </p:tav>
                                        <p:tav tm="100000">
                                          <p:val>
                                            <p:strVal val="#ppt_x"/>
                                          </p:val>
                                        </p:tav>
                                      </p:tavLst>
                                    </p:anim>
                                    <p:anim calcmode="lin" valueType="num">
                                      <p:cBhvr additive="base">
                                        <p:cTn id="38" dur="500" fill="hold"/>
                                        <p:tgtEl>
                                          <p:spTgt spid="36867">
                                            <p:txEl>
                                              <p:pRg st="4" end="4"/>
                                            </p:txEl>
                                          </p:spTgt>
                                        </p:tgtEl>
                                        <p:attrNameLst>
                                          <p:attrName>ppt_y</p:attrName>
                                        </p:attrNameLst>
                                      </p:cBhvr>
                                      <p:tavLst>
                                        <p:tav tm="0">
                                          <p:val>
                                            <p:strVal val="#ppt_y"/>
                                          </p:val>
                                        </p:tav>
                                        <p:tav tm="100000">
                                          <p:val>
                                            <p:strVal val="#ppt_y"/>
                                          </p:val>
                                        </p:tav>
                                      </p:tavLst>
                                    </p:anim>
                                  </p:childTnLst>
                                </p:cTn>
                              </p:par>
                              <p:par>
                                <p:cTn id="39" presetID="2" presetClass="entr" presetSubtype="2" fill="hold" grpId="0" nodeType="withEffect">
                                  <p:stCondLst>
                                    <p:cond delay="0"/>
                                  </p:stCondLst>
                                  <p:childTnLst>
                                    <p:set>
                                      <p:cBhvr>
                                        <p:cTn id="40" dur="1" fill="hold">
                                          <p:stCondLst>
                                            <p:cond delay="0"/>
                                          </p:stCondLst>
                                        </p:cTn>
                                        <p:tgtEl>
                                          <p:spTgt spid="36874"/>
                                        </p:tgtEl>
                                        <p:attrNameLst>
                                          <p:attrName>style.visibility</p:attrName>
                                        </p:attrNameLst>
                                      </p:cBhvr>
                                      <p:to>
                                        <p:strVal val="visible"/>
                                      </p:to>
                                    </p:set>
                                    <p:anim calcmode="lin" valueType="num">
                                      <p:cBhvr additive="base">
                                        <p:cTn id="41" dur="500" fill="hold"/>
                                        <p:tgtEl>
                                          <p:spTgt spid="36874"/>
                                        </p:tgtEl>
                                        <p:attrNameLst>
                                          <p:attrName>ppt_x</p:attrName>
                                        </p:attrNameLst>
                                      </p:cBhvr>
                                      <p:tavLst>
                                        <p:tav tm="0">
                                          <p:val>
                                            <p:strVal val="1+#ppt_w/2"/>
                                          </p:val>
                                        </p:tav>
                                        <p:tav tm="100000">
                                          <p:val>
                                            <p:strVal val="#ppt_x"/>
                                          </p:val>
                                        </p:tav>
                                      </p:tavLst>
                                    </p:anim>
                                    <p:anim calcmode="lin" valueType="num">
                                      <p:cBhvr additive="base">
                                        <p:cTn id="42" dur="500" fill="hold"/>
                                        <p:tgtEl>
                                          <p:spTgt spid="36874"/>
                                        </p:tgtEl>
                                        <p:attrNameLst>
                                          <p:attrName>ppt_y</p:attrName>
                                        </p:attrNameLst>
                                      </p:cBhvr>
                                      <p:tavLst>
                                        <p:tav tm="0">
                                          <p:val>
                                            <p:strVal val="#ppt_y"/>
                                          </p:val>
                                        </p:tav>
                                        <p:tav tm="100000">
                                          <p:val>
                                            <p:strVal val="#ppt_y"/>
                                          </p:val>
                                        </p:tav>
                                      </p:tavLst>
                                    </p:anim>
                                  </p:childTnLst>
                                </p:cTn>
                              </p:par>
                            </p:childTnLst>
                          </p:cTn>
                        </p:par>
                      </p:childTnLst>
                    </p:cTn>
                  </p:par>
                  <p:par>
                    <p:cTn id="43" fill="hold" nodeType="clickPar">
                      <p:stCondLst>
                        <p:cond delay="indefinite"/>
                      </p:stCondLst>
                      <p:childTnLst>
                        <p:par>
                          <p:cTn id="44" fill="hold" nodeType="withGroup">
                            <p:stCondLst>
                              <p:cond delay="0"/>
                            </p:stCondLst>
                            <p:childTnLst>
                              <p:par>
                                <p:cTn id="45" presetID="2" presetClass="entr" presetSubtype="2" fill="hold" grpId="0" nodeType="clickEffect">
                                  <p:stCondLst>
                                    <p:cond delay="0"/>
                                  </p:stCondLst>
                                  <p:childTnLst>
                                    <p:set>
                                      <p:cBhvr>
                                        <p:cTn id="46" dur="1" fill="hold">
                                          <p:stCondLst>
                                            <p:cond delay="0"/>
                                          </p:stCondLst>
                                        </p:cTn>
                                        <p:tgtEl>
                                          <p:spTgt spid="36867">
                                            <p:txEl>
                                              <p:pRg st="5" end="5"/>
                                            </p:txEl>
                                          </p:spTgt>
                                        </p:tgtEl>
                                        <p:attrNameLst>
                                          <p:attrName>style.visibility</p:attrName>
                                        </p:attrNameLst>
                                      </p:cBhvr>
                                      <p:to>
                                        <p:strVal val="visible"/>
                                      </p:to>
                                    </p:set>
                                    <p:anim calcmode="lin" valueType="num">
                                      <p:cBhvr additive="base">
                                        <p:cTn id="47" dur="500" fill="hold"/>
                                        <p:tgtEl>
                                          <p:spTgt spid="36867">
                                            <p:txEl>
                                              <p:pRg st="5" end="5"/>
                                            </p:txEl>
                                          </p:spTgt>
                                        </p:tgtEl>
                                        <p:attrNameLst>
                                          <p:attrName>ppt_x</p:attrName>
                                        </p:attrNameLst>
                                      </p:cBhvr>
                                      <p:tavLst>
                                        <p:tav tm="0">
                                          <p:val>
                                            <p:strVal val="1+#ppt_w/2"/>
                                          </p:val>
                                        </p:tav>
                                        <p:tav tm="100000">
                                          <p:val>
                                            <p:strVal val="#ppt_x"/>
                                          </p:val>
                                        </p:tav>
                                      </p:tavLst>
                                    </p:anim>
                                    <p:anim calcmode="lin" valueType="num">
                                      <p:cBhvr additive="base">
                                        <p:cTn id="48" dur="500" fill="hold"/>
                                        <p:tgtEl>
                                          <p:spTgt spid="36867">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49" fill="hold" nodeType="clickPar">
                      <p:stCondLst>
                        <p:cond delay="indefinite"/>
                      </p:stCondLst>
                      <p:childTnLst>
                        <p:par>
                          <p:cTn id="50" fill="hold" nodeType="withGroup">
                            <p:stCondLst>
                              <p:cond delay="0"/>
                            </p:stCondLst>
                            <p:childTnLst>
                              <p:par>
                                <p:cTn id="51" presetID="2" presetClass="entr" presetSubtype="2" fill="hold" grpId="0" nodeType="clickEffect">
                                  <p:stCondLst>
                                    <p:cond delay="0"/>
                                  </p:stCondLst>
                                  <p:childTnLst>
                                    <p:set>
                                      <p:cBhvr>
                                        <p:cTn id="52" dur="1" fill="hold">
                                          <p:stCondLst>
                                            <p:cond delay="0"/>
                                          </p:stCondLst>
                                        </p:cTn>
                                        <p:tgtEl>
                                          <p:spTgt spid="36867">
                                            <p:txEl>
                                              <p:pRg st="6" end="6"/>
                                            </p:txEl>
                                          </p:spTgt>
                                        </p:tgtEl>
                                        <p:attrNameLst>
                                          <p:attrName>style.visibility</p:attrName>
                                        </p:attrNameLst>
                                      </p:cBhvr>
                                      <p:to>
                                        <p:strVal val="visible"/>
                                      </p:to>
                                    </p:set>
                                    <p:anim calcmode="lin" valueType="num">
                                      <p:cBhvr additive="base">
                                        <p:cTn id="53" dur="500" fill="hold"/>
                                        <p:tgtEl>
                                          <p:spTgt spid="36867">
                                            <p:txEl>
                                              <p:pRg st="6" end="6"/>
                                            </p:txEl>
                                          </p:spTgt>
                                        </p:tgtEl>
                                        <p:attrNameLst>
                                          <p:attrName>ppt_x</p:attrName>
                                        </p:attrNameLst>
                                      </p:cBhvr>
                                      <p:tavLst>
                                        <p:tav tm="0">
                                          <p:val>
                                            <p:strVal val="1+#ppt_w/2"/>
                                          </p:val>
                                        </p:tav>
                                        <p:tav tm="100000">
                                          <p:val>
                                            <p:strVal val="#ppt_x"/>
                                          </p:val>
                                        </p:tav>
                                      </p:tavLst>
                                    </p:anim>
                                    <p:anim calcmode="lin" valueType="num">
                                      <p:cBhvr additive="base">
                                        <p:cTn id="54" dur="500" fill="hold"/>
                                        <p:tgtEl>
                                          <p:spTgt spid="36867">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55" fill="hold" nodeType="clickPar">
                      <p:stCondLst>
                        <p:cond delay="indefinite"/>
                      </p:stCondLst>
                      <p:childTnLst>
                        <p:par>
                          <p:cTn id="56" fill="hold" nodeType="withGroup">
                            <p:stCondLst>
                              <p:cond delay="0"/>
                            </p:stCondLst>
                            <p:childTnLst>
                              <p:par>
                                <p:cTn id="57" presetID="9" presetClass="exit" presetSubtype="0" fill="hold" grpId="1" nodeType="clickEffect">
                                  <p:stCondLst>
                                    <p:cond delay="0"/>
                                  </p:stCondLst>
                                  <p:childTnLst>
                                    <p:animEffect transition="out" filter="dissolve">
                                      <p:cBhvr>
                                        <p:cTn id="58" dur="500"/>
                                        <p:tgtEl>
                                          <p:spTgt spid="36866"/>
                                        </p:tgtEl>
                                      </p:cBhvr>
                                    </p:animEffect>
                                    <p:set>
                                      <p:cBhvr>
                                        <p:cTn id="59" dur="1" fill="hold">
                                          <p:stCondLst>
                                            <p:cond delay="499"/>
                                          </p:stCondLst>
                                        </p:cTn>
                                        <p:tgtEl>
                                          <p:spTgt spid="36866"/>
                                        </p:tgtEl>
                                        <p:attrNameLst>
                                          <p:attrName>style.visibility</p:attrName>
                                        </p:attrNameLst>
                                      </p:cBhvr>
                                      <p:to>
                                        <p:strVal val="hidden"/>
                                      </p:to>
                                    </p:set>
                                  </p:childTnLst>
                                </p:cTn>
                              </p:par>
                              <p:par>
                                <p:cTn id="60" presetID="9" presetClass="exit" presetSubtype="0" fill="hold" grpId="1" nodeType="withEffect">
                                  <p:stCondLst>
                                    <p:cond delay="0"/>
                                  </p:stCondLst>
                                  <p:childTnLst>
                                    <p:animEffect transition="out" filter="dissolve">
                                      <p:cBhvr>
                                        <p:cTn id="61" dur="500"/>
                                        <p:tgtEl>
                                          <p:spTgt spid="36867">
                                            <p:txEl>
                                              <p:pRg st="0" end="0"/>
                                            </p:txEl>
                                          </p:spTgt>
                                        </p:tgtEl>
                                      </p:cBhvr>
                                    </p:animEffect>
                                    <p:set>
                                      <p:cBhvr>
                                        <p:cTn id="62" dur="1" fill="hold">
                                          <p:stCondLst>
                                            <p:cond delay="499"/>
                                          </p:stCondLst>
                                        </p:cTn>
                                        <p:tgtEl>
                                          <p:spTgt spid="36867">
                                            <p:txEl>
                                              <p:pRg st="0" end="0"/>
                                            </p:txEl>
                                          </p:spTgt>
                                        </p:tgtEl>
                                        <p:attrNameLst>
                                          <p:attrName>style.visibility</p:attrName>
                                        </p:attrNameLst>
                                      </p:cBhvr>
                                      <p:to>
                                        <p:strVal val="hidden"/>
                                      </p:to>
                                    </p:set>
                                  </p:childTnLst>
                                </p:cTn>
                              </p:par>
                              <p:par>
                                <p:cTn id="63" presetID="9" presetClass="exit" presetSubtype="0" fill="hold" grpId="1" nodeType="withEffect">
                                  <p:stCondLst>
                                    <p:cond delay="0"/>
                                  </p:stCondLst>
                                  <p:childTnLst>
                                    <p:animEffect transition="out" filter="dissolve">
                                      <p:cBhvr>
                                        <p:cTn id="64" dur="500"/>
                                        <p:tgtEl>
                                          <p:spTgt spid="36867">
                                            <p:txEl>
                                              <p:pRg st="1" end="1"/>
                                            </p:txEl>
                                          </p:spTgt>
                                        </p:tgtEl>
                                      </p:cBhvr>
                                    </p:animEffect>
                                    <p:set>
                                      <p:cBhvr>
                                        <p:cTn id="65" dur="1" fill="hold">
                                          <p:stCondLst>
                                            <p:cond delay="499"/>
                                          </p:stCondLst>
                                        </p:cTn>
                                        <p:tgtEl>
                                          <p:spTgt spid="36867">
                                            <p:txEl>
                                              <p:pRg st="1" end="1"/>
                                            </p:txEl>
                                          </p:spTgt>
                                        </p:tgtEl>
                                        <p:attrNameLst>
                                          <p:attrName>style.visibility</p:attrName>
                                        </p:attrNameLst>
                                      </p:cBhvr>
                                      <p:to>
                                        <p:strVal val="hidden"/>
                                      </p:to>
                                    </p:set>
                                  </p:childTnLst>
                                </p:cTn>
                              </p:par>
                              <p:par>
                                <p:cTn id="66" presetID="9" presetClass="exit" presetSubtype="0" fill="hold" grpId="1" nodeType="withEffect">
                                  <p:stCondLst>
                                    <p:cond delay="0"/>
                                  </p:stCondLst>
                                  <p:childTnLst>
                                    <p:animEffect transition="out" filter="dissolve">
                                      <p:cBhvr>
                                        <p:cTn id="67" dur="500"/>
                                        <p:tgtEl>
                                          <p:spTgt spid="36867">
                                            <p:txEl>
                                              <p:pRg st="2" end="2"/>
                                            </p:txEl>
                                          </p:spTgt>
                                        </p:tgtEl>
                                      </p:cBhvr>
                                    </p:animEffect>
                                    <p:set>
                                      <p:cBhvr>
                                        <p:cTn id="68" dur="1" fill="hold">
                                          <p:stCondLst>
                                            <p:cond delay="499"/>
                                          </p:stCondLst>
                                        </p:cTn>
                                        <p:tgtEl>
                                          <p:spTgt spid="36867">
                                            <p:txEl>
                                              <p:pRg st="2" end="2"/>
                                            </p:txEl>
                                          </p:spTgt>
                                        </p:tgtEl>
                                        <p:attrNameLst>
                                          <p:attrName>style.visibility</p:attrName>
                                        </p:attrNameLst>
                                      </p:cBhvr>
                                      <p:to>
                                        <p:strVal val="hidden"/>
                                      </p:to>
                                    </p:set>
                                  </p:childTnLst>
                                </p:cTn>
                              </p:par>
                              <p:par>
                                <p:cTn id="69" presetID="9" presetClass="exit" presetSubtype="0" fill="hold" grpId="1" nodeType="withEffect">
                                  <p:stCondLst>
                                    <p:cond delay="0"/>
                                  </p:stCondLst>
                                  <p:childTnLst>
                                    <p:animEffect transition="out" filter="dissolve">
                                      <p:cBhvr>
                                        <p:cTn id="70" dur="500"/>
                                        <p:tgtEl>
                                          <p:spTgt spid="36867">
                                            <p:txEl>
                                              <p:pRg st="3" end="3"/>
                                            </p:txEl>
                                          </p:spTgt>
                                        </p:tgtEl>
                                      </p:cBhvr>
                                    </p:animEffect>
                                    <p:set>
                                      <p:cBhvr>
                                        <p:cTn id="71" dur="1" fill="hold">
                                          <p:stCondLst>
                                            <p:cond delay="499"/>
                                          </p:stCondLst>
                                        </p:cTn>
                                        <p:tgtEl>
                                          <p:spTgt spid="36867">
                                            <p:txEl>
                                              <p:pRg st="3" end="3"/>
                                            </p:txEl>
                                          </p:spTgt>
                                        </p:tgtEl>
                                        <p:attrNameLst>
                                          <p:attrName>style.visibility</p:attrName>
                                        </p:attrNameLst>
                                      </p:cBhvr>
                                      <p:to>
                                        <p:strVal val="hidden"/>
                                      </p:to>
                                    </p:set>
                                  </p:childTnLst>
                                </p:cTn>
                              </p:par>
                              <p:par>
                                <p:cTn id="72" presetID="9" presetClass="exit" presetSubtype="0" fill="hold" grpId="1" nodeType="withEffect">
                                  <p:stCondLst>
                                    <p:cond delay="0"/>
                                  </p:stCondLst>
                                  <p:childTnLst>
                                    <p:animEffect transition="out" filter="dissolve">
                                      <p:cBhvr>
                                        <p:cTn id="73" dur="500"/>
                                        <p:tgtEl>
                                          <p:spTgt spid="36867">
                                            <p:txEl>
                                              <p:pRg st="4" end="4"/>
                                            </p:txEl>
                                          </p:spTgt>
                                        </p:tgtEl>
                                      </p:cBhvr>
                                    </p:animEffect>
                                    <p:set>
                                      <p:cBhvr>
                                        <p:cTn id="74" dur="1" fill="hold">
                                          <p:stCondLst>
                                            <p:cond delay="499"/>
                                          </p:stCondLst>
                                        </p:cTn>
                                        <p:tgtEl>
                                          <p:spTgt spid="36867">
                                            <p:txEl>
                                              <p:pRg st="4" end="4"/>
                                            </p:txEl>
                                          </p:spTgt>
                                        </p:tgtEl>
                                        <p:attrNameLst>
                                          <p:attrName>style.visibility</p:attrName>
                                        </p:attrNameLst>
                                      </p:cBhvr>
                                      <p:to>
                                        <p:strVal val="hidden"/>
                                      </p:to>
                                    </p:set>
                                  </p:childTnLst>
                                </p:cTn>
                              </p:par>
                              <p:par>
                                <p:cTn id="75" presetID="9" presetClass="exit" presetSubtype="0" fill="hold" grpId="1" nodeType="withEffect">
                                  <p:stCondLst>
                                    <p:cond delay="0"/>
                                  </p:stCondLst>
                                  <p:childTnLst>
                                    <p:animEffect transition="out" filter="dissolve">
                                      <p:cBhvr>
                                        <p:cTn id="76" dur="500"/>
                                        <p:tgtEl>
                                          <p:spTgt spid="36867">
                                            <p:txEl>
                                              <p:pRg st="5" end="5"/>
                                            </p:txEl>
                                          </p:spTgt>
                                        </p:tgtEl>
                                      </p:cBhvr>
                                    </p:animEffect>
                                    <p:set>
                                      <p:cBhvr>
                                        <p:cTn id="77" dur="1" fill="hold">
                                          <p:stCondLst>
                                            <p:cond delay="499"/>
                                          </p:stCondLst>
                                        </p:cTn>
                                        <p:tgtEl>
                                          <p:spTgt spid="36867">
                                            <p:txEl>
                                              <p:pRg st="5" end="5"/>
                                            </p:txEl>
                                          </p:spTgt>
                                        </p:tgtEl>
                                        <p:attrNameLst>
                                          <p:attrName>style.visibility</p:attrName>
                                        </p:attrNameLst>
                                      </p:cBhvr>
                                      <p:to>
                                        <p:strVal val="hidden"/>
                                      </p:to>
                                    </p:set>
                                  </p:childTnLst>
                                </p:cTn>
                              </p:par>
                              <p:par>
                                <p:cTn id="78" presetID="9" presetClass="exit" presetSubtype="0" fill="hold" grpId="1" nodeType="withEffect">
                                  <p:stCondLst>
                                    <p:cond delay="0"/>
                                  </p:stCondLst>
                                  <p:childTnLst>
                                    <p:animEffect transition="out" filter="dissolve">
                                      <p:cBhvr>
                                        <p:cTn id="79" dur="500"/>
                                        <p:tgtEl>
                                          <p:spTgt spid="36867">
                                            <p:txEl>
                                              <p:pRg st="6" end="6"/>
                                            </p:txEl>
                                          </p:spTgt>
                                        </p:tgtEl>
                                      </p:cBhvr>
                                    </p:animEffect>
                                    <p:set>
                                      <p:cBhvr>
                                        <p:cTn id="80" dur="1" fill="hold">
                                          <p:stCondLst>
                                            <p:cond delay="499"/>
                                          </p:stCondLst>
                                        </p:cTn>
                                        <p:tgtEl>
                                          <p:spTgt spid="36867">
                                            <p:txEl>
                                              <p:pRg st="6" end="6"/>
                                            </p:txEl>
                                          </p:spTgt>
                                        </p:tgtEl>
                                        <p:attrNameLst>
                                          <p:attrName>style.visibility</p:attrName>
                                        </p:attrNameLst>
                                      </p:cBhvr>
                                      <p:to>
                                        <p:strVal val="hidden"/>
                                      </p:to>
                                    </p:set>
                                  </p:childTnLst>
                                </p:cTn>
                              </p:par>
                              <p:par>
                                <p:cTn id="81" presetID="9" presetClass="exit" presetSubtype="0" fill="hold" grpId="1" nodeType="withEffect">
                                  <p:stCondLst>
                                    <p:cond delay="0"/>
                                  </p:stCondLst>
                                  <p:childTnLst>
                                    <p:animEffect transition="out" filter="dissolve">
                                      <p:cBhvr>
                                        <p:cTn id="82" dur="500"/>
                                        <p:tgtEl>
                                          <p:spTgt spid="36874"/>
                                        </p:tgtEl>
                                      </p:cBhvr>
                                    </p:animEffect>
                                    <p:set>
                                      <p:cBhvr>
                                        <p:cTn id="83" dur="1" fill="hold">
                                          <p:stCondLst>
                                            <p:cond delay="499"/>
                                          </p:stCondLst>
                                        </p:cTn>
                                        <p:tgtEl>
                                          <p:spTgt spid="3687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66" grpId="0" autoUpdateAnimBg="0"/>
      <p:bldP spid="36866" grpId="1"/>
      <p:bldP spid="36867" grpId="0" build="p" autoUpdateAnimBg="0"/>
      <p:bldP spid="36867" grpId="1" build="p"/>
      <p:bldP spid="36874" grpId="0" animBg="1"/>
      <p:bldP spid="36874" grpId="1" animBg="1"/>
    </p:bldLst>
  </p:timing>
</p:sld>
</file>

<file path=ppt/slides/slide3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r>
              <a:rPr lang="en-US" b="1">
                <a:latin typeface="Arial" charset="0"/>
              </a:rPr>
              <a:t>What is </a:t>
            </a:r>
            <a:r>
              <a:rPr lang="en-US" b="1">
                <a:solidFill>
                  <a:schemeClr val="hlink"/>
                </a:solidFill>
                <a:latin typeface="Arial" charset="0"/>
              </a:rPr>
              <a:t>original precedent</a:t>
            </a:r>
            <a:r>
              <a:rPr lang="en-US" b="1">
                <a:latin typeface="Arial" charset="0"/>
              </a:rPr>
              <a:t>?</a:t>
            </a:r>
            <a:endParaRPr lang="en-GB" b="1">
              <a:latin typeface="Arial" charset="0"/>
            </a:endParaRPr>
          </a:p>
        </p:txBody>
      </p:sp>
      <p:sp>
        <p:nvSpPr>
          <p:cNvPr id="39939" name="Rectangle 3"/>
          <p:cNvSpPr>
            <a:spLocks noGrp="1" noChangeArrowheads="1"/>
          </p:cNvSpPr>
          <p:nvPr>
            <p:ph type="body" idx="1"/>
          </p:nvPr>
        </p:nvSpPr>
        <p:spPr>
          <a:xfrm>
            <a:off x="1062038" y="1766888"/>
            <a:ext cx="7769225" cy="4902200"/>
          </a:xfrm>
        </p:spPr>
        <p:txBody>
          <a:bodyPr/>
          <a:lstStyle/>
          <a:p>
            <a:r>
              <a:rPr lang="en-US" sz="2800" b="1">
                <a:solidFill>
                  <a:schemeClr val="tx2"/>
                </a:solidFill>
                <a:latin typeface="Arial" charset="0"/>
              </a:rPr>
              <a:t>The law created by a case that is in a unique way different from any earlier case </a:t>
            </a:r>
          </a:p>
          <a:p>
            <a:r>
              <a:rPr lang="en-US" sz="2800" b="1">
                <a:solidFill>
                  <a:schemeClr val="tx2"/>
                </a:solidFill>
                <a:latin typeface="Arial" charset="0"/>
              </a:rPr>
              <a:t>Put another way, it is a point in a whole area of law that has never been decided before, so there are no past cases on which the judge can base his/her decision</a:t>
            </a:r>
          </a:p>
          <a:p>
            <a:pPr>
              <a:buFontTx/>
              <a:buNone/>
            </a:pPr>
            <a:r>
              <a:rPr lang="en-US" sz="2800" b="1">
                <a:solidFill>
                  <a:srgbClr val="CC9900"/>
                </a:solidFill>
                <a:latin typeface="Arial" charset="0"/>
              </a:rPr>
              <a:t>Examples? – three in our reading so far:</a:t>
            </a:r>
            <a:endParaRPr lang="en-US" sz="2800" b="1" i="1">
              <a:solidFill>
                <a:schemeClr val="hlink"/>
              </a:solidFill>
              <a:latin typeface="Arial" charset="0"/>
            </a:endParaRPr>
          </a:p>
          <a:p>
            <a:r>
              <a:rPr lang="en-US" sz="2800" b="1" i="1">
                <a:solidFill>
                  <a:schemeClr val="hlink"/>
                </a:solidFill>
                <a:latin typeface="Arial" charset="0"/>
              </a:rPr>
              <a:t>R v R;  Shaw v DPP;  Hunter v Canary Wharf</a:t>
            </a:r>
          </a:p>
        </p:txBody>
      </p:sp>
    </p:spTree>
    <p:extLst>
      <p:ext uri="{BB962C8B-B14F-4D97-AF65-F5344CB8AC3E}">
        <p14:creationId xmlns:p14="http://schemas.microsoft.com/office/powerpoint/2010/main" val="1387263129"/>
      </p:ext>
    </p:extLst>
  </p:cSld>
  <p:clrMapOvr>
    <a:masterClrMapping/>
  </p:clrMapOvr>
  <p:transition>
    <p:zoom dir="in"/>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1" fill="hold" grpId="1" nodeType="clickEffect">
                                  <p:stCondLst>
                                    <p:cond delay="0"/>
                                  </p:stCondLst>
                                  <p:childTnLst>
                                    <p:set>
                                      <p:cBhvr>
                                        <p:cTn id="6" dur="1" fill="hold">
                                          <p:stCondLst>
                                            <p:cond delay="0"/>
                                          </p:stCondLst>
                                        </p:cTn>
                                        <p:tgtEl>
                                          <p:spTgt spid="39938"/>
                                        </p:tgtEl>
                                        <p:attrNameLst>
                                          <p:attrName>style.visibility</p:attrName>
                                        </p:attrNameLst>
                                      </p:cBhvr>
                                      <p:to>
                                        <p:strVal val="visible"/>
                                      </p:to>
                                    </p:set>
                                    <p:anim calcmode="lin" valueType="num">
                                      <p:cBhvr additive="base">
                                        <p:cTn id="7" dur="500" fill="hold"/>
                                        <p:tgtEl>
                                          <p:spTgt spid="39938"/>
                                        </p:tgtEl>
                                        <p:attrNameLst>
                                          <p:attrName>ppt_x</p:attrName>
                                        </p:attrNameLst>
                                      </p:cBhvr>
                                      <p:tavLst>
                                        <p:tav tm="0">
                                          <p:val>
                                            <p:strVal val="#ppt_x"/>
                                          </p:val>
                                        </p:tav>
                                        <p:tav tm="100000">
                                          <p:val>
                                            <p:strVal val="#ppt_x"/>
                                          </p:val>
                                        </p:tav>
                                      </p:tavLst>
                                    </p:anim>
                                    <p:anim calcmode="lin" valueType="num">
                                      <p:cBhvr additive="base">
                                        <p:cTn id="8" dur="500" fill="hold"/>
                                        <p:tgtEl>
                                          <p:spTgt spid="39938"/>
                                        </p:tgtEl>
                                        <p:attrNameLst>
                                          <p:attrName>ppt_y</p:attrName>
                                        </p:attrNameLst>
                                      </p:cBhvr>
                                      <p:tavLst>
                                        <p:tav tm="0">
                                          <p:val>
                                            <p:strVal val="0-#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39939">
                                            <p:txEl>
                                              <p:pRg st="0" end="0"/>
                                            </p:txEl>
                                          </p:spTgt>
                                        </p:tgtEl>
                                        <p:attrNameLst>
                                          <p:attrName>style.visibility</p:attrName>
                                        </p:attrNameLst>
                                      </p:cBhvr>
                                      <p:to>
                                        <p:strVal val="visible"/>
                                      </p:to>
                                    </p:set>
                                    <p:anim calcmode="lin" valueType="num">
                                      <p:cBhvr additive="base">
                                        <p:cTn id="13" dur="500" fill="hold"/>
                                        <p:tgtEl>
                                          <p:spTgt spid="39939">
                                            <p:txEl>
                                              <p:pRg st="0" end="0"/>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39939">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39939">
                                            <p:txEl>
                                              <p:pRg st="1" end="1"/>
                                            </p:txEl>
                                          </p:spTgt>
                                        </p:tgtEl>
                                        <p:attrNameLst>
                                          <p:attrName>style.visibility</p:attrName>
                                        </p:attrNameLst>
                                      </p:cBhvr>
                                      <p:to>
                                        <p:strVal val="visible"/>
                                      </p:to>
                                    </p:set>
                                    <p:anim calcmode="lin" valueType="num">
                                      <p:cBhvr additive="base">
                                        <p:cTn id="19" dur="500" fill="hold"/>
                                        <p:tgtEl>
                                          <p:spTgt spid="39939">
                                            <p:txEl>
                                              <p:pRg st="1" end="1"/>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39939">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39939">
                                            <p:txEl>
                                              <p:pRg st="2" end="2"/>
                                            </p:txEl>
                                          </p:spTgt>
                                        </p:tgtEl>
                                        <p:attrNameLst>
                                          <p:attrName>style.visibility</p:attrName>
                                        </p:attrNameLst>
                                      </p:cBhvr>
                                      <p:to>
                                        <p:strVal val="visible"/>
                                      </p:to>
                                    </p:set>
                                    <p:anim calcmode="lin" valueType="num">
                                      <p:cBhvr additive="base">
                                        <p:cTn id="25" dur="500" fill="hold"/>
                                        <p:tgtEl>
                                          <p:spTgt spid="39939">
                                            <p:txEl>
                                              <p:pRg st="2" end="2"/>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39939">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2" fill="hold" grpId="0" nodeType="clickEffect">
                                  <p:stCondLst>
                                    <p:cond delay="0"/>
                                  </p:stCondLst>
                                  <p:childTnLst>
                                    <p:set>
                                      <p:cBhvr>
                                        <p:cTn id="30" dur="1" fill="hold">
                                          <p:stCondLst>
                                            <p:cond delay="0"/>
                                          </p:stCondLst>
                                        </p:cTn>
                                        <p:tgtEl>
                                          <p:spTgt spid="39939">
                                            <p:txEl>
                                              <p:pRg st="3" end="3"/>
                                            </p:txEl>
                                          </p:spTgt>
                                        </p:tgtEl>
                                        <p:attrNameLst>
                                          <p:attrName>style.visibility</p:attrName>
                                        </p:attrNameLst>
                                      </p:cBhvr>
                                      <p:to>
                                        <p:strVal val="visible"/>
                                      </p:to>
                                    </p:set>
                                    <p:anim calcmode="lin" valueType="num">
                                      <p:cBhvr additive="base">
                                        <p:cTn id="31" dur="500" fill="hold"/>
                                        <p:tgtEl>
                                          <p:spTgt spid="39939">
                                            <p:txEl>
                                              <p:pRg st="3" end="3"/>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39939">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9" presetClass="exit" presetSubtype="0" fill="hold" grpId="0" nodeType="clickEffect">
                                  <p:stCondLst>
                                    <p:cond delay="0"/>
                                  </p:stCondLst>
                                  <p:childTnLst>
                                    <p:animEffect transition="out" filter="dissolve">
                                      <p:cBhvr>
                                        <p:cTn id="36" dur="500"/>
                                        <p:tgtEl>
                                          <p:spTgt spid="39938"/>
                                        </p:tgtEl>
                                      </p:cBhvr>
                                    </p:animEffect>
                                    <p:set>
                                      <p:cBhvr>
                                        <p:cTn id="37" dur="1" fill="hold">
                                          <p:stCondLst>
                                            <p:cond delay="499"/>
                                          </p:stCondLst>
                                        </p:cTn>
                                        <p:tgtEl>
                                          <p:spTgt spid="39938"/>
                                        </p:tgtEl>
                                        <p:attrNameLst>
                                          <p:attrName>style.visibility</p:attrName>
                                        </p:attrNameLst>
                                      </p:cBhvr>
                                      <p:to>
                                        <p:strVal val="hidden"/>
                                      </p:to>
                                    </p:set>
                                  </p:childTnLst>
                                </p:cTn>
                              </p:par>
                              <p:par>
                                <p:cTn id="38" presetID="9" presetClass="exit" presetSubtype="0" fill="hold" grpId="1" nodeType="withEffect">
                                  <p:stCondLst>
                                    <p:cond delay="0"/>
                                  </p:stCondLst>
                                  <p:childTnLst>
                                    <p:animEffect transition="out" filter="dissolve">
                                      <p:cBhvr>
                                        <p:cTn id="39" dur="500"/>
                                        <p:tgtEl>
                                          <p:spTgt spid="39939">
                                            <p:txEl>
                                              <p:pRg st="0" end="0"/>
                                            </p:txEl>
                                          </p:spTgt>
                                        </p:tgtEl>
                                      </p:cBhvr>
                                    </p:animEffect>
                                    <p:set>
                                      <p:cBhvr>
                                        <p:cTn id="40" dur="1" fill="hold">
                                          <p:stCondLst>
                                            <p:cond delay="499"/>
                                          </p:stCondLst>
                                        </p:cTn>
                                        <p:tgtEl>
                                          <p:spTgt spid="39939">
                                            <p:txEl>
                                              <p:pRg st="0" end="0"/>
                                            </p:txEl>
                                          </p:spTgt>
                                        </p:tgtEl>
                                        <p:attrNameLst>
                                          <p:attrName>style.visibility</p:attrName>
                                        </p:attrNameLst>
                                      </p:cBhvr>
                                      <p:to>
                                        <p:strVal val="hidden"/>
                                      </p:to>
                                    </p:set>
                                  </p:childTnLst>
                                </p:cTn>
                              </p:par>
                              <p:par>
                                <p:cTn id="41" presetID="9" presetClass="exit" presetSubtype="0" fill="hold" grpId="1" nodeType="withEffect">
                                  <p:stCondLst>
                                    <p:cond delay="0"/>
                                  </p:stCondLst>
                                  <p:childTnLst>
                                    <p:animEffect transition="out" filter="dissolve">
                                      <p:cBhvr>
                                        <p:cTn id="42" dur="500"/>
                                        <p:tgtEl>
                                          <p:spTgt spid="39939">
                                            <p:txEl>
                                              <p:pRg st="1" end="1"/>
                                            </p:txEl>
                                          </p:spTgt>
                                        </p:tgtEl>
                                      </p:cBhvr>
                                    </p:animEffect>
                                    <p:set>
                                      <p:cBhvr>
                                        <p:cTn id="43" dur="1" fill="hold">
                                          <p:stCondLst>
                                            <p:cond delay="499"/>
                                          </p:stCondLst>
                                        </p:cTn>
                                        <p:tgtEl>
                                          <p:spTgt spid="39939">
                                            <p:txEl>
                                              <p:pRg st="1" end="1"/>
                                            </p:txEl>
                                          </p:spTgt>
                                        </p:tgtEl>
                                        <p:attrNameLst>
                                          <p:attrName>style.visibility</p:attrName>
                                        </p:attrNameLst>
                                      </p:cBhvr>
                                      <p:to>
                                        <p:strVal val="hidden"/>
                                      </p:to>
                                    </p:set>
                                  </p:childTnLst>
                                </p:cTn>
                              </p:par>
                              <p:par>
                                <p:cTn id="44" presetID="9" presetClass="exit" presetSubtype="0" fill="hold" grpId="1" nodeType="withEffect">
                                  <p:stCondLst>
                                    <p:cond delay="0"/>
                                  </p:stCondLst>
                                  <p:childTnLst>
                                    <p:animEffect transition="out" filter="dissolve">
                                      <p:cBhvr>
                                        <p:cTn id="45" dur="500"/>
                                        <p:tgtEl>
                                          <p:spTgt spid="39939">
                                            <p:txEl>
                                              <p:pRg st="2" end="2"/>
                                            </p:txEl>
                                          </p:spTgt>
                                        </p:tgtEl>
                                      </p:cBhvr>
                                    </p:animEffect>
                                    <p:set>
                                      <p:cBhvr>
                                        <p:cTn id="46" dur="1" fill="hold">
                                          <p:stCondLst>
                                            <p:cond delay="499"/>
                                          </p:stCondLst>
                                        </p:cTn>
                                        <p:tgtEl>
                                          <p:spTgt spid="39939">
                                            <p:txEl>
                                              <p:pRg st="2" end="2"/>
                                            </p:txEl>
                                          </p:spTgt>
                                        </p:tgtEl>
                                        <p:attrNameLst>
                                          <p:attrName>style.visibility</p:attrName>
                                        </p:attrNameLst>
                                      </p:cBhvr>
                                      <p:to>
                                        <p:strVal val="hidden"/>
                                      </p:to>
                                    </p:set>
                                  </p:childTnLst>
                                </p:cTn>
                              </p:par>
                              <p:par>
                                <p:cTn id="47" presetID="9" presetClass="exit" presetSubtype="0" fill="hold" grpId="1" nodeType="withEffect">
                                  <p:stCondLst>
                                    <p:cond delay="0"/>
                                  </p:stCondLst>
                                  <p:childTnLst>
                                    <p:animEffect transition="out" filter="dissolve">
                                      <p:cBhvr>
                                        <p:cTn id="48" dur="500"/>
                                        <p:tgtEl>
                                          <p:spTgt spid="39939">
                                            <p:txEl>
                                              <p:pRg st="3" end="3"/>
                                            </p:txEl>
                                          </p:spTgt>
                                        </p:tgtEl>
                                      </p:cBhvr>
                                    </p:animEffect>
                                    <p:set>
                                      <p:cBhvr>
                                        <p:cTn id="49" dur="1" fill="hold">
                                          <p:stCondLst>
                                            <p:cond delay="499"/>
                                          </p:stCondLst>
                                        </p:cTn>
                                        <p:tgtEl>
                                          <p:spTgt spid="39939">
                                            <p:txEl>
                                              <p:pRg st="3" end="3"/>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938" grpId="0"/>
      <p:bldP spid="39938" grpId="1"/>
      <p:bldP spid="39939" grpId="0" build="p" autoUpdateAnimBg="0"/>
      <p:bldP spid="39939" grpId="1" build="p"/>
    </p:bldLst>
  </p:timing>
</p:sld>
</file>

<file path=ppt/slides/slide3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1066800" y="549275"/>
            <a:ext cx="7772400" cy="615950"/>
          </a:xfrm>
        </p:spPr>
        <p:txBody>
          <a:bodyPr>
            <a:normAutofit fontScale="90000"/>
          </a:bodyPr>
          <a:lstStyle/>
          <a:p>
            <a:r>
              <a:rPr lang="en-US" sz="4000" b="1">
                <a:latin typeface="Arial" charset="0"/>
              </a:rPr>
              <a:t>What is </a:t>
            </a:r>
            <a:r>
              <a:rPr lang="en-US" sz="4000" b="1" i="1">
                <a:solidFill>
                  <a:schemeClr val="hlink"/>
                </a:solidFill>
                <a:latin typeface="Arial" charset="0"/>
              </a:rPr>
              <a:t>reasoning by analogy</a:t>
            </a:r>
            <a:r>
              <a:rPr lang="en-US" sz="4000" b="1">
                <a:latin typeface="Arial" charset="0"/>
              </a:rPr>
              <a:t>?</a:t>
            </a:r>
            <a:endParaRPr lang="en-GB" sz="4000" b="1">
              <a:latin typeface="Arial" charset="0"/>
            </a:endParaRPr>
          </a:p>
        </p:txBody>
      </p:sp>
      <p:sp>
        <p:nvSpPr>
          <p:cNvPr id="45059" name="Rectangle 3"/>
          <p:cNvSpPr>
            <a:spLocks noGrp="1" noChangeArrowheads="1"/>
          </p:cNvSpPr>
          <p:nvPr>
            <p:ph type="body" idx="1"/>
          </p:nvPr>
        </p:nvSpPr>
        <p:spPr>
          <a:xfrm>
            <a:off x="1062038" y="1766888"/>
            <a:ext cx="7769225" cy="4786312"/>
          </a:xfrm>
        </p:spPr>
        <p:txBody>
          <a:bodyPr/>
          <a:lstStyle/>
          <a:p>
            <a:pPr>
              <a:lnSpc>
                <a:spcPct val="80000"/>
              </a:lnSpc>
            </a:pPr>
            <a:r>
              <a:rPr lang="en-US" sz="2800" b="1">
                <a:solidFill>
                  <a:schemeClr val="tx2"/>
                </a:solidFill>
                <a:latin typeface="Arial" charset="0"/>
              </a:rPr>
              <a:t>If there are no past cases dealing with an area of law the judge must look at cases which are the closest in principle and if they are close enough s/he uses similar rules</a:t>
            </a:r>
          </a:p>
          <a:p>
            <a:pPr>
              <a:lnSpc>
                <a:spcPct val="80000"/>
              </a:lnSpc>
            </a:pPr>
            <a:r>
              <a:rPr lang="en-US" sz="2800" b="1">
                <a:solidFill>
                  <a:schemeClr val="tx2"/>
                </a:solidFill>
                <a:latin typeface="Arial" charset="0"/>
              </a:rPr>
              <a:t>This is</a:t>
            </a:r>
            <a:r>
              <a:rPr lang="en-US" sz="2800" b="1">
                <a:latin typeface="Arial" charset="0"/>
              </a:rPr>
              <a:t> </a:t>
            </a:r>
            <a:r>
              <a:rPr lang="en-US" sz="2800" b="1" i="1">
                <a:solidFill>
                  <a:schemeClr val="hlink"/>
                </a:solidFill>
                <a:latin typeface="Arial" charset="0"/>
              </a:rPr>
              <a:t>reasoning by analogy</a:t>
            </a:r>
            <a:r>
              <a:rPr lang="en-US" sz="2800" b="1" i="1">
                <a:latin typeface="Arial" charset="0"/>
              </a:rPr>
              <a:t> </a:t>
            </a:r>
            <a:r>
              <a:rPr lang="en-US" sz="2800" b="1">
                <a:solidFill>
                  <a:schemeClr val="tx2"/>
                </a:solidFill>
                <a:latin typeface="Arial" charset="0"/>
              </a:rPr>
              <a:t>–</a:t>
            </a:r>
            <a:r>
              <a:rPr lang="en-US" sz="2800" b="1" i="1">
                <a:solidFill>
                  <a:schemeClr val="tx2"/>
                </a:solidFill>
                <a:latin typeface="Arial" charset="0"/>
              </a:rPr>
              <a:t> </a:t>
            </a:r>
            <a:r>
              <a:rPr lang="en-US" sz="2800" b="1">
                <a:solidFill>
                  <a:schemeClr val="tx2"/>
                </a:solidFill>
                <a:latin typeface="Arial" charset="0"/>
              </a:rPr>
              <a:t>finding similarities between one case and another even when they are not exactly alike, and making sure the law is consistent between the two</a:t>
            </a:r>
          </a:p>
          <a:p>
            <a:pPr>
              <a:lnSpc>
                <a:spcPct val="80000"/>
              </a:lnSpc>
            </a:pPr>
            <a:r>
              <a:rPr lang="en-US" sz="2800" b="1">
                <a:solidFill>
                  <a:schemeClr val="tx2"/>
                </a:solidFill>
                <a:latin typeface="Arial" charset="0"/>
              </a:rPr>
              <a:t>It is really just an extension of</a:t>
            </a:r>
            <a:r>
              <a:rPr lang="en-US" sz="2800" b="1">
                <a:latin typeface="Arial" charset="0"/>
              </a:rPr>
              <a:t> </a:t>
            </a:r>
            <a:r>
              <a:rPr lang="en-US" sz="2800" b="1" i="1">
                <a:solidFill>
                  <a:schemeClr val="hlink"/>
                </a:solidFill>
                <a:latin typeface="Arial" charset="0"/>
              </a:rPr>
              <a:t>stare decisis</a:t>
            </a:r>
            <a:r>
              <a:rPr lang="en-US" sz="2800" b="1">
                <a:latin typeface="Arial" charset="0"/>
              </a:rPr>
              <a:t> </a:t>
            </a:r>
            <a:r>
              <a:rPr lang="en-US" sz="2800" b="1">
                <a:solidFill>
                  <a:schemeClr val="tx2"/>
                </a:solidFill>
                <a:latin typeface="Arial" charset="0"/>
              </a:rPr>
              <a:t>– i.e. like cases are treated in like ways</a:t>
            </a:r>
            <a:endParaRPr lang="en-GB" sz="2800" b="1">
              <a:solidFill>
                <a:schemeClr val="tx2"/>
              </a:solidFill>
              <a:latin typeface="Arial" charset="0"/>
            </a:endParaRPr>
          </a:p>
        </p:txBody>
      </p:sp>
    </p:spTree>
    <p:extLst>
      <p:ext uri="{BB962C8B-B14F-4D97-AF65-F5344CB8AC3E}">
        <p14:creationId xmlns:p14="http://schemas.microsoft.com/office/powerpoint/2010/main" val="3001040653"/>
      </p:ext>
    </p:extLst>
  </p:cSld>
  <p:clrMapOvr>
    <a:masterClrMapping/>
  </p:clrMapOvr>
  <p:transition>
    <p:zoom dir="in"/>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1" fill="hold" grpId="1" nodeType="clickEffect">
                                  <p:stCondLst>
                                    <p:cond delay="0"/>
                                  </p:stCondLst>
                                  <p:childTnLst>
                                    <p:set>
                                      <p:cBhvr>
                                        <p:cTn id="6" dur="1" fill="hold">
                                          <p:stCondLst>
                                            <p:cond delay="0"/>
                                          </p:stCondLst>
                                        </p:cTn>
                                        <p:tgtEl>
                                          <p:spTgt spid="45058"/>
                                        </p:tgtEl>
                                        <p:attrNameLst>
                                          <p:attrName>style.visibility</p:attrName>
                                        </p:attrNameLst>
                                      </p:cBhvr>
                                      <p:to>
                                        <p:strVal val="visible"/>
                                      </p:to>
                                    </p:set>
                                    <p:anim calcmode="lin" valueType="num">
                                      <p:cBhvr additive="base">
                                        <p:cTn id="7" dur="500" fill="hold"/>
                                        <p:tgtEl>
                                          <p:spTgt spid="45058"/>
                                        </p:tgtEl>
                                        <p:attrNameLst>
                                          <p:attrName>ppt_x</p:attrName>
                                        </p:attrNameLst>
                                      </p:cBhvr>
                                      <p:tavLst>
                                        <p:tav tm="0">
                                          <p:val>
                                            <p:strVal val="#ppt_x"/>
                                          </p:val>
                                        </p:tav>
                                        <p:tav tm="100000">
                                          <p:val>
                                            <p:strVal val="#ppt_x"/>
                                          </p:val>
                                        </p:tav>
                                      </p:tavLst>
                                    </p:anim>
                                    <p:anim calcmode="lin" valueType="num">
                                      <p:cBhvr additive="base">
                                        <p:cTn id="8" dur="500" fill="hold"/>
                                        <p:tgtEl>
                                          <p:spTgt spid="45058"/>
                                        </p:tgtEl>
                                        <p:attrNameLst>
                                          <p:attrName>ppt_y</p:attrName>
                                        </p:attrNameLst>
                                      </p:cBhvr>
                                      <p:tavLst>
                                        <p:tav tm="0">
                                          <p:val>
                                            <p:strVal val="0-#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45059">
                                            <p:txEl>
                                              <p:pRg st="0" end="0"/>
                                            </p:txEl>
                                          </p:spTgt>
                                        </p:tgtEl>
                                        <p:attrNameLst>
                                          <p:attrName>style.visibility</p:attrName>
                                        </p:attrNameLst>
                                      </p:cBhvr>
                                      <p:to>
                                        <p:strVal val="visible"/>
                                      </p:to>
                                    </p:set>
                                    <p:anim calcmode="lin" valueType="num">
                                      <p:cBhvr additive="base">
                                        <p:cTn id="13" dur="500" fill="hold"/>
                                        <p:tgtEl>
                                          <p:spTgt spid="45059">
                                            <p:txEl>
                                              <p:pRg st="0" end="0"/>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45059">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45059">
                                            <p:txEl>
                                              <p:pRg st="1" end="1"/>
                                            </p:txEl>
                                          </p:spTgt>
                                        </p:tgtEl>
                                        <p:attrNameLst>
                                          <p:attrName>style.visibility</p:attrName>
                                        </p:attrNameLst>
                                      </p:cBhvr>
                                      <p:to>
                                        <p:strVal val="visible"/>
                                      </p:to>
                                    </p:set>
                                    <p:anim calcmode="lin" valueType="num">
                                      <p:cBhvr additive="base">
                                        <p:cTn id="19" dur="500" fill="hold"/>
                                        <p:tgtEl>
                                          <p:spTgt spid="45059">
                                            <p:txEl>
                                              <p:pRg st="1" end="1"/>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45059">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45059">
                                            <p:txEl>
                                              <p:pRg st="2" end="2"/>
                                            </p:txEl>
                                          </p:spTgt>
                                        </p:tgtEl>
                                        <p:attrNameLst>
                                          <p:attrName>style.visibility</p:attrName>
                                        </p:attrNameLst>
                                      </p:cBhvr>
                                      <p:to>
                                        <p:strVal val="visible"/>
                                      </p:to>
                                    </p:set>
                                    <p:anim calcmode="lin" valueType="num">
                                      <p:cBhvr additive="base">
                                        <p:cTn id="25" dur="500" fill="hold"/>
                                        <p:tgtEl>
                                          <p:spTgt spid="45059">
                                            <p:txEl>
                                              <p:pRg st="2" end="2"/>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45059">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9" presetClass="exit" presetSubtype="0" fill="hold" grpId="0" nodeType="clickEffect">
                                  <p:stCondLst>
                                    <p:cond delay="0"/>
                                  </p:stCondLst>
                                  <p:childTnLst>
                                    <p:animEffect transition="out" filter="dissolve">
                                      <p:cBhvr>
                                        <p:cTn id="30" dur="500"/>
                                        <p:tgtEl>
                                          <p:spTgt spid="45058"/>
                                        </p:tgtEl>
                                      </p:cBhvr>
                                    </p:animEffect>
                                    <p:set>
                                      <p:cBhvr>
                                        <p:cTn id="31" dur="1" fill="hold">
                                          <p:stCondLst>
                                            <p:cond delay="499"/>
                                          </p:stCondLst>
                                        </p:cTn>
                                        <p:tgtEl>
                                          <p:spTgt spid="45058"/>
                                        </p:tgtEl>
                                        <p:attrNameLst>
                                          <p:attrName>style.visibility</p:attrName>
                                        </p:attrNameLst>
                                      </p:cBhvr>
                                      <p:to>
                                        <p:strVal val="hidden"/>
                                      </p:to>
                                    </p:set>
                                  </p:childTnLst>
                                </p:cTn>
                              </p:par>
                              <p:par>
                                <p:cTn id="32" presetID="9" presetClass="exit" presetSubtype="0" fill="hold" grpId="1" nodeType="withEffect">
                                  <p:stCondLst>
                                    <p:cond delay="0"/>
                                  </p:stCondLst>
                                  <p:childTnLst>
                                    <p:animEffect transition="out" filter="dissolve">
                                      <p:cBhvr>
                                        <p:cTn id="33" dur="500"/>
                                        <p:tgtEl>
                                          <p:spTgt spid="45059">
                                            <p:txEl>
                                              <p:pRg st="0" end="0"/>
                                            </p:txEl>
                                          </p:spTgt>
                                        </p:tgtEl>
                                      </p:cBhvr>
                                    </p:animEffect>
                                    <p:set>
                                      <p:cBhvr>
                                        <p:cTn id="34" dur="1" fill="hold">
                                          <p:stCondLst>
                                            <p:cond delay="499"/>
                                          </p:stCondLst>
                                        </p:cTn>
                                        <p:tgtEl>
                                          <p:spTgt spid="45059">
                                            <p:txEl>
                                              <p:pRg st="0" end="0"/>
                                            </p:txEl>
                                          </p:spTgt>
                                        </p:tgtEl>
                                        <p:attrNameLst>
                                          <p:attrName>style.visibility</p:attrName>
                                        </p:attrNameLst>
                                      </p:cBhvr>
                                      <p:to>
                                        <p:strVal val="hidden"/>
                                      </p:to>
                                    </p:set>
                                  </p:childTnLst>
                                </p:cTn>
                              </p:par>
                              <p:par>
                                <p:cTn id="35" presetID="9" presetClass="exit" presetSubtype="0" fill="hold" grpId="1" nodeType="withEffect">
                                  <p:stCondLst>
                                    <p:cond delay="0"/>
                                  </p:stCondLst>
                                  <p:childTnLst>
                                    <p:animEffect transition="out" filter="dissolve">
                                      <p:cBhvr>
                                        <p:cTn id="36" dur="500"/>
                                        <p:tgtEl>
                                          <p:spTgt spid="45059">
                                            <p:txEl>
                                              <p:pRg st="1" end="1"/>
                                            </p:txEl>
                                          </p:spTgt>
                                        </p:tgtEl>
                                      </p:cBhvr>
                                    </p:animEffect>
                                    <p:set>
                                      <p:cBhvr>
                                        <p:cTn id="37" dur="1" fill="hold">
                                          <p:stCondLst>
                                            <p:cond delay="499"/>
                                          </p:stCondLst>
                                        </p:cTn>
                                        <p:tgtEl>
                                          <p:spTgt spid="45059">
                                            <p:txEl>
                                              <p:pRg st="1" end="1"/>
                                            </p:txEl>
                                          </p:spTgt>
                                        </p:tgtEl>
                                        <p:attrNameLst>
                                          <p:attrName>style.visibility</p:attrName>
                                        </p:attrNameLst>
                                      </p:cBhvr>
                                      <p:to>
                                        <p:strVal val="hidden"/>
                                      </p:to>
                                    </p:set>
                                  </p:childTnLst>
                                </p:cTn>
                              </p:par>
                              <p:par>
                                <p:cTn id="38" presetID="9" presetClass="exit" presetSubtype="0" fill="hold" grpId="1" nodeType="withEffect">
                                  <p:stCondLst>
                                    <p:cond delay="0"/>
                                  </p:stCondLst>
                                  <p:childTnLst>
                                    <p:animEffect transition="out" filter="dissolve">
                                      <p:cBhvr>
                                        <p:cTn id="39" dur="500"/>
                                        <p:tgtEl>
                                          <p:spTgt spid="45059">
                                            <p:txEl>
                                              <p:pRg st="2" end="2"/>
                                            </p:txEl>
                                          </p:spTgt>
                                        </p:tgtEl>
                                      </p:cBhvr>
                                    </p:animEffect>
                                    <p:set>
                                      <p:cBhvr>
                                        <p:cTn id="40" dur="1" fill="hold">
                                          <p:stCondLst>
                                            <p:cond delay="499"/>
                                          </p:stCondLst>
                                        </p:cTn>
                                        <p:tgtEl>
                                          <p:spTgt spid="45059">
                                            <p:txEl>
                                              <p:pRg st="2" end="2"/>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058" grpId="0"/>
      <p:bldP spid="45058" grpId="1"/>
      <p:bldP spid="45059" grpId="0" build="p" autoUpdateAnimBg="0"/>
      <p:bldP spid="45059" grpId="1" build="p"/>
    </p:bldLst>
  </p:timing>
</p:sld>
</file>

<file path=ppt/slides/slide3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xfrm>
            <a:off x="1066800" y="260350"/>
            <a:ext cx="7772400" cy="1295400"/>
          </a:xfrm>
        </p:spPr>
        <p:txBody>
          <a:bodyPr>
            <a:normAutofit fontScale="90000"/>
          </a:bodyPr>
          <a:lstStyle/>
          <a:p>
            <a:r>
              <a:rPr lang="en-US" b="1">
                <a:latin typeface="Arial" charset="0"/>
              </a:rPr>
              <a:t>How are the two views of a judge’s work described?</a:t>
            </a:r>
            <a:endParaRPr lang="en-GB" b="1">
              <a:latin typeface="Arial" charset="0"/>
            </a:endParaRPr>
          </a:p>
        </p:txBody>
      </p:sp>
      <p:sp>
        <p:nvSpPr>
          <p:cNvPr id="40963" name="Rectangle 3"/>
          <p:cNvSpPr>
            <a:spLocks noGrp="1" noChangeArrowheads="1"/>
          </p:cNvSpPr>
          <p:nvPr>
            <p:ph type="body" idx="1"/>
          </p:nvPr>
        </p:nvSpPr>
        <p:spPr>
          <a:xfrm>
            <a:off x="1066800" y="2514600"/>
            <a:ext cx="7769225" cy="2971800"/>
          </a:xfrm>
        </p:spPr>
        <p:txBody>
          <a:bodyPr/>
          <a:lstStyle/>
          <a:p>
            <a:pPr marL="609600" indent="-609600">
              <a:buFontTx/>
              <a:buAutoNum type="arabicPeriod"/>
            </a:pPr>
            <a:r>
              <a:rPr lang="en-US" b="1">
                <a:solidFill>
                  <a:schemeClr val="tx2"/>
                </a:solidFill>
                <a:latin typeface="Arial" charset="0"/>
              </a:rPr>
              <a:t>Judges do not create law: they merely declare what it has always been</a:t>
            </a:r>
          </a:p>
          <a:p>
            <a:pPr marL="609600" indent="-609600">
              <a:buFontTx/>
              <a:buAutoNum type="arabicPeriod"/>
            </a:pPr>
            <a:r>
              <a:rPr lang="en-US" b="1">
                <a:solidFill>
                  <a:schemeClr val="tx2"/>
                </a:solidFill>
                <a:latin typeface="Arial" charset="0"/>
              </a:rPr>
              <a:t>Law changes over time so a judge really does have a law-making role</a:t>
            </a:r>
            <a:endParaRPr lang="en-GB" b="1">
              <a:solidFill>
                <a:schemeClr val="tx2"/>
              </a:solidFill>
              <a:latin typeface="Arial" charset="0"/>
            </a:endParaRPr>
          </a:p>
        </p:txBody>
      </p:sp>
    </p:spTree>
    <p:extLst>
      <p:ext uri="{BB962C8B-B14F-4D97-AF65-F5344CB8AC3E}">
        <p14:creationId xmlns:p14="http://schemas.microsoft.com/office/powerpoint/2010/main" val="2090095729"/>
      </p:ext>
    </p:extLst>
  </p:cSld>
  <p:clrMapOvr>
    <a:masterClrMapping/>
  </p:clrMapOvr>
  <p:transition>
    <p:zoom dir="in"/>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1" fill="hold" grpId="1" nodeType="clickEffect">
                                  <p:stCondLst>
                                    <p:cond delay="0"/>
                                  </p:stCondLst>
                                  <p:childTnLst>
                                    <p:set>
                                      <p:cBhvr>
                                        <p:cTn id="6" dur="1" fill="hold">
                                          <p:stCondLst>
                                            <p:cond delay="0"/>
                                          </p:stCondLst>
                                        </p:cTn>
                                        <p:tgtEl>
                                          <p:spTgt spid="40962"/>
                                        </p:tgtEl>
                                        <p:attrNameLst>
                                          <p:attrName>style.visibility</p:attrName>
                                        </p:attrNameLst>
                                      </p:cBhvr>
                                      <p:to>
                                        <p:strVal val="visible"/>
                                      </p:to>
                                    </p:set>
                                    <p:anim calcmode="lin" valueType="num">
                                      <p:cBhvr additive="base">
                                        <p:cTn id="7" dur="500" fill="hold"/>
                                        <p:tgtEl>
                                          <p:spTgt spid="40962"/>
                                        </p:tgtEl>
                                        <p:attrNameLst>
                                          <p:attrName>ppt_x</p:attrName>
                                        </p:attrNameLst>
                                      </p:cBhvr>
                                      <p:tavLst>
                                        <p:tav tm="0">
                                          <p:val>
                                            <p:strVal val="#ppt_x"/>
                                          </p:val>
                                        </p:tav>
                                        <p:tav tm="100000">
                                          <p:val>
                                            <p:strVal val="#ppt_x"/>
                                          </p:val>
                                        </p:tav>
                                      </p:tavLst>
                                    </p:anim>
                                    <p:anim calcmode="lin" valueType="num">
                                      <p:cBhvr additive="base">
                                        <p:cTn id="8" dur="500" fill="hold"/>
                                        <p:tgtEl>
                                          <p:spTgt spid="40962"/>
                                        </p:tgtEl>
                                        <p:attrNameLst>
                                          <p:attrName>ppt_y</p:attrName>
                                        </p:attrNameLst>
                                      </p:cBhvr>
                                      <p:tavLst>
                                        <p:tav tm="0">
                                          <p:val>
                                            <p:strVal val="0-#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40963">
                                            <p:txEl>
                                              <p:pRg st="0" end="0"/>
                                            </p:txEl>
                                          </p:spTgt>
                                        </p:tgtEl>
                                        <p:attrNameLst>
                                          <p:attrName>style.visibility</p:attrName>
                                        </p:attrNameLst>
                                      </p:cBhvr>
                                      <p:to>
                                        <p:strVal val="visible"/>
                                      </p:to>
                                    </p:set>
                                    <p:anim calcmode="lin" valueType="num">
                                      <p:cBhvr additive="base">
                                        <p:cTn id="13" dur="500" fill="hold"/>
                                        <p:tgtEl>
                                          <p:spTgt spid="40963">
                                            <p:txEl>
                                              <p:pRg st="0" end="0"/>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4096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40963">
                                            <p:txEl>
                                              <p:pRg st="1" end="1"/>
                                            </p:txEl>
                                          </p:spTgt>
                                        </p:tgtEl>
                                        <p:attrNameLst>
                                          <p:attrName>style.visibility</p:attrName>
                                        </p:attrNameLst>
                                      </p:cBhvr>
                                      <p:to>
                                        <p:strVal val="visible"/>
                                      </p:to>
                                    </p:set>
                                    <p:anim calcmode="lin" valueType="num">
                                      <p:cBhvr additive="base">
                                        <p:cTn id="19" dur="500" fill="hold"/>
                                        <p:tgtEl>
                                          <p:spTgt spid="40963">
                                            <p:txEl>
                                              <p:pRg st="1" end="1"/>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4096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9" presetClass="exit" presetSubtype="0" fill="hold" grpId="0" nodeType="clickEffect">
                                  <p:stCondLst>
                                    <p:cond delay="0"/>
                                  </p:stCondLst>
                                  <p:childTnLst>
                                    <p:animEffect transition="out" filter="dissolve">
                                      <p:cBhvr>
                                        <p:cTn id="24" dur="500"/>
                                        <p:tgtEl>
                                          <p:spTgt spid="40962"/>
                                        </p:tgtEl>
                                      </p:cBhvr>
                                    </p:animEffect>
                                    <p:set>
                                      <p:cBhvr>
                                        <p:cTn id="25" dur="1" fill="hold">
                                          <p:stCondLst>
                                            <p:cond delay="499"/>
                                          </p:stCondLst>
                                        </p:cTn>
                                        <p:tgtEl>
                                          <p:spTgt spid="40962"/>
                                        </p:tgtEl>
                                        <p:attrNameLst>
                                          <p:attrName>style.visibility</p:attrName>
                                        </p:attrNameLst>
                                      </p:cBhvr>
                                      <p:to>
                                        <p:strVal val="hidden"/>
                                      </p:to>
                                    </p:set>
                                  </p:childTnLst>
                                </p:cTn>
                              </p:par>
                              <p:par>
                                <p:cTn id="26" presetID="9" presetClass="exit" presetSubtype="0" fill="hold" grpId="1" nodeType="withEffect">
                                  <p:stCondLst>
                                    <p:cond delay="0"/>
                                  </p:stCondLst>
                                  <p:childTnLst>
                                    <p:animEffect transition="out" filter="dissolve">
                                      <p:cBhvr>
                                        <p:cTn id="27" dur="500"/>
                                        <p:tgtEl>
                                          <p:spTgt spid="40963">
                                            <p:txEl>
                                              <p:pRg st="0" end="0"/>
                                            </p:txEl>
                                          </p:spTgt>
                                        </p:tgtEl>
                                      </p:cBhvr>
                                    </p:animEffect>
                                    <p:set>
                                      <p:cBhvr>
                                        <p:cTn id="28" dur="1" fill="hold">
                                          <p:stCondLst>
                                            <p:cond delay="499"/>
                                          </p:stCondLst>
                                        </p:cTn>
                                        <p:tgtEl>
                                          <p:spTgt spid="40963">
                                            <p:txEl>
                                              <p:pRg st="0" end="0"/>
                                            </p:txEl>
                                          </p:spTgt>
                                        </p:tgtEl>
                                        <p:attrNameLst>
                                          <p:attrName>style.visibility</p:attrName>
                                        </p:attrNameLst>
                                      </p:cBhvr>
                                      <p:to>
                                        <p:strVal val="hidden"/>
                                      </p:to>
                                    </p:set>
                                  </p:childTnLst>
                                </p:cTn>
                              </p:par>
                              <p:par>
                                <p:cTn id="29" presetID="9" presetClass="exit" presetSubtype="0" fill="hold" grpId="1" nodeType="withEffect">
                                  <p:stCondLst>
                                    <p:cond delay="0"/>
                                  </p:stCondLst>
                                  <p:childTnLst>
                                    <p:animEffect transition="out" filter="dissolve">
                                      <p:cBhvr>
                                        <p:cTn id="30" dur="500"/>
                                        <p:tgtEl>
                                          <p:spTgt spid="40963">
                                            <p:txEl>
                                              <p:pRg st="1" end="1"/>
                                            </p:txEl>
                                          </p:spTgt>
                                        </p:tgtEl>
                                      </p:cBhvr>
                                    </p:animEffect>
                                    <p:set>
                                      <p:cBhvr>
                                        <p:cTn id="31" dur="1" fill="hold">
                                          <p:stCondLst>
                                            <p:cond delay="499"/>
                                          </p:stCondLst>
                                        </p:cTn>
                                        <p:tgtEl>
                                          <p:spTgt spid="40963">
                                            <p:txEl>
                                              <p:pRg st="1" end="1"/>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62" grpId="0"/>
      <p:bldP spid="40962" grpId="1"/>
      <p:bldP spid="40963" grpId="0" build="p" autoUpdateAnimBg="0"/>
      <p:bldP spid="40963" grpId="1" build="p"/>
    </p:bldLst>
  </p:timing>
</p:sld>
</file>

<file path=ppt/slides/slide3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xfrm>
            <a:off x="1042988" y="439738"/>
            <a:ext cx="7772400" cy="685800"/>
          </a:xfrm>
        </p:spPr>
        <p:txBody>
          <a:bodyPr>
            <a:normAutofit fontScale="90000"/>
          </a:bodyPr>
          <a:lstStyle/>
          <a:p>
            <a:r>
              <a:rPr lang="en-US" sz="4000" b="1" i="1">
                <a:solidFill>
                  <a:schemeClr val="hlink"/>
                </a:solidFill>
                <a:latin typeface="Arial" charset="0"/>
              </a:rPr>
              <a:t>Hunter v Canary Wharf </a:t>
            </a:r>
            <a:r>
              <a:rPr lang="en-US" sz="4000" b="1">
                <a:solidFill>
                  <a:schemeClr val="hlink"/>
                </a:solidFill>
                <a:latin typeface="Arial" charset="0"/>
              </a:rPr>
              <a:t>(1995)</a:t>
            </a:r>
            <a:endParaRPr lang="en-GB" sz="4000" b="1">
              <a:solidFill>
                <a:schemeClr val="hlink"/>
              </a:solidFill>
              <a:latin typeface="Arial" charset="0"/>
            </a:endParaRPr>
          </a:p>
        </p:txBody>
      </p:sp>
      <p:sp>
        <p:nvSpPr>
          <p:cNvPr id="41987" name="Rectangle 3"/>
          <p:cNvSpPr>
            <a:spLocks noGrp="1" noChangeArrowheads="1"/>
          </p:cNvSpPr>
          <p:nvPr>
            <p:ph type="body" idx="1"/>
          </p:nvPr>
        </p:nvSpPr>
        <p:spPr>
          <a:xfrm>
            <a:off x="1042988" y="1773238"/>
            <a:ext cx="7769225" cy="4968875"/>
          </a:xfrm>
        </p:spPr>
        <p:txBody>
          <a:bodyPr/>
          <a:lstStyle/>
          <a:p>
            <a:pPr>
              <a:lnSpc>
                <a:spcPct val="80000"/>
              </a:lnSpc>
              <a:spcBef>
                <a:spcPct val="0"/>
              </a:spcBef>
              <a:buFontTx/>
              <a:buNone/>
            </a:pPr>
            <a:r>
              <a:rPr lang="en-US" sz="2800" b="1">
                <a:solidFill>
                  <a:schemeClr val="tx2"/>
                </a:solidFill>
                <a:latin typeface="Arial" charset="0"/>
              </a:rPr>
              <a:t>With what was the interference with TV broadcasts said to be analogous?</a:t>
            </a:r>
          </a:p>
          <a:p>
            <a:pPr>
              <a:lnSpc>
                <a:spcPct val="80000"/>
              </a:lnSpc>
              <a:spcBef>
                <a:spcPct val="0"/>
              </a:spcBef>
            </a:pPr>
            <a:r>
              <a:rPr lang="en-US" sz="2800" b="1">
                <a:solidFill>
                  <a:schemeClr val="tx2"/>
                </a:solidFill>
                <a:latin typeface="Arial" charset="0"/>
              </a:rPr>
              <a:t>Prospect, i.e. view from a house (</a:t>
            </a:r>
            <a:r>
              <a:rPr lang="en-US" sz="2800" b="1" i="1">
                <a:solidFill>
                  <a:schemeClr val="hlink"/>
                </a:solidFill>
                <a:latin typeface="Arial" charset="0"/>
              </a:rPr>
              <a:t>Aldred’s Case </a:t>
            </a:r>
            <a:r>
              <a:rPr lang="en-US" sz="2800" b="1">
                <a:solidFill>
                  <a:schemeClr val="hlink"/>
                </a:solidFill>
                <a:latin typeface="Arial" charset="0"/>
              </a:rPr>
              <a:t>(1611)</a:t>
            </a:r>
            <a:r>
              <a:rPr lang="en-US" sz="2800" b="1">
                <a:solidFill>
                  <a:schemeClr val="tx2"/>
                </a:solidFill>
                <a:latin typeface="Arial" charset="0"/>
              </a:rPr>
              <a:t>)</a:t>
            </a:r>
          </a:p>
          <a:p>
            <a:pPr>
              <a:lnSpc>
                <a:spcPct val="80000"/>
              </a:lnSpc>
              <a:spcBef>
                <a:spcPct val="0"/>
              </a:spcBef>
              <a:buFontTx/>
              <a:buNone/>
            </a:pPr>
            <a:r>
              <a:rPr lang="en-US" sz="2800" b="1">
                <a:solidFill>
                  <a:schemeClr val="tx2"/>
                </a:solidFill>
                <a:latin typeface="Arial" charset="0"/>
              </a:rPr>
              <a:t>Have you noted how similar or different prospect and TV reception are?</a:t>
            </a:r>
          </a:p>
          <a:p>
            <a:pPr>
              <a:lnSpc>
                <a:spcPct val="80000"/>
              </a:lnSpc>
              <a:spcBef>
                <a:spcPct val="0"/>
              </a:spcBef>
              <a:buFontTx/>
              <a:buNone/>
            </a:pPr>
            <a:r>
              <a:rPr lang="en-US" sz="2800" b="1">
                <a:solidFill>
                  <a:schemeClr val="tx2"/>
                </a:solidFill>
                <a:latin typeface="Arial" charset="0"/>
              </a:rPr>
              <a:t>Did Hunter et al win?  </a:t>
            </a:r>
          </a:p>
          <a:p>
            <a:pPr>
              <a:lnSpc>
                <a:spcPct val="80000"/>
              </a:lnSpc>
              <a:spcBef>
                <a:spcPct val="0"/>
              </a:spcBef>
            </a:pPr>
            <a:r>
              <a:rPr lang="en-US" sz="2800" b="1">
                <a:solidFill>
                  <a:schemeClr val="tx2"/>
                </a:solidFill>
                <a:latin typeface="Arial" charset="0"/>
              </a:rPr>
              <a:t>No. It was a good analogy (Pill LJ), so just as there is no action for loss of prospect, neither should there be for loss of TV reception</a:t>
            </a:r>
          </a:p>
          <a:p>
            <a:pPr>
              <a:lnSpc>
                <a:spcPct val="80000"/>
              </a:lnSpc>
              <a:spcBef>
                <a:spcPct val="0"/>
              </a:spcBef>
              <a:buFontTx/>
              <a:buNone/>
            </a:pPr>
            <a:r>
              <a:rPr lang="en-GB" sz="2800" b="1">
                <a:solidFill>
                  <a:schemeClr val="hlink"/>
                </a:solidFill>
                <a:latin typeface="Arial" charset="0"/>
              </a:rPr>
              <a:t>NB Were the judges creating law or simply declaring what it had always been?</a:t>
            </a:r>
          </a:p>
        </p:txBody>
      </p:sp>
    </p:spTree>
    <p:extLst>
      <p:ext uri="{BB962C8B-B14F-4D97-AF65-F5344CB8AC3E}">
        <p14:creationId xmlns:p14="http://schemas.microsoft.com/office/powerpoint/2010/main" val="2667331152"/>
      </p:ext>
    </p:extLst>
  </p:cSld>
  <p:clrMapOvr>
    <a:masterClrMapping/>
  </p:clrMapOvr>
  <p:transition>
    <p:zoom dir="in"/>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1" fill="hold" grpId="1" nodeType="clickEffect">
                                  <p:stCondLst>
                                    <p:cond delay="0"/>
                                  </p:stCondLst>
                                  <p:childTnLst>
                                    <p:set>
                                      <p:cBhvr>
                                        <p:cTn id="6" dur="1" fill="hold">
                                          <p:stCondLst>
                                            <p:cond delay="0"/>
                                          </p:stCondLst>
                                        </p:cTn>
                                        <p:tgtEl>
                                          <p:spTgt spid="41986"/>
                                        </p:tgtEl>
                                        <p:attrNameLst>
                                          <p:attrName>style.visibility</p:attrName>
                                        </p:attrNameLst>
                                      </p:cBhvr>
                                      <p:to>
                                        <p:strVal val="visible"/>
                                      </p:to>
                                    </p:set>
                                    <p:anim calcmode="lin" valueType="num">
                                      <p:cBhvr additive="base">
                                        <p:cTn id="7" dur="500" fill="hold"/>
                                        <p:tgtEl>
                                          <p:spTgt spid="41986"/>
                                        </p:tgtEl>
                                        <p:attrNameLst>
                                          <p:attrName>ppt_x</p:attrName>
                                        </p:attrNameLst>
                                      </p:cBhvr>
                                      <p:tavLst>
                                        <p:tav tm="0">
                                          <p:val>
                                            <p:strVal val="#ppt_x"/>
                                          </p:val>
                                        </p:tav>
                                        <p:tav tm="100000">
                                          <p:val>
                                            <p:strVal val="#ppt_x"/>
                                          </p:val>
                                        </p:tav>
                                      </p:tavLst>
                                    </p:anim>
                                    <p:anim calcmode="lin" valueType="num">
                                      <p:cBhvr additive="base">
                                        <p:cTn id="8" dur="500" fill="hold"/>
                                        <p:tgtEl>
                                          <p:spTgt spid="41986"/>
                                        </p:tgtEl>
                                        <p:attrNameLst>
                                          <p:attrName>ppt_y</p:attrName>
                                        </p:attrNameLst>
                                      </p:cBhvr>
                                      <p:tavLst>
                                        <p:tav tm="0">
                                          <p:val>
                                            <p:strVal val="0-#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41987">
                                            <p:txEl>
                                              <p:pRg st="0" end="0"/>
                                            </p:txEl>
                                          </p:spTgt>
                                        </p:tgtEl>
                                        <p:attrNameLst>
                                          <p:attrName>style.visibility</p:attrName>
                                        </p:attrNameLst>
                                      </p:cBhvr>
                                      <p:to>
                                        <p:strVal val="visible"/>
                                      </p:to>
                                    </p:set>
                                    <p:anim calcmode="lin" valueType="num">
                                      <p:cBhvr additive="base">
                                        <p:cTn id="13" dur="500" fill="hold"/>
                                        <p:tgtEl>
                                          <p:spTgt spid="41987">
                                            <p:txEl>
                                              <p:pRg st="0" end="0"/>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4198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41987">
                                            <p:txEl>
                                              <p:pRg st="1" end="1"/>
                                            </p:txEl>
                                          </p:spTgt>
                                        </p:tgtEl>
                                        <p:attrNameLst>
                                          <p:attrName>style.visibility</p:attrName>
                                        </p:attrNameLst>
                                      </p:cBhvr>
                                      <p:to>
                                        <p:strVal val="visible"/>
                                      </p:to>
                                    </p:set>
                                    <p:anim calcmode="lin" valueType="num">
                                      <p:cBhvr additive="base">
                                        <p:cTn id="19" dur="500" fill="hold"/>
                                        <p:tgtEl>
                                          <p:spTgt spid="41987">
                                            <p:txEl>
                                              <p:pRg st="1" end="1"/>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41987">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41987">
                                            <p:txEl>
                                              <p:pRg st="2" end="2"/>
                                            </p:txEl>
                                          </p:spTgt>
                                        </p:tgtEl>
                                        <p:attrNameLst>
                                          <p:attrName>style.visibility</p:attrName>
                                        </p:attrNameLst>
                                      </p:cBhvr>
                                      <p:to>
                                        <p:strVal val="visible"/>
                                      </p:to>
                                    </p:set>
                                    <p:anim calcmode="lin" valueType="num">
                                      <p:cBhvr additive="base">
                                        <p:cTn id="25" dur="500" fill="hold"/>
                                        <p:tgtEl>
                                          <p:spTgt spid="41987">
                                            <p:txEl>
                                              <p:pRg st="2" end="2"/>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41987">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2" fill="hold" grpId="0" nodeType="clickEffect">
                                  <p:stCondLst>
                                    <p:cond delay="0"/>
                                  </p:stCondLst>
                                  <p:childTnLst>
                                    <p:set>
                                      <p:cBhvr>
                                        <p:cTn id="30" dur="1" fill="hold">
                                          <p:stCondLst>
                                            <p:cond delay="0"/>
                                          </p:stCondLst>
                                        </p:cTn>
                                        <p:tgtEl>
                                          <p:spTgt spid="41987">
                                            <p:txEl>
                                              <p:pRg st="3" end="3"/>
                                            </p:txEl>
                                          </p:spTgt>
                                        </p:tgtEl>
                                        <p:attrNameLst>
                                          <p:attrName>style.visibility</p:attrName>
                                        </p:attrNameLst>
                                      </p:cBhvr>
                                      <p:to>
                                        <p:strVal val="visible"/>
                                      </p:to>
                                    </p:set>
                                    <p:anim calcmode="lin" valueType="num">
                                      <p:cBhvr additive="base">
                                        <p:cTn id="31" dur="500" fill="hold"/>
                                        <p:tgtEl>
                                          <p:spTgt spid="41987">
                                            <p:txEl>
                                              <p:pRg st="3" end="3"/>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41987">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2" fill="hold" grpId="0" nodeType="clickEffect">
                                  <p:stCondLst>
                                    <p:cond delay="0"/>
                                  </p:stCondLst>
                                  <p:childTnLst>
                                    <p:set>
                                      <p:cBhvr>
                                        <p:cTn id="36" dur="1" fill="hold">
                                          <p:stCondLst>
                                            <p:cond delay="0"/>
                                          </p:stCondLst>
                                        </p:cTn>
                                        <p:tgtEl>
                                          <p:spTgt spid="41987">
                                            <p:txEl>
                                              <p:pRg st="4" end="4"/>
                                            </p:txEl>
                                          </p:spTgt>
                                        </p:tgtEl>
                                        <p:attrNameLst>
                                          <p:attrName>style.visibility</p:attrName>
                                        </p:attrNameLst>
                                      </p:cBhvr>
                                      <p:to>
                                        <p:strVal val="visible"/>
                                      </p:to>
                                    </p:set>
                                    <p:anim calcmode="lin" valueType="num">
                                      <p:cBhvr additive="base">
                                        <p:cTn id="37" dur="500" fill="hold"/>
                                        <p:tgtEl>
                                          <p:spTgt spid="41987">
                                            <p:txEl>
                                              <p:pRg st="4" end="4"/>
                                            </p:txEl>
                                          </p:spTgt>
                                        </p:tgtEl>
                                        <p:attrNameLst>
                                          <p:attrName>ppt_x</p:attrName>
                                        </p:attrNameLst>
                                      </p:cBhvr>
                                      <p:tavLst>
                                        <p:tav tm="0">
                                          <p:val>
                                            <p:strVal val="1+#ppt_w/2"/>
                                          </p:val>
                                        </p:tav>
                                        <p:tav tm="100000">
                                          <p:val>
                                            <p:strVal val="#ppt_x"/>
                                          </p:val>
                                        </p:tav>
                                      </p:tavLst>
                                    </p:anim>
                                    <p:anim calcmode="lin" valueType="num">
                                      <p:cBhvr additive="base">
                                        <p:cTn id="38" dur="500" fill="hold"/>
                                        <p:tgtEl>
                                          <p:spTgt spid="41987">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2" fill="hold" grpId="0" nodeType="clickEffect">
                                  <p:stCondLst>
                                    <p:cond delay="0"/>
                                  </p:stCondLst>
                                  <p:childTnLst>
                                    <p:set>
                                      <p:cBhvr>
                                        <p:cTn id="42" dur="1" fill="hold">
                                          <p:stCondLst>
                                            <p:cond delay="0"/>
                                          </p:stCondLst>
                                        </p:cTn>
                                        <p:tgtEl>
                                          <p:spTgt spid="41987">
                                            <p:txEl>
                                              <p:pRg st="5" end="5"/>
                                            </p:txEl>
                                          </p:spTgt>
                                        </p:tgtEl>
                                        <p:attrNameLst>
                                          <p:attrName>style.visibility</p:attrName>
                                        </p:attrNameLst>
                                      </p:cBhvr>
                                      <p:to>
                                        <p:strVal val="visible"/>
                                      </p:to>
                                    </p:set>
                                    <p:anim calcmode="lin" valueType="num">
                                      <p:cBhvr additive="base">
                                        <p:cTn id="43" dur="500" fill="hold"/>
                                        <p:tgtEl>
                                          <p:spTgt spid="41987">
                                            <p:txEl>
                                              <p:pRg st="5" end="5"/>
                                            </p:txEl>
                                          </p:spTgt>
                                        </p:tgtEl>
                                        <p:attrNameLst>
                                          <p:attrName>ppt_x</p:attrName>
                                        </p:attrNameLst>
                                      </p:cBhvr>
                                      <p:tavLst>
                                        <p:tav tm="0">
                                          <p:val>
                                            <p:strVal val="1+#ppt_w/2"/>
                                          </p:val>
                                        </p:tav>
                                        <p:tav tm="100000">
                                          <p:val>
                                            <p:strVal val="#ppt_x"/>
                                          </p:val>
                                        </p:tav>
                                      </p:tavLst>
                                    </p:anim>
                                    <p:anim calcmode="lin" valueType="num">
                                      <p:cBhvr additive="base">
                                        <p:cTn id="44" dur="500" fill="hold"/>
                                        <p:tgtEl>
                                          <p:spTgt spid="41987">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9" presetClass="exit" presetSubtype="0" fill="hold" grpId="0" nodeType="clickEffect">
                                  <p:stCondLst>
                                    <p:cond delay="0"/>
                                  </p:stCondLst>
                                  <p:childTnLst>
                                    <p:animEffect transition="out" filter="dissolve">
                                      <p:cBhvr>
                                        <p:cTn id="48" dur="500"/>
                                        <p:tgtEl>
                                          <p:spTgt spid="41986"/>
                                        </p:tgtEl>
                                      </p:cBhvr>
                                    </p:animEffect>
                                    <p:set>
                                      <p:cBhvr>
                                        <p:cTn id="49" dur="1" fill="hold">
                                          <p:stCondLst>
                                            <p:cond delay="499"/>
                                          </p:stCondLst>
                                        </p:cTn>
                                        <p:tgtEl>
                                          <p:spTgt spid="41986"/>
                                        </p:tgtEl>
                                        <p:attrNameLst>
                                          <p:attrName>style.visibility</p:attrName>
                                        </p:attrNameLst>
                                      </p:cBhvr>
                                      <p:to>
                                        <p:strVal val="hidden"/>
                                      </p:to>
                                    </p:set>
                                  </p:childTnLst>
                                </p:cTn>
                              </p:par>
                              <p:par>
                                <p:cTn id="50" presetID="9" presetClass="exit" presetSubtype="0" fill="hold" grpId="1" nodeType="withEffect">
                                  <p:stCondLst>
                                    <p:cond delay="0"/>
                                  </p:stCondLst>
                                  <p:childTnLst>
                                    <p:animEffect transition="out" filter="dissolve">
                                      <p:cBhvr>
                                        <p:cTn id="51" dur="500"/>
                                        <p:tgtEl>
                                          <p:spTgt spid="41987">
                                            <p:txEl>
                                              <p:pRg st="0" end="0"/>
                                            </p:txEl>
                                          </p:spTgt>
                                        </p:tgtEl>
                                      </p:cBhvr>
                                    </p:animEffect>
                                    <p:set>
                                      <p:cBhvr>
                                        <p:cTn id="52" dur="1" fill="hold">
                                          <p:stCondLst>
                                            <p:cond delay="499"/>
                                          </p:stCondLst>
                                        </p:cTn>
                                        <p:tgtEl>
                                          <p:spTgt spid="41987">
                                            <p:txEl>
                                              <p:pRg st="0" end="0"/>
                                            </p:txEl>
                                          </p:spTgt>
                                        </p:tgtEl>
                                        <p:attrNameLst>
                                          <p:attrName>style.visibility</p:attrName>
                                        </p:attrNameLst>
                                      </p:cBhvr>
                                      <p:to>
                                        <p:strVal val="hidden"/>
                                      </p:to>
                                    </p:set>
                                  </p:childTnLst>
                                </p:cTn>
                              </p:par>
                              <p:par>
                                <p:cTn id="53" presetID="9" presetClass="exit" presetSubtype="0" fill="hold" grpId="1" nodeType="withEffect">
                                  <p:stCondLst>
                                    <p:cond delay="0"/>
                                  </p:stCondLst>
                                  <p:childTnLst>
                                    <p:animEffect transition="out" filter="dissolve">
                                      <p:cBhvr>
                                        <p:cTn id="54" dur="500"/>
                                        <p:tgtEl>
                                          <p:spTgt spid="41987">
                                            <p:txEl>
                                              <p:pRg st="1" end="1"/>
                                            </p:txEl>
                                          </p:spTgt>
                                        </p:tgtEl>
                                      </p:cBhvr>
                                    </p:animEffect>
                                    <p:set>
                                      <p:cBhvr>
                                        <p:cTn id="55" dur="1" fill="hold">
                                          <p:stCondLst>
                                            <p:cond delay="499"/>
                                          </p:stCondLst>
                                        </p:cTn>
                                        <p:tgtEl>
                                          <p:spTgt spid="41987">
                                            <p:txEl>
                                              <p:pRg st="1" end="1"/>
                                            </p:txEl>
                                          </p:spTgt>
                                        </p:tgtEl>
                                        <p:attrNameLst>
                                          <p:attrName>style.visibility</p:attrName>
                                        </p:attrNameLst>
                                      </p:cBhvr>
                                      <p:to>
                                        <p:strVal val="hidden"/>
                                      </p:to>
                                    </p:set>
                                  </p:childTnLst>
                                </p:cTn>
                              </p:par>
                              <p:par>
                                <p:cTn id="56" presetID="9" presetClass="exit" presetSubtype="0" fill="hold" grpId="1" nodeType="withEffect">
                                  <p:stCondLst>
                                    <p:cond delay="0"/>
                                  </p:stCondLst>
                                  <p:childTnLst>
                                    <p:animEffect transition="out" filter="dissolve">
                                      <p:cBhvr>
                                        <p:cTn id="57" dur="500"/>
                                        <p:tgtEl>
                                          <p:spTgt spid="41987">
                                            <p:txEl>
                                              <p:pRg st="2" end="2"/>
                                            </p:txEl>
                                          </p:spTgt>
                                        </p:tgtEl>
                                      </p:cBhvr>
                                    </p:animEffect>
                                    <p:set>
                                      <p:cBhvr>
                                        <p:cTn id="58" dur="1" fill="hold">
                                          <p:stCondLst>
                                            <p:cond delay="499"/>
                                          </p:stCondLst>
                                        </p:cTn>
                                        <p:tgtEl>
                                          <p:spTgt spid="41987">
                                            <p:txEl>
                                              <p:pRg st="2" end="2"/>
                                            </p:txEl>
                                          </p:spTgt>
                                        </p:tgtEl>
                                        <p:attrNameLst>
                                          <p:attrName>style.visibility</p:attrName>
                                        </p:attrNameLst>
                                      </p:cBhvr>
                                      <p:to>
                                        <p:strVal val="hidden"/>
                                      </p:to>
                                    </p:set>
                                  </p:childTnLst>
                                </p:cTn>
                              </p:par>
                              <p:par>
                                <p:cTn id="59" presetID="9" presetClass="exit" presetSubtype="0" fill="hold" grpId="1" nodeType="withEffect">
                                  <p:stCondLst>
                                    <p:cond delay="0"/>
                                  </p:stCondLst>
                                  <p:childTnLst>
                                    <p:animEffect transition="out" filter="dissolve">
                                      <p:cBhvr>
                                        <p:cTn id="60" dur="500"/>
                                        <p:tgtEl>
                                          <p:spTgt spid="41987">
                                            <p:txEl>
                                              <p:pRg st="3" end="3"/>
                                            </p:txEl>
                                          </p:spTgt>
                                        </p:tgtEl>
                                      </p:cBhvr>
                                    </p:animEffect>
                                    <p:set>
                                      <p:cBhvr>
                                        <p:cTn id="61" dur="1" fill="hold">
                                          <p:stCondLst>
                                            <p:cond delay="499"/>
                                          </p:stCondLst>
                                        </p:cTn>
                                        <p:tgtEl>
                                          <p:spTgt spid="41987">
                                            <p:txEl>
                                              <p:pRg st="3" end="3"/>
                                            </p:txEl>
                                          </p:spTgt>
                                        </p:tgtEl>
                                        <p:attrNameLst>
                                          <p:attrName>style.visibility</p:attrName>
                                        </p:attrNameLst>
                                      </p:cBhvr>
                                      <p:to>
                                        <p:strVal val="hidden"/>
                                      </p:to>
                                    </p:set>
                                  </p:childTnLst>
                                </p:cTn>
                              </p:par>
                              <p:par>
                                <p:cTn id="62" presetID="9" presetClass="exit" presetSubtype="0" fill="hold" grpId="1" nodeType="withEffect">
                                  <p:stCondLst>
                                    <p:cond delay="0"/>
                                  </p:stCondLst>
                                  <p:childTnLst>
                                    <p:animEffect transition="out" filter="dissolve">
                                      <p:cBhvr>
                                        <p:cTn id="63" dur="500"/>
                                        <p:tgtEl>
                                          <p:spTgt spid="41987">
                                            <p:txEl>
                                              <p:pRg st="4" end="4"/>
                                            </p:txEl>
                                          </p:spTgt>
                                        </p:tgtEl>
                                      </p:cBhvr>
                                    </p:animEffect>
                                    <p:set>
                                      <p:cBhvr>
                                        <p:cTn id="64" dur="1" fill="hold">
                                          <p:stCondLst>
                                            <p:cond delay="499"/>
                                          </p:stCondLst>
                                        </p:cTn>
                                        <p:tgtEl>
                                          <p:spTgt spid="41987">
                                            <p:txEl>
                                              <p:pRg st="4" end="4"/>
                                            </p:txEl>
                                          </p:spTgt>
                                        </p:tgtEl>
                                        <p:attrNameLst>
                                          <p:attrName>style.visibility</p:attrName>
                                        </p:attrNameLst>
                                      </p:cBhvr>
                                      <p:to>
                                        <p:strVal val="hidden"/>
                                      </p:to>
                                    </p:set>
                                  </p:childTnLst>
                                </p:cTn>
                              </p:par>
                              <p:par>
                                <p:cTn id="65" presetID="9" presetClass="exit" presetSubtype="0" fill="hold" grpId="1" nodeType="withEffect">
                                  <p:stCondLst>
                                    <p:cond delay="0"/>
                                  </p:stCondLst>
                                  <p:childTnLst>
                                    <p:animEffect transition="out" filter="dissolve">
                                      <p:cBhvr>
                                        <p:cTn id="66" dur="500"/>
                                        <p:tgtEl>
                                          <p:spTgt spid="41987">
                                            <p:txEl>
                                              <p:pRg st="5" end="5"/>
                                            </p:txEl>
                                          </p:spTgt>
                                        </p:tgtEl>
                                      </p:cBhvr>
                                    </p:animEffect>
                                    <p:set>
                                      <p:cBhvr>
                                        <p:cTn id="67" dur="1" fill="hold">
                                          <p:stCondLst>
                                            <p:cond delay="499"/>
                                          </p:stCondLst>
                                        </p:cTn>
                                        <p:tgtEl>
                                          <p:spTgt spid="41987">
                                            <p:txEl>
                                              <p:pRg st="5" end="5"/>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986" grpId="0"/>
      <p:bldP spid="41986" grpId="1"/>
      <p:bldP spid="41987" grpId="0" build="p" autoUpdateAnimBg="0"/>
      <p:bldP spid="41987" grpId="1"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9" name="Text Box 11"/>
          <p:cNvSpPr txBox="1">
            <a:spLocks noChangeArrowheads="1"/>
          </p:cNvSpPr>
          <p:nvPr/>
        </p:nvSpPr>
        <p:spPr bwMode="auto">
          <a:xfrm>
            <a:off x="227013" y="1524000"/>
            <a:ext cx="8683625"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p>
            <a:pPr algn="ctr">
              <a:spcBef>
                <a:spcPct val="50000"/>
              </a:spcBef>
            </a:pPr>
            <a:r>
              <a:rPr lang="en-GB" sz="3600" b="1">
                <a:solidFill>
                  <a:srgbClr val="450F21"/>
                </a:solidFill>
                <a:latin typeface="Verdana" pitchFamily="14" charset="0"/>
              </a:rPr>
              <a:t>How precedent works</a:t>
            </a:r>
          </a:p>
        </p:txBody>
      </p:sp>
      <p:sp>
        <p:nvSpPr>
          <p:cNvPr id="12300" name="Text Box 12"/>
          <p:cNvSpPr txBox="1">
            <a:spLocks noChangeArrowheads="1"/>
          </p:cNvSpPr>
          <p:nvPr/>
        </p:nvSpPr>
        <p:spPr bwMode="auto">
          <a:xfrm>
            <a:off x="301625" y="2590800"/>
            <a:ext cx="8537575" cy="3898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1"/>
          <a:lstStyle>
            <a:lvl1pPr marL="457200" indent="-457200">
              <a:defRPr sz="2400">
                <a:solidFill>
                  <a:schemeClr val="tx1"/>
                </a:solidFill>
                <a:latin typeface="Arial" charset="0"/>
                <a:cs typeface="Arial" charset="0"/>
              </a:defRPr>
            </a:lvl1pPr>
            <a:lvl2pPr marL="914400" indent="-457200">
              <a:defRPr sz="2400">
                <a:solidFill>
                  <a:schemeClr val="tx1"/>
                </a:solidFill>
                <a:latin typeface="Arial" charset="0"/>
                <a:cs typeface="Arial" charset="0"/>
              </a:defRPr>
            </a:lvl2pPr>
            <a:lvl3pPr marL="1371600" indent="-457200">
              <a:defRPr sz="2400">
                <a:solidFill>
                  <a:schemeClr val="tx1"/>
                </a:solidFill>
                <a:latin typeface="Arial" charset="0"/>
                <a:cs typeface="Arial" charset="0"/>
              </a:defRPr>
            </a:lvl3pPr>
            <a:lvl4pPr marL="1828800" indent="-457200">
              <a:defRPr sz="2400">
                <a:solidFill>
                  <a:schemeClr val="tx1"/>
                </a:solidFill>
                <a:latin typeface="Arial" charset="0"/>
                <a:cs typeface="Arial" charset="0"/>
              </a:defRPr>
            </a:lvl4pPr>
            <a:lvl5pPr marL="2286000" indent="-457200">
              <a:defRPr sz="2400">
                <a:solidFill>
                  <a:schemeClr val="tx1"/>
                </a:solidFill>
                <a:latin typeface="Arial" charset="0"/>
                <a:cs typeface="Arial" charset="0"/>
              </a:defRPr>
            </a:lvl5pPr>
            <a:lvl6pPr marL="2743200" indent="-457200" fontAlgn="base">
              <a:spcBef>
                <a:spcPct val="0"/>
              </a:spcBef>
              <a:spcAft>
                <a:spcPct val="0"/>
              </a:spcAft>
              <a:defRPr sz="2400">
                <a:solidFill>
                  <a:schemeClr val="tx1"/>
                </a:solidFill>
                <a:latin typeface="Arial" charset="0"/>
                <a:cs typeface="Arial" charset="0"/>
              </a:defRPr>
            </a:lvl6pPr>
            <a:lvl7pPr marL="3200400" indent="-457200" fontAlgn="base">
              <a:spcBef>
                <a:spcPct val="0"/>
              </a:spcBef>
              <a:spcAft>
                <a:spcPct val="0"/>
              </a:spcAft>
              <a:defRPr sz="2400">
                <a:solidFill>
                  <a:schemeClr val="tx1"/>
                </a:solidFill>
                <a:latin typeface="Arial" charset="0"/>
                <a:cs typeface="Arial" charset="0"/>
              </a:defRPr>
            </a:lvl7pPr>
            <a:lvl8pPr marL="3657600" indent="-457200" fontAlgn="base">
              <a:spcBef>
                <a:spcPct val="0"/>
              </a:spcBef>
              <a:spcAft>
                <a:spcPct val="0"/>
              </a:spcAft>
              <a:defRPr sz="2400">
                <a:solidFill>
                  <a:schemeClr val="tx1"/>
                </a:solidFill>
                <a:latin typeface="Arial" charset="0"/>
                <a:cs typeface="Arial" charset="0"/>
              </a:defRPr>
            </a:lvl8pPr>
            <a:lvl9pPr marL="4114800" indent="-457200" fontAlgn="base">
              <a:spcBef>
                <a:spcPct val="0"/>
              </a:spcBef>
              <a:spcAft>
                <a:spcPct val="0"/>
              </a:spcAft>
              <a:defRPr sz="2400">
                <a:solidFill>
                  <a:schemeClr val="tx1"/>
                </a:solidFill>
                <a:latin typeface="Arial" charset="0"/>
                <a:cs typeface="Arial" charset="0"/>
              </a:defRPr>
            </a:lvl9pPr>
          </a:lstStyle>
          <a:p>
            <a:pPr>
              <a:lnSpc>
                <a:spcPct val="125000"/>
              </a:lnSpc>
              <a:spcAft>
                <a:spcPct val="10000"/>
              </a:spcAft>
              <a:buFontTx/>
              <a:buAutoNum type="arabicPeriod"/>
            </a:pPr>
            <a:r>
              <a:rPr lang="en-GB" sz="2200">
                <a:solidFill>
                  <a:srgbClr val="450F21"/>
                </a:solidFill>
                <a:latin typeface="Verdana" pitchFamily="14" charset="0"/>
              </a:rPr>
              <a:t>Follow</a:t>
            </a:r>
          </a:p>
          <a:p>
            <a:pPr>
              <a:lnSpc>
                <a:spcPct val="125000"/>
              </a:lnSpc>
              <a:spcAft>
                <a:spcPct val="10000"/>
              </a:spcAft>
              <a:buFontTx/>
              <a:buAutoNum type="arabicPeriod"/>
            </a:pPr>
            <a:r>
              <a:rPr lang="en-GB" sz="2200">
                <a:solidFill>
                  <a:srgbClr val="450F21"/>
                </a:solidFill>
                <a:latin typeface="Verdana" pitchFamily="14" charset="0"/>
              </a:rPr>
              <a:t>Overrule</a:t>
            </a:r>
          </a:p>
          <a:p>
            <a:pPr>
              <a:lnSpc>
                <a:spcPct val="125000"/>
              </a:lnSpc>
              <a:spcAft>
                <a:spcPct val="10000"/>
              </a:spcAft>
              <a:buFontTx/>
              <a:buAutoNum type="arabicPeriod"/>
            </a:pPr>
            <a:r>
              <a:rPr lang="en-GB" sz="2200">
                <a:solidFill>
                  <a:srgbClr val="450F21"/>
                </a:solidFill>
                <a:latin typeface="Verdana" pitchFamily="14" charset="0"/>
              </a:rPr>
              <a:t>Reverse</a:t>
            </a:r>
          </a:p>
          <a:p>
            <a:pPr>
              <a:lnSpc>
                <a:spcPct val="125000"/>
              </a:lnSpc>
              <a:spcAft>
                <a:spcPct val="10000"/>
              </a:spcAft>
              <a:buFontTx/>
              <a:buAutoNum type="arabicPeriod"/>
            </a:pPr>
            <a:r>
              <a:rPr lang="en-GB" sz="2200">
                <a:solidFill>
                  <a:srgbClr val="450F21"/>
                </a:solidFill>
                <a:latin typeface="Verdana" pitchFamily="14" charset="0"/>
              </a:rPr>
              <a:t>Distinguish</a:t>
            </a:r>
          </a:p>
          <a:p>
            <a:pPr>
              <a:lnSpc>
                <a:spcPct val="125000"/>
              </a:lnSpc>
              <a:spcAft>
                <a:spcPct val="10000"/>
              </a:spcAft>
              <a:buFontTx/>
              <a:buAutoNum type="arabicPeriod"/>
            </a:pPr>
            <a:r>
              <a:rPr lang="en-GB" sz="2200">
                <a:solidFill>
                  <a:srgbClr val="450F21"/>
                </a:solidFill>
                <a:latin typeface="Verdana" pitchFamily="14" charset="0"/>
                <a:cs typeface="Times New Roman" pitchFamily="18" charset="0"/>
              </a:rPr>
              <a:t>House of Lords Practice Statement 1966</a:t>
            </a:r>
          </a:p>
          <a:p>
            <a:pPr>
              <a:lnSpc>
                <a:spcPct val="125000"/>
              </a:lnSpc>
              <a:spcAft>
                <a:spcPct val="10000"/>
              </a:spcAft>
              <a:buFontTx/>
              <a:buAutoNum type="arabicPeriod"/>
            </a:pPr>
            <a:r>
              <a:rPr lang="en-GB" sz="2200">
                <a:solidFill>
                  <a:srgbClr val="450F21"/>
                </a:solidFill>
                <a:latin typeface="Verdana" pitchFamily="14" charset="0"/>
                <a:cs typeface="Times New Roman" pitchFamily="18" charset="0"/>
              </a:rPr>
              <a:t>Court of Appeal – </a:t>
            </a:r>
            <a:r>
              <a:rPr lang="en-GB" sz="2200" i="1">
                <a:solidFill>
                  <a:srgbClr val="450F21"/>
                </a:solidFill>
                <a:latin typeface="Verdana" pitchFamily="14" charset="0"/>
                <a:cs typeface="Times New Roman" pitchFamily="18" charset="0"/>
              </a:rPr>
              <a:t>Young</a:t>
            </a:r>
            <a:r>
              <a:rPr lang="en-GB" sz="2200">
                <a:solidFill>
                  <a:srgbClr val="450F21"/>
                </a:solidFill>
                <a:latin typeface="Verdana" pitchFamily="14" charset="0"/>
                <a:cs typeface="Times New Roman" pitchFamily="18" charset="0"/>
              </a:rPr>
              <a:t> v </a:t>
            </a:r>
            <a:r>
              <a:rPr lang="en-GB" sz="2200" i="1">
                <a:solidFill>
                  <a:srgbClr val="450F21"/>
                </a:solidFill>
                <a:latin typeface="Verdana" pitchFamily="14" charset="0"/>
                <a:cs typeface="Times New Roman" pitchFamily="18" charset="0"/>
              </a:rPr>
              <a:t>Bristol</a:t>
            </a:r>
            <a:r>
              <a:rPr lang="en-GB" sz="2200">
                <a:solidFill>
                  <a:srgbClr val="450F21"/>
                </a:solidFill>
                <a:latin typeface="Verdana" pitchFamily="14" charset="0"/>
                <a:cs typeface="Times New Roman" pitchFamily="18" charset="0"/>
              </a:rPr>
              <a:t> </a:t>
            </a:r>
            <a:r>
              <a:rPr lang="en-GB" sz="2200" i="1">
                <a:solidFill>
                  <a:srgbClr val="450F21"/>
                </a:solidFill>
                <a:latin typeface="Verdana" pitchFamily="14" charset="0"/>
                <a:cs typeface="Times New Roman" pitchFamily="18" charset="0"/>
              </a:rPr>
              <a:t>Aeroplane </a:t>
            </a:r>
            <a:r>
              <a:rPr lang="en-GB" sz="2200">
                <a:solidFill>
                  <a:srgbClr val="450F21"/>
                </a:solidFill>
                <a:latin typeface="Verdana" pitchFamily="14" charset="0"/>
                <a:cs typeface="Times New Roman" pitchFamily="18" charset="0"/>
              </a:rPr>
              <a:t>(1944)</a:t>
            </a:r>
            <a:endParaRPr lang="en-GB" sz="2200">
              <a:solidFill>
                <a:srgbClr val="681732"/>
              </a:solidFill>
              <a:latin typeface="Verdana" pitchFamily="14" charset="0"/>
              <a:cs typeface="Times New Roman" pitchFamily="18" charset="0"/>
            </a:endParaRPr>
          </a:p>
        </p:txBody>
      </p:sp>
    </p:spTree>
    <p:extLst>
      <p:ext uri="{BB962C8B-B14F-4D97-AF65-F5344CB8AC3E}">
        <p14:creationId xmlns:p14="http://schemas.microsoft.com/office/powerpoint/2010/main" val="1572013307"/>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24" name="Text Box 12"/>
          <p:cNvSpPr txBox="1">
            <a:spLocks noChangeArrowheads="1"/>
          </p:cNvSpPr>
          <p:nvPr/>
        </p:nvSpPr>
        <p:spPr bwMode="auto">
          <a:xfrm>
            <a:off x="227013" y="1524000"/>
            <a:ext cx="8683625"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p>
            <a:pPr algn="ctr">
              <a:spcBef>
                <a:spcPct val="50000"/>
              </a:spcBef>
            </a:pPr>
            <a:r>
              <a:rPr lang="en-GB" sz="3600" b="1">
                <a:solidFill>
                  <a:srgbClr val="450F21"/>
                </a:solidFill>
                <a:latin typeface="Verdana" pitchFamily="14" charset="0"/>
              </a:rPr>
              <a:t>Follow</a:t>
            </a:r>
          </a:p>
        </p:txBody>
      </p:sp>
      <p:sp>
        <p:nvSpPr>
          <p:cNvPr id="13325" name="Text Box 13"/>
          <p:cNvSpPr txBox="1">
            <a:spLocks noChangeArrowheads="1"/>
          </p:cNvSpPr>
          <p:nvPr/>
        </p:nvSpPr>
        <p:spPr bwMode="auto">
          <a:xfrm>
            <a:off x="301625" y="2590800"/>
            <a:ext cx="8537575" cy="3898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1"/>
          <a:lstStyle>
            <a:lvl1pPr>
              <a:defRPr sz="2400">
                <a:solidFill>
                  <a:schemeClr val="tx1"/>
                </a:solidFill>
                <a:latin typeface="Arial" charset="0"/>
                <a:cs typeface="Arial" charset="0"/>
              </a:defRPr>
            </a:lvl1pPr>
            <a:lvl2pPr marL="976313" indent="-457200">
              <a:defRPr sz="2400">
                <a:solidFill>
                  <a:schemeClr val="tx1"/>
                </a:solidFill>
                <a:latin typeface="Arial" charset="0"/>
                <a:cs typeface="Arial" charset="0"/>
              </a:defRPr>
            </a:lvl2pPr>
            <a:lvl3pPr marL="1547813" indent="-457200">
              <a:defRPr sz="2400">
                <a:solidFill>
                  <a:schemeClr val="tx1"/>
                </a:solidFill>
                <a:latin typeface="Arial" charset="0"/>
                <a:cs typeface="Arial" charset="0"/>
              </a:defRPr>
            </a:lvl3pPr>
            <a:lvl4pPr marL="2119313" indent="-457200">
              <a:defRPr sz="2400">
                <a:solidFill>
                  <a:schemeClr val="tx1"/>
                </a:solidFill>
                <a:latin typeface="Arial" charset="0"/>
                <a:cs typeface="Arial" charset="0"/>
              </a:defRPr>
            </a:lvl4pPr>
            <a:lvl5pPr marL="2690813" indent="-457200">
              <a:defRPr sz="2400">
                <a:solidFill>
                  <a:schemeClr val="tx1"/>
                </a:solidFill>
                <a:latin typeface="Arial" charset="0"/>
                <a:cs typeface="Arial" charset="0"/>
              </a:defRPr>
            </a:lvl5pPr>
            <a:lvl6pPr marL="3148013" indent="-457200" fontAlgn="base">
              <a:spcBef>
                <a:spcPct val="0"/>
              </a:spcBef>
              <a:spcAft>
                <a:spcPct val="0"/>
              </a:spcAft>
              <a:defRPr sz="2400">
                <a:solidFill>
                  <a:schemeClr val="tx1"/>
                </a:solidFill>
                <a:latin typeface="Arial" charset="0"/>
                <a:cs typeface="Arial" charset="0"/>
              </a:defRPr>
            </a:lvl6pPr>
            <a:lvl7pPr marL="3605213" indent="-457200" fontAlgn="base">
              <a:spcBef>
                <a:spcPct val="0"/>
              </a:spcBef>
              <a:spcAft>
                <a:spcPct val="0"/>
              </a:spcAft>
              <a:defRPr sz="2400">
                <a:solidFill>
                  <a:schemeClr val="tx1"/>
                </a:solidFill>
                <a:latin typeface="Arial" charset="0"/>
                <a:cs typeface="Arial" charset="0"/>
              </a:defRPr>
            </a:lvl7pPr>
            <a:lvl8pPr marL="4062413" indent="-457200" fontAlgn="base">
              <a:spcBef>
                <a:spcPct val="0"/>
              </a:spcBef>
              <a:spcAft>
                <a:spcPct val="0"/>
              </a:spcAft>
              <a:defRPr sz="2400">
                <a:solidFill>
                  <a:schemeClr val="tx1"/>
                </a:solidFill>
                <a:latin typeface="Arial" charset="0"/>
                <a:cs typeface="Arial" charset="0"/>
              </a:defRPr>
            </a:lvl8pPr>
            <a:lvl9pPr marL="4519613" indent="-457200" fontAlgn="base">
              <a:spcBef>
                <a:spcPct val="0"/>
              </a:spcBef>
              <a:spcAft>
                <a:spcPct val="0"/>
              </a:spcAft>
              <a:defRPr sz="2400">
                <a:solidFill>
                  <a:schemeClr val="tx1"/>
                </a:solidFill>
                <a:latin typeface="Arial" charset="0"/>
                <a:cs typeface="Arial" charset="0"/>
              </a:defRPr>
            </a:lvl9pPr>
          </a:lstStyle>
          <a:p>
            <a:pPr>
              <a:lnSpc>
                <a:spcPct val="125000"/>
              </a:lnSpc>
              <a:spcAft>
                <a:spcPct val="10000"/>
              </a:spcAft>
              <a:buFont typeface="Times" charset="0"/>
              <a:buNone/>
            </a:pPr>
            <a:r>
              <a:rPr lang="en-GB" sz="2200">
                <a:solidFill>
                  <a:srgbClr val="450F21"/>
                </a:solidFill>
                <a:latin typeface="Verdana" pitchFamily="14" charset="0"/>
              </a:rPr>
              <a:t>If the material facts of a case are significantly similar to an existing precedent, the judge should always follow the previous decision.</a:t>
            </a:r>
          </a:p>
          <a:p>
            <a:pPr>
              <a:lnSpc>
                <a:spcPct val="125000"/>
              </a:lnSpc>
              <a:spcAft>
                <a:spcPct val="10000"/>
              </a:spcAft>
            </a:pPr>
            <a:endParaRPr lang="en-GB" sz="2200">
              <a:solidFill>
                <a:srgbClr val="681732"/>
              </a:solidFill>
              <a:latin typeface="Verdana" pitchFamily="14" charset="0"/>
              <a:cs typeface="Times New Roman" pitchFamily="18" charset="0"/>
            </a:endParaRPr>
          </a:p>
        </p:txBody>
      </p:sp>
    </p:spTree>
    <p:extLst>
      <p:ext uri="{BB962C8B-B14F-4D97-AF65-F5344CB8AC3E}">
        <p14:creationId xmlns:p14="http://schemas.microsoft.com/office/powerpoint/2010/main" val="3004991979"/>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9" name="Text Box 13"/>
          <p:cNvSpPr txBox="1">
            <a:spLocks noChangeArrowheads="1"/>
          </p:cNvSpPr>
          <p:nvPr/>
        </p:nvSpPr>
        <p:spPr bwMode="auto">
          <a:xfrm>
            <a:off x="227013" y="1524000"/>
            <a:ext cx="8683625"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p>
            <a:pPr algn="ctr">
              <a:spcBef>
                <a:spcPct val="50000"/>
              </a:spcBef>
            </a:pPr>
            <a:r>
              <a:rPr lang="en-GB" sz="3600" b="1">
                <a:latin typeface="Verdana" pitchFamily="14" charset="0"/>
              </a:rPr>
              <a:t>Overrule</a:t>
            </a:r>
            <a:endParaRPr lang="en-GB" sz="3600">
              <a:latin typeface="Verdana" pitchFamily="14" charset="0"/>
            </a:endParaRPr>
          </a:p>
        </p:txBody>
      </p:sp>
      <p:sp>
        <p:nvSpPr>
          <p:cNvPr id="14350" name="Text Box 14"/>
          <p:cNvSpPr txBox="1">
            <a:spLocks noChangeArrowheads="1"/>
          </p:cNvSpPr>
          <p:nvPr/>
        </p:nvSpPr>
        <p:spPr bwMode="auto">
          <a:xfrm>
            <a:off x="301625" y="2590800"/>
            <a:ext cx="8537575" cy="3898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1"/>
          <a:lstStyle>
            <a:lvl1pPr>
              <a:defRPr sz="2400">
                <a:solidFill>
                  <a:schemeClr val="tx1"/>
                </a:solidFill>
                <a:latin typeface="Arial" charset="0"/>
                <a:cs typeface="Arial" charset="0"/>
              </a:defRPr>
            </a:lvl1pPr>
            <a:lvl2pPr marL="976313" indent="-457200">
              <a:defRPr sz="2400">
                <a:solidFill>
                  <a:schemeClr val="tx1"/>
                </a:solidFill>
                <a:latin typeface="Arial" charset="0"/>
                <a:cs typeface="Arial" charset="0"/>
              </a:defRPr>
            </a:lvl2pPr>
            <a:lvl3pPr marL="1547813" indent="-457200">
              <a:defRPr sz="2400">
                <a:solidFill>
                  <a:schemeClr val="tx1"/>
                </a:solidFill>
                <a:latin typeface="Arial" charset="0"/>
                <a:cs typeface="Arial" charset="0"/>
              </a:defRPr>
            </a:lvl3pPr>
            <a:lvl4pPr marL="2119313" indent="-457200">
              <a:defRPr sz="2400">
                <a:solidFill>
                  <a:schemeClr val="tx1"/>
                </a:solidFill>
                <a:latin typeface="Arial" charset="0"/>
                <a:cs typeface="Arial" charset="0"/>
              </a:defRPr>
            </a:lvl4pPr>
            <a:lvl5pPr marL="2690813" indent="-457200">
              <a:defRPr sz="2400">
                <a:solidFill>
                  <a:schemeClr val="tx1"/>
                </a:solidFill>
                <a:latin typeface="Arial" charset="0"/>
                <a:cs typeface="Arial" charset="0"/>
              </a:defRPr>
            </a:lvl5pPr>
            <a:lvl6pPr marL="3148013" indent="-457200" fontAlgn="base">
              <a:spcBef>
                <a:spcPct val="0"/>
              </a:spcBef>
              <a:spcAft>
                <a:spcPct val="0"/>
              </a:spcAft>
              <a:defRPr sz="2400">
                <a:solidFill>
                  <a:schemeClr val="tx1"/>
                </a:solidFill>
                <a:latin typeface="Arial" charset="0"/>
                <a:cs typeface="Arial" charset="0"/>
              </a:defRPr>
            </a:lvl6pPr>
            <a:lvl7pPr marL="3605213" indent="-457200" fontAlgn="base">
              <a:spcBef>
                <a:spcPct val="0"/>
              </a:spcBef>
              <a:spcAft>
                <a:spcPct val="0"/>
              </a:spcAft>
              <a:defRPr sz="2400">
                <a:solidFill>
                  <a:schemeClr val="tx1"/>
                </a:solidFill>
                <a:latin typeface="Arial" charset="0"/>
                <a:cs typeface="Arial" charset="0"/>
              </a:defRPr>
            </a:lvl7pPr>
            <a:lvl8pPr marL="4062413" indent="-457200" fontAlgn="base">
              <a:spcBef>
                <a:spcPct val="0"/>
              </a:spcBef>
              <a:spcAft>
                <a:spcPct val="0"/>
              </a:spcAft>
              <a:defRPr sz="2400">
                <a:solidFill>
                  <a:schemeClr val="tx1"/>
                </a:solidFill>
                <a:latin typeface="Arial" charset="0"/>
                <a:cs typeface="Arial" charset="0"/>
              </a:defRPr>
            </a:lvl8pPr>
            <a:lvl9pPr marL="4519613" indent="-457200" fontAlgn="base">
              <a:spcBef>
                <a:spcPct val="0"/>
              </a:spcBef>
              <a:spcAft>
                <a:spcPct val="0"/>
              </a:spcAft>
              <a:defRPr sz="2400">
                <a:solidFill>
                  <a:schemeClr val="tx1"/>
                </a:solidFill>
                <a:latin typeface="Arial" charset="0"/>
                <a:cs typeface="Arial" charset="0"/>
              </a:defRPr>
            </a:lvl9pPr>
          </a:lstStyle>
          <a:p>
            <a:pPr>
              <a:lnSpc>
                <a:spcPct val="125000"/>
              </a:lnSpc>
              <a:spcAft>
                <a:spcPct val="10000"/>
              </a:spcAft>
            </a:pPr>
            <a:r>
              <a:rPr lang="en-GB" sz="2200">
                <a:latin typeface="Verdana" pitchFamily="14" charset="0"/>
              </a:rPr>
              <a:t>A superior court may overrule the decision of a court below it and therefore change the law.</a:t>
            </a:r>
          </a:p>
          <a:p>
            <a:pPr>
              <a:lnSpc>
                <a:spcPct val="125000"/>
              </a:lnSpc>
              <a:spcAft>
                <a:spcPct val="10000"/>
              </a:spcAft>
            </a:pPr>
            <a:endParaRPr lang="en-GB" sz="2200">
              <a:latin typeface="Verdana" pitchFamily="14" charset="0"/>
              <a:cs typeface="Times New Roman" pitchFamily="18" charset="0"/>
            </a:endParaRPr>
          </a:p>
        </p:txBody>
      </p:sp>
    </p:spTree>
    <p:extLst>
      <p:ext uri="{BB962C8B-B14F-4D97-AF65-F5344CB8AC3E}">
        <p14:creationId xmlns:p14="http://schemas.microsoft.com/office/powerpoint/2010/main" val="2224275057"/>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72" name="Text Box 12"/>
          <p:cNvSpPr txBox="1">
            <a:spLocks noChangeArrowheads="1"/>
          </p:cNvSpPr>
          <p:nvPr/>
        </p:nvSpPr>
        <p:spPr bwMode="auto">
          <a:xfrm>
            <a:off x="227013" y="1524000"/>
            <a:ext cx="8683625"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p>
            <a:pPr algn="ctr">
              <a:spcBef>
                <a:spcPct val="50000"/>
              </a:spcBef>
            </a:pPr>
            <a:r>
              <a:rPr lang="en-GB" sz="3600" b="1">
                <a:latin typeface="Verdana" pitchFamily="14" charset="0"/>
              </a:rPr>
              <a:t>Reverse</a:t>
            </a:r>
          </a:p>
        </p:txBody>
      </p:sp>
      <p:sp>
        <p:nvSpPr>
          <p:cNvPr id="15373" name="Text Box 13"/>
          <p:cNvSpPr txBox="1">
            <a:spLocks noChangeArrowheads="1"/>
          </p:cNvSpPr>
          <p:nvPr/>
        </p:nvSpPr>
        <p:spPr bwMode="auto">
          <a:xfrm>
            <a:off x="301625" y="2590800"/>
            <a:ext cx="8537575" cy="3898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1"/>
          <a:lstStyle>
            <a:lvl1pPr>
              <a:defRPr sz="2400">
                <a:solidFill>
                  <a:schemeClr val="tx1"/>
                </a:solidFill>
                <a:latin typeface="Arial" charset="0"/>
                <a:cs typeface="Arial" charset="0"/>
              </a:defRPr>
            </a:lvl1pPr>
            <a:lvl2pPr marL="976313" indent="-457200">
              <a:defRPr sz="2400">
                <a:solidFill>
                  <a:schemeClr val="tx1"/>
                </a:solidFill>
                <a:latin typeface="Arial" charset="0"/>
                <a:cs typeface="Arial" charset="0"/>
              </a:defRPr>
            </a:lvl2pPr>
            <a:lvl3pPr marL="1547813" indent="-457200">
              <a:defRPr sz="2400">
                <a:solidFill>
                  <a:schemeClr val="tx1"/>
                </a:solidFill>
                <a:latin typeface="Arial" charset="0"/>
                <a:cs typeface="Arial" charset="0"/>
              </a:defRPr>
            </a:lvl3pPr>
            <a:lvl4pPr marL="2119313" indent="-457200">
              <a:defRPr sz="2400">
                <a:solidFill>
                  <a:schemeClr val="tx1"/>
                </a:solidFill>
                <a:latin typeface="Arial" charset="0"/>
                <a:cs typeface="Arial" charset="0"/>
              </a:defRPr>
            </a:lvl4pPr>
            <a:lvl5pPr marL="2690813" indent="-457200">
              <a:defRPr sz="2400">
                <a:solidFill>
                  <a:schemeClr val="tx1"/>
                </a:solidFill>
                <a:latin typeface="Arial" charset="0"/>
                <a:cs typeface="Arial" charset="0"/>
              </a:defRPr>
            </a:lvl5pPr>
            <a:lvl6pPr marL="3148013" indent="-457200" fontAlgn="base">
              <a:spcBef>
                <a:spcPct val="0"/>
              </a:spcBef>
              <a:spcAft>
                <a:spcPct val="0"/>
              </a:spcAft>
              <a:defRPr sz="2400">
                <a:solidFill>
                  <a:schemeClr val="tx1"/>
                </a:solidFill>
                <a:latin typeface="Arial" charset="0"/>
                <a:cs typeface="Arial" charset="0"/>
              </a:defRPr>
            </a:lvl6pPr>
            <a:lvl7pPr marL="3605213" indent="-457200" fontAlgn="base">
              <a:spcBef>
                <a:spcPct val="0"/>
              </a:spcBef>
              <a:spcAft>
                <a:spcPct val="0"/>
              </a:spcAft>
              <a:defRPr sz="2400">
                <a:solidFill>
                  <a:schemeClr val="tx1"/>
                </a:solidFill>
                <a:latin typeface="Arial" charset="0"/>
                <a:cs typeface="Arial" charset="0"/>
              </a:defRPr>
            </a:lvl7pPr>
            <a:lvl8pPr marL="4062413" indent="-457200" fontAlgn="base">
              <a:spcBef>
                <a:spcPct val="0"/>
              </a:spcBef>
              <a:spcAft>
                <a:spcPct val="0"/>
              </a:spcAft>
              <a:defRPr sz="2400">
                <a:solidFill>
                  <a:schemeClr val="tx1"/>
                </a:solidFill>
                <a:latin typeface="Arial" charset="0"/>
                <a:cs typeface="Arial" charset="0"/>
              </a:defRPr>
            </a:lvl8pPr>
            <a:lvl9pPr marL="4519613" indent="-457200" fontAlgn="base">
              <a:spcBef>
                <a:spcPct val="0"/>
              </a:spcBef>
              <a:spcAft>
                <a:spcPct val="0"/>
              </a:spcAft>
              <a:defRPr sz="2400">
                <a:solidFill>
                  <a:schemeClr val="tx1"/>
                </a:solidFill>
                <a:latin typeface="Arial" charset="0"/>
                <a:cs typeface="Arial" charset="0"/>
              </a:defRPr>
            </a:lvl9pPr>
          </a:lstStyle>
          <a:p>
            <a:pPr>
              <a:lnSpc>
                <a:spcPct val="125000"/>
              </a:lnSpc>
              <a:spcAft>
                <a:spcPct val="10000"/>
              </a:spcAft>
            </a:pPr>
            <a:r>
              <a:rPr lang="en-GB" sz="2200">
                <a:solidFill>
                  <a:srgbClr val="450F21"/>
                </a:solidFill>
                <a:latin typeface="Verdana" pitchFamily="14" charset="0"/>
              </a:rPr>
              <a:t>A superior court may change the outcome of a case from a lower court based on the same law, e.g. the Crown Court applies the existing law and finds the defendant guilty, whereas the Court of Appeal finds the person not guilty when applying the same law.</a:t>
            </a:r>
            <a:endParaRPr lang="en-GB" sz="2200">
              <a:solidFill>
                <a:srgbClr val="681732"/>
              </a:solidFill>
              <a:latin typeface="Verdana" pitchFamily="14" charset="0"/>
            </a:endParaRPr>
          </a:p>
          <a:p>
            <a:pPr>
              <a:lnSpc>
                <a:spcPct val="125000"/>
              </a:lnSpc>
              <a:spcAft>
                <a:spcPct val="10000"/>
              </a:spcAft>
            </a:pPr>
            <a:endParaRPr lang="en-GB" sz="2200">
              <a:latin typeface="Verdana" pitchFamily="14" charset="0"/>
              <a:cs typeface="Times New Roman" pitchFamily="18" charset="0"/>
            </a:endParaRPr>
          </a:p>
        </p:txBody>
      </p:sp>
    </p:spTree>
    <p:extLst>
      <p:ext uri="{BB962C8B-B14F-4D97-AF65-F5344CB8AC3E}">
        <p14:creationId xmlns:p14="http://schemas.microsoft.com/office/powerpoint/2010/main" val="2861444102"/>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6" name="Text Box 12"/>
          <p:cNvSpPr txBox="1">
            <a:spLocks noChangeArrowheads="1"/>
          </p:cNvSpPr>
          <p:nvPr/>
        </p:nvSpPr>
        <p:spPr bwMode="auto">
          <a:xfrm>
            <a:off x="227013" y="1524000"/>
            <a:ext cx="8683625"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p>
            <a:pPr algn="ctr">
              <a:spcBef>
                <a:spcPct val="50000"/>
              </a:spcBef>
            </a:pPr>
            <a:r>
              <a:rPr lang="en-GB" sz="3600" b="1">
                <a:latin typeface="Verdana" pitchFamily="14" charset="0"/>
              </a:rPr>
              <a:t>Distinguish</a:t>
            </a:r>
          </a:p>
        </p:txBody>
      </p:sp>
      <p:sp>
        <p:nvSpPr>
          <p:cNvPr id="16397" name="Text Box 13"/>
          <p:cNvSpPr txBox="1">
            <a:spLocks noChangeArrowheads="1"/>
          </p:cNvSpPr>
          <p:nvPr/>
        </p:nvSpPr>
        <p:spPr bwMode="auto">
          <a:xfrm>
            <a:off x="301625" y="2590800"/>
            <a:ext cx="8537575" cy="3898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1"/>
          <a:lstStyle>
            <a:lvl1pPr>
              <a:defRPr sz="2400">
                <a:solidFill>
                  <a:schemeClr val="tx1"/>
                </a:solidFill>
                <a:latin typeface="Arial" charset="0"/>
                <a:cs typeface="Arial" charset="0"/>
              </a:defRPr>
            </a:lvl1pPr>
            <a:lvl2pPr marL="976313" indent="-457200">
              <a:defRPr sz="2400">
                <a:solidFill>
                  <a:schemeClr val="tx1"/>
                </a:solidFill>
                <a:latin typeface="Arial" charset="0"/>
                <a:cs typeface="Arial" charset="0"/>
              </a:defRPr>
            </a:lvl2pPr>
            <a:lvl3pPr marL="1547813" indent="-457200">
              <a:defRPr sz="2400">
                <a:solidFill>
                  <a:schemeClr val="tx1"/>
                </a:solidFill>
                <a:latin typeface="Arial" charset="0"/>
                <a:cs typeface="Arial" charset="0"/>
              </a:defRPr>
            </a:lvl3pPr>
            <a:lvl4pPr marL="2119313" indent="-457200">
              <a:defRPr sz="2400">
                <a:solidFill>
                  <a:schemeClr val="tx1"/>
                </a:solidFill>
                <a:latin typeface="Arial" charset="0"/>
                <a:cs typeface="Arial" charset="0"/>
              </a:defRPr>
            </a:lvl4pPr>
            <a:lvl5pPr marL="2690813" indent="-457200">
              <a:defRPr sz="2400">
                <a:solidFill>
                  <a:schemeClr val="tx1"/>
                </a:solidFill>
                <a:latin typeface="Arial" charset="0"/>
                <a:cs typeface="Arial" charset="0"/>
              </a:defRPr>
            </a:lvl5pPr>
            <a:lvl6pPr marL="3148013" indent="-457200" fontAlgn="base">
              <a:spcBef>
                <a:spcPct val="0"/>
              </a:spcBef>
              <a:spcAft>
                <a:spcPct val="0"/>
              </a:spcAft>
              <a:defRPr sz="2400">
                <a:solidFill>
                  <a:schemeClr val="tx1"/>
                </a:solidFill>
                <a:latin typeface="Arial" charset="0"/>
                <a:cs typeface="Arial" charset="0"/>
              </a:defRPr>
            </a:lvl6pPr>
            <a:lvl7pPr marL="3605213" indent="-457200" fontAlgn="base">
              <a:spcBef>
                <a:spcPct val="0"/>
              </a:spcBef>
              <a:spcAft>
                <a:spcPct val="0"/>
              </a:spcAft>
              <a:defRPr sz="2400">
                <a:solidFill>
                  <a:schemeClr val="tx1"/>
                </a:solidFill>
                <a:latin typeface="Arial" charset="0"/>
                <a:cs typeface="Arial" charset="0"/>
              </a:defRPr>
            </a:lvl7pPr>
            <a:lvl8pPr marL="4062413" indent="-457200" fontAlgn="base">
              <a:spcBef>
                <a:spcPct val="0"/>
              </a:spcBef>
              <a:spcAft>
                <a:spcPct val="0"/>
              </a:spcAft>
              <a:defRPr sz="2400">
                <a:solidFill>
                  <a:schemeClr val="tx1"/>
                </a:solidFill>
                <a:latin typeface="Arial" charset="0"/>
                <a:cs typeface="Arial" charset="0"/>
              </a:defRPr>
            </a:lvl8pPr>
            <a:lvl9pPr marL="4519613" indent="-457200" fontAlgn="base">
              <a:spcBef>
                <a:spcPct val="0"/>
              </a:spcBef>
              <a:spcAft>
                <a:spcPct val="0"/>
              </a:spcAft>
              <a:defRPr sz="2400">
                <a:solidFill>
                  <a:schemeClr val="tx1"/>
                </a:solidFill>
                <a:latin typeface="Arial" charset="0"/>
                <a:cs typeface="Arial" charset="0"/>
              </a:defRPr>
            </a:lvl9pPr>
          </a:lstStyle>
          <a:p>
            <a:pPr eaLnBrk="0" hangingPunct="0">
              <a:lnSpc>
                <a:spcPct val="125000"/>
              </a:lnSpc>
              <a:spcAft>
                <a:spcPct val="10000"/>
              </a:spcAft>
            </a:pPr>
            <a:r>
              <a:rPr lang="en-GB" sz="2200">
                <a:solidFill>
                  <a:srgbClr val="450F21"/>
                </a:solidFill>
                <a:latin typeface="Verdana" pitchFamily="14" charset="0"/>
              </a:rPr>
              <a:t>If the facts of a case are significantly different from the facts of an earlier case, the judge does not have to follow the precedent that is already established.</a:t>
            </a:r>
          </a:p>
        </p:txBody>
      </p:sp>
    </p:spTree>
    <p:extLst>
      <p:ext uri="{BB962C8B-B14F-4D97-AF65-F5344CB8AC3E}">
        <p14:creationId xmlns:p14="http://schemas.microsoft.com/office/powerpoint/2010/main" val="203987948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r>
              <a:rPr lang="en-US" b="1">
                <a:latin typeface="Arial" charset="0"/>
              </a:rPr>
              <a:t>What is </a:t>
            </a:r>
            <a:r>
              <a:rPr lang="en-US" b="1">
                <a:solidFill>
                  <a:schemeClr val="hlink"/>
                </a:solidFill>
                <a:latin typeface="Arial" charset="0"/>
              </a:rPr>
              <a:t>judicial precedent</a:t>
            </a:r>
            <a:r>
              <a:rPr lang="en-US" b="1">
                <a:latin typeface="Arial" charset="0"/>
              </a:rPr>
              <a:t>?</a:t>
            </a:r>
            <a:endParaRPr lang="en-GB" b="1">
              <a:latin typeface="Arial" charset="0"/>
            </a:endParaRPr>
          </a:p>
        </p:txBody>
      </p:sp>
      <p:sp>
        <p:nvSpPr>
          <p:cNvPr id="21507" name="Rectangle 3"/>
          <p:cNvSpPr>
            <a:spLocks noGrp="1" noChangeArrowheads="1"/>
          </p:cNvSpPr>
          <p:nvPr>
            <p:ph type="body" idx="1"/>
          </p:nvPr>
        </p:nvSpPr>
        <p:spPr/>
        <p:txBody>
          <a:bodyPr/>
          <a:lstStyle/>
          <a:p>
            <a:r>
              <a:rPr lang="en-US" b="1">
                <a:solidFill>
                  <a:schemeClr val="tx2"/>
                </a:solidFill>
                <a:latin typeface="Arial" charset="0"/>
              </a:rPr>
              <a:t>Judicial precedent is the system whereby judges create laws for future judges to follow</a:t>
            </a:r>
            <a:endParaRPr lang="en-GB" b="1">
              <a:solidFill>
                <a:schemeClr val="tx2"/>
              </a:solidFill>
              <a:latin typeface="Arial" charset="0"/>
            </a:endParaRPr>
          </a:p>
        </p:txBody>
      </p:sp>
    </p:spTree>
    <p:extLst>
      <p:ext uri="{BB962C8B-B14F-4D97-AF65-F5344CB8AC3E}">
        <p14:creationId xmlns:p14="http://schemas.microsoft.com/office/powerpoint/2010/main" val="2546842556"/>
      </p:ext>
    </p:extLst>
  </p:cSld>
  <p:clrMapOvr>
    <a:masterClrMapping/>
  </p:clrMapOvr>
  <p:transition>
    <p:zoom dir="in"/>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1" fill="hold" grpId="1" nodeType="clickEffect">
                                  <p:stCondLst>
                                    <p:cond delay="0"/>
                                  </p:stCondLst>
                                  <p:childTnLst>
                                    <p:set>
                                      <p:cBhvr>
                                        <p:cTn id="6" dur="1" fill="hold">
                                          <p:stCondLst>
                                            <p:cond delay="0"/>
                                          </p:stCondLst>
                                        </p:cTn>
                                        <p:tgtEl>
                                          <p:spTgt spid="21506"/>
                                        </p:tgtEl>
                                        <p:attrNameLst>
                                          <p:attrName>style.visibility</p:attrName>
                                        </p:attrNameLst>
                                      </p:cBhvr>
                                      <p:to>
                                        <p:strVal val="visible"/>
                                      </p:to>
                                    </p:set>
                                    <p:anim calcmode="lin" valueType="num">
                                      <p:cBhvr additive="base">
                                        <p:cTn id="7" dur="500" fill="hold"/>
                                        <p:tgtEl>
                                          <p:spTgt spid="21506"/>
                                        </p:tgtEl>
                                        <p:attrNameLst>
                                          <p:attrName>ppt_x</p:attrName>
                                        </p:attrNameLst>
                                      </p:cBhvr>
                                      <p:tavLst>
                                        <p:tav tm="0">
                                          <p:val>
                                            <p:strVal val="#ppt_x"/>
                                          </p:val>
                                        </p:tav>
                                        <p:tav tm="100000">
                                          <p:val>
                                            <p:strVal val="#ppt_x"/>
                                          </p:val>
                                        </p:tav>
                                      </p:tavLst>
                                    </p:anim>
                                    <p:anim calcmode="lin" valueType="num">
                                      <p:cBhvr additive="base">
                                        <p:cTn id="8" dur="500" fill="hold"/>
                                        <p:tgtEl>
                                          <p:spTgt spid="21506"/>
                                        </p:tgtEl>
                                        <p:attrNameLst>
                                          <p:attrName>ppt_y</p:attrName>
                                        </p:attrNameLst>
                                      </p:cBhvr>
                                      <p:tavLst>
                                        <p:tav tm="0">
                                          <p:val>
                                            <p:strVal val="0-#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21507">
                                            <p:txEl>
                                              <p:pRg st="0" end="0"/>
                                            </p:txEl>
                                          </p:spTgt>
                                        </p:tgtEl>
                                        <p:attrNameLst>
                                          <p:attrName>style.visibility</p:attrName>
                                        </p:attrNameLst>
                                      </p:cBhvr>
                                      <p:to>
                                        <p:strVal val="visible"/>
                                      </p:to>
                                    </p:set>
                                    <p:anim calcmode="lin" valueType="num">
                                      <p:cBhvr additive="base">
                                        <p:cTn id="13" dur="500" fill="hold"/>
                                        <p:tgtEl>
                                          <p:spTgt spid="21507">
                                            <p:txEl>
                                              <p:pRg st="0" end="0"/>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2150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9" presetClass="exit" presetSubtype="0" fill="hold" grpId="0" nodeType="clickEffect">
                                  <p:stCondLst>
                                    <p:cond delay="0"/>
                                  </p:stCondLst>
                                  <p:childTnLst>
                                    <p:animEffect transition="out" filter="dissolve">
                                      <p:cBhvr>
                                        <p:cTn id="18" dur="500"/>
                                        <p:tgtEl>
                                          <p:spTgt spid="21506"/>
                                        </p:tgtEl>
                                      </p:cBhvr>
                                    </p:animEffect>
                                    <p:set>
                                      <p:cBhvr>
                                        <p:cTn id="19" dur="1" fill="hold">
                                          <p:stCondLst>
                                            <p:cond delay="499"/>
                                          </p:stCondLst>
                                        </p:cTn>
                                        <p:tgtEl>
                                          <p:spTgt spid="21506"/>
                                        </p:tgtEl>
                                        <p:attrNameLst>
                                          <p:attrName>style.visibility</p:attrName>
                                        </p:attrNameLst>
                                      </p:cBhvr>
                                      <p:to>
                                        <p:strVal val="hidden"/>
                                      </p:to>
                                    </p:set>
                                  </p:childTnLst>
                                </p:cTn>
                              </p:par>
                              <p:par>
                                <p:cTn id="20" presetID="9" presetClass="exit" presetSubtype="0" fill="hold" grpId="1" nodeType="withEffect">
                                  <p:stCondLst>
                                    <p:cond delay="0"/>
                                  </p:stCondLst>
                                  <p:childTnLst>
                                    <p:animEffect transition="out" filter="dissolve">
                                      <p:cBhvr>
                                        <p:cTn id="21" dur="500"/>
                                        <p:tgtEl>
                                          <p:spTgt spid="21507">
                                            <p:txEl>
                                              <p:pRg st="0" end="0"/>
                                            </p:txEl>
                                          </p:spTgt>
                                        </p:tgtEl>
                                      </p:cBhvr>
                                    </p:animEffect>
                                    <p:set>
                                      <p:cBhvr>
                                        <p:cTn id="22" dur="1" fill="hold">
                                          <p:stCondLst>
                                            <p:cond delay="499"/>
                                          </p:stCondLst>
                                        </p:cTn>
                                        <p:tgtEl>
                                          <p:spTgt spid="21507">
                                            <p:txEl>
                                              <p:pRg st="0" end="0"/>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p:bldP spid="21506" grpId="1"/>
      <p:bldP spid="21507" grpId="0" build="p" autoUpdateAnimBg="0"/>
      <p:bldP spid="21507" grpId="1"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9" name="Text Box 13"/>
          <p:cNvSpPr txBox="1">
            <a:spLocks noChangeArrowheads="1"/>
          </p:cNvSpPr>
          <p:nvPr/>
        </p:nvSpPr>
        <p:spPr bwMode="auto">
          <a:xfrm>
            <a:off x="227013" y="1524000"/>
            <a:ext cx="8683625"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p>
            <a:pPr algn="ctr"/>
            <a:r>
              <a:rPr lang="en-GB" sz="3600" b="1">
                <a:latin typeface="Verdana" pitchFamily="14" charset="0"/>
              </a:rPr>
              <a:t>Law reporting</a:t>
            </a:r>
          </a:p>
        </p:txBody>
      </p:sp>
      <p:sp>
        <p:nvSpPr>
          <p:cNvPr id="19470" name="Text Box 14"/>
          <p:cNvSpPr txBox="1">
            <a:spLocks noChangeArrowheads="1"/>
          </p:cNvSpPr>
          <p:nvPr/>
        </p:nvSpPr>
        <p:spPr bwMode="auto">
          <a:xfrm>
            <a:off x="301625" y="2514600"/>
            <a:ext cx="8537575" cy="3975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1"/>
          <a:lstStyle>
            <a:lvl1pPr>
              <a:defRPr sz="2400">
                <a:solidFill>
                  <a:schemeClr val="tx1"/>
                </a:solidFill>
                <a:latin typeface="Arial" charset="0"/>
                <a:cs typeface="Arial" charset="0"/>
              </a:defRPr>
            </a:lvl1pPr>
            <a:lvl2pPr marL="976313" indent="-457200">
              <a:defRPr sz="2400">
                <a:solidFill>
                  <a:schemeClr val="tx1"/>
                </a:solidFill>
                <a:latin typeface="Arial" charset="0"/>
                <a:cs typeface="Arial" charset="0"/>
              </a:defRPr>
            </a:lvl2pPr>
            <a:lvl3pPr marL="1547813" indent="-457200">
              <a:defRPr sz="2400">
                <a:solidFill>
                  <a:schemeClr val="tx1"/>
                </a:solidFill>
                <a:latin typeface="Arial" charset="0"/>
                <a:cs typeface="Arial" charset="0"/>
              </a:defRPr>
            </a:lvl3pPr>
            <a:lvl4pPr marL="2119313" indent="-457200">
              <a:defRPr sz="2400">
                <a:solidFill>
                  <a:schemeClr val="tx1"/>
                </a:solidFill>
                <a:latin typeface="Arial" charset="0"/>
                <a:cs typeface="Arial" charset="0"/>
              </a:defRPr>
            </a:lvl4pPr>
            <a:lvl5pPr marL="2690813" indent="-457200">
              <a:defRPr sz="2400">
                <a:solidFill>
                  <a:schemeClr val="tx1"/>
                </a:solidFill>
                <a:latin typeface="Arial" charset="0"/>
                <a:cs typeface="Arial" charset="0"/>
              </a:defRPr>
            </a:lvl5pPr>
            <a:lvl6pPr marL="3148013" indent="-457200" fontAlgn="base">
              <a:spcBef>
                <a:spcPct val="0"/>
              </a:spcBef>
              <a:spcAft>
                <a:spcPct val="0"/>
              </a:spcAft>
              <a:defRPr sz="2400">
                <a:solidFill>
                  <a:schemeClr val="tx1"/>
                </a:solidFill>
                <a:latin typeface="Arial" charset="0"/>
                <a:cs typeface="Arial" charset="0"/>
              </a:defRPr>
            </a:lvl6pPr>
            <a:lvl7pPr marL="3605213" indent="-457200" fontAlgn="base">
              <a:spcBef>
                <a:spcPct val="0"/>
              </a:spcBef>
              <a:spcAft>
                <a:spcPct val="0"/>
              </a:spcAft>
              <a:defRPr sz="2400">
                <a:solidFill>
                  <a:schemeClr val="tx1"/>
                </a:solidFill>
                <a:latin typeface="Arial" charset="0"/>
                <a:cs typeface="Arial" charset="0"/>
              </a:defRPr>
            </a:lvl7pPr>
            <a:lvl8pPr marL="4062413" indent="-457200" fontAlgn="base">
              <a:spcBef>
                <a:spcPct val="0"/>
              </a:spcBef>
              <a:spcAft>
                <a:spcPct val="0"/>
              </a:spcAft>
              <a:defRPr sz="2400">
                <a:solidFill>
                  <a:schemeClr val="tx1"/>
                </a:solidFill>
                <a:latin typeface="Arial" charset="0"/>
                <a:cs typeface="Arial" charset="0"/>
              </a:defRPr>
            </a:lvl8pPr>
            <a:lvl9pPr marL="4519613" indent="-457200" fontAlgn="base">
              <a:spcBef>
                <a:spcPct val="0"/>
              </a:spcBef>
              <a:spcAft>
                <a:spcPct val="0"/>
              </a:spcAft>
              <a:defRPr sz="2400">
                <a:solidFill>
                  <a:schemeClr val="tx1"/>
                </a:solidFill>
                <a:latin typeface="Arial" charset="0"/>
                <a:cs typeface="Arial" charset="0"/>
              </a:defRPr>
            </a:lvl9pPr>
          </a:lstStyle>
          <a:p>
            <a:pPr>
              <a:lnSpc>
                <a:spcPct val="125000"/>
              </a:lnSpc>
              <a:spcAft>
                <a:spcPct val="10000"/>
              </a:spcAft>
            </a:pPr>
            <a:r>
              <a:rPr lang="en-GB" sz="2200">
                <a:solidFill>
                  <a:srgbClr val="450F21"/>
                </a:solidFill>
                <a:latin typeface="Verdana" pitchFamily="14" charset="0"/>
              </a:rPr>
              <a:t>It is essential for judges to research decided cases before they make a decision in case a precedent binds them.</a:t>
            </a:r>
          </a:p>
          <a:p>
            <a:pPr>
              <a:lnSpc>
                <a:spcPct val="125000"/>
              </a:lnSpc>
              <a:spcAft>
                <a:spcPct val="10000"/>
              </a:spcAft>
            </a:pPr>
            <a:r>
              <a:rPr lang="en-GB" sz="2200">
                <a:solidFill>
                  <a:srgbClr val="450F21"/>
                </a:solidFill>
                <a:latin typeface="Verdana" pitchFamily="14" charset="0"/>
              </a:rPr>
              <a:t>Therefore, it is important that all cases are well documented.</a:t>
            </a:r>
            <a:r>
              <a:rPr lang="en-GB" sz="2200">
                <a:solidFill>
                  <a:srgbClr val="681732"/>
                </a:solidFill>
                <a:latin typeface="Verdana" pitchFamily="14" charset="0"/>
              </a:rPr>
              <a:t> </a:t>
            </a:r>
          </a:p>
          <a:p>
            <a:pPr>
              <a:lnSpc>
                <a:spcPct val="125000"/>
              </a:lnSpc>
              <a:spcAft>
                <a:spcPct val="10000"/>
              </a:spcAft>
            </a:pPr>
            <a:endParaRPr lang="en-GB" sz="1900">
              <a:solidFill>
                <a:srgbClr val="681732"/>
              </a:solidFill>
              <a:latin typeface="Verdana" pitchFamily="14" charset="0"/>
            </a:endParaRPr>
          </a:p>
        </p:txBody>
      </p:sp>
    </p:spTree>
    <p:extLst>
      <p:ext uri="{BB962C8B-B14F-4D97-AF65-F5344CB8AC3E}">
        <p14:creationId xmlns:p14="http://schemas.microsoft.com/office/powerpoint/2010/main" val="3383661913"/>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32656"/>
            <a:ext cx="8229600" cy="5793507"/>
          </a:xfrm>
        </p:spPr>
        <p:txBody>
          <a:bodyPr>
            <a:normAutofit lnSpcReduction="10000"/>
          </a:bodyPr>
          <a:lstStyle/>
          <a:p>
            <a:pPr marL="0" indent="0">
              <a:buNone/>
            </a:pPr>
            <a:r>
              <a:rPr lang="en-GB" dirty="0" smtClean="0"/>
              <a:t>It is crucial to the operation of the doctrine of precedent that accurate records be kept of the decisions of the superior courts, because it must be made possible for the binding and persuasive precedents to be found.</a:t>
            </a:r>
          </a:p>
          <a:p>
            <a:pPr marL="0" indent="0">
              <a:buNone/>
            </a:pPr>
            <a:endParaRPr lang="en-GB" dirty="0"/>
          </a:p>
          <a:p>
            <a:pPr marL="0" indent="0">
              <a:buNone/>
            </a:pPr>
            <a:r>
              <a:rPr lang="en-GB" dirty="0" smtClean="0"/>
              <a:t>Records of the decisions of the superior courts are kept in law reports.</a:t>
            </a:r>
          </a:p>
          <a:p>
            <a:pPr marL="0" indent="0">
              <a:buNone/>
            </a:pPr>
            <a:endParaRPr lang="en-GB" dirty="0"/>
          </a:p>
          <a:p>
            <a:pPr marL="0" indent="0">
              <a:buNone/>
            </a:pPr>
            <a:r>
              <a:rPr lang="en-GB" dirty="0" smtClean="0"/>
              <a:t>Until mid-19</a:t>
            </a:r>
            <a:r>
              <a:rPr lang="en-GB" baseline="30000" dirty="0" smtClean="0"/>
              <a:t>th</a:t>
            </a:r>
            <a:r>
              <a:rPr lang="en-GB" dirty="0" smtClean="0"/>
              <a:t> century, reporting was published privately.</a:t>
            </a:r>
            <a:endParaRPr lang="en-GB" dirty="0"/>
          </a:p>
        </p:txBody>
      </p:sp>
    </p:spTree>
    <p:extLst>
      <p:ext uri="{BB962C8B-B14F-4D97-AF65-F5344CB8AC3E}">
        <p14:creationId xmlns:p14="http://schemas.microsoft.com/office/powerpoint/2010/main" val="1071103985"/>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60648"/>
            <a:ext cx="8229600" cy="5865515"/>
          </a:xfrm>
        </p:spPr>
        <p:txBody>
          <a:bodyPr/>
          <a:lstStyle/>
          <a:p>
            <a:pPr marL="0" indent="0">
              <a:buNone/>
            </a:pPr>
            <a:r>
              <a:rPr lang="en-GB" dirty="0" smtClean="0"/>
              <a:t>Law reporting became more comprehensive and systematic when the Incorporated Council of Law Reporting was established in 1865.</a:t>
            </a:r>
          </a:p>
          <a:p>
            <a:pPr marL="0" indent="0">
              <a:buNone/>
            </a:pPr>
            <a:endParaRPr lang="en-GB" dirty="0"/>
          </a:p>
          <a:p>
            <a:pPr marL="0" indent="0">
              <a:buNone/>
            </a:pPr>
            <a:r>
              <a:rPr lang="en-GB" dirty="0" smtClean="0"/>
              <a:t>It is responsible for a series of reports known as the Appeal Cases (AC), which covers cases from the House of Lords, Court of Appeal and all three divisional courts of the High Court.</a:t>
            </a:r>
          </a:p>
          <a:p>
            <a:pPr marL="0" indent="0">
              <a:buNone/>
            </a:pPr>
            <a:endParaRPr lang="en-GB" dirty="0"/>
          </a:p>
          <a:p>
            <a:pPr marL="0" indent="0">
              <a:buNone/>
            </a:pPr>
            <a:r>
              <a:rPr lang="en-GB" dirty="0" smtClean="0"/>
              <a:t>Publishes a weekly law report. </a:t>
            </a:r>
            <a:endParaRPr lang="en-GB" dirty="0"/>
          </a:p>
        </p:txBody>
      </p:sp>
    </p:spTree>
    <p:extLst>
      <p:ext uri="{BB962C8B-B14F-4D97-AF65-F5344CB8AC3E}">
        <p14:creationId xmlns:p14="http://schemas.microsoft.com/office/powerpoint/2010/main" val="1438438860"/>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04664"/>
            <a:ext cx="8229600" cy="5721499"/>
          </a:xfrm>
        </p:spPr>
        <p:txBody>
          <a:bodyPr>
            <a:normAutofit lnSpcReduction="10000"/>
          </a:bodyPr>
          <a:lstStyle/>
          <a:p>
            <a:pPr marL="0" indent="0">
              <a:buNone/>
            </a:pPr>
            <a:r>
              <a:rPr lang="en-GB" dirty="0" smtClean="0"/>
              <a:t>There are still private law reports – All England Law Reports – published by </a:t>
            </a:r>
            <a:r>
              <a:rPr lang="en-GB" dirty="0" err="1" smtClean="0"/>
              <a:t>Buttersworth</a:t>
            </a:r>
            <a:r>
              <a:rPr lang="en-GB" dirty="0" smtClean="0"/>
              <a:t> since 1936</a:t>
            </a:r>
          </a:p>
          <a:p>
            <a:pPr marL="0" indent="0">
              <a:buNone/>
            </a:pPr>
            <a:endParaRPr lang="en-GB" dirty="0"/>
          </a:p>
          <a:p>
            <a:pPr marL="0" indent="0">
              <a:buNone/>
            </a:pPr>
            <a:r>
              <a:rPr lang="en-GB" dirty="0" smtClean="0"/>
              <a:t>Some are published in the media – The Times, Guardian, Independent.</a:t>
            </a:r>
          </a:p>
          <a:p>
            <a:pPr marL="0" indent="0">
              <a:buNone/>
            </a:pPr>
            <a:endParaRPr lang="en-GB" dirty="0"/>
          </a:p>
          <a:p>
            <a:pPr marL="0" indent="0">
              <a:buNone/>
            </a:pPr>
            <a:r>
              <a:rPr lang="en-GB" dirty="0" smtClean="0"/>
              <a:t>Journals – New Law Journal, Law Society Gazette</a:t>
            </a:r>
          </a:p>
          <a:p>
            <a:pPr marL="0" indent="0">
              <a:buNone/>
            </a:pPr>
            <a:endParaRPr lang="en-GB" dirty="0"/>
          </a:p>
          <a:p>
            <a:pPr marL="0" indent="0">
              <a:buNone/>
            </a:pPr>
            <a:r>
              <a:rPr lang="en-GB" dirty="0" smtClean="0"/>
              <a:t>Records of decisions  are also kept online – LEXIS, JUSTIS, </a:t>
            </a:r>
            <a:r>
              <a:rPr lang="en-GB" dirty="0" err="1" smtClean="0"/>
              <a:t>WestLaw</a:t>
            </a:r>
            <a:endParaRPr lang="en-GB" dirty="0"/>
          </a:p>
        </p:txBody>
      </p:sp>
    </p:spTree>
    <p:extLst>
      <p:ext uri="{BB962C8B-B14F-4D97-AF65-F5344CB8AC3E}">
        <p14:creationId xmlns:p14="http://schemas.microsoft.com/office/powerpoint/2010/main" val="2811151499"/>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88640"/>
            <a:ext cx="8229600" cy="6480720"/>
          </a:xfrm>
        </p:spPr>
        <p:txBody>
          <a:bodyPr>
            <a:normAutofit fontScale="77500" lnSpcReduction="20000"/>
          </a:bodyPr>
          <a:lstStyle/>
          <a:p>
            <a:r>
              <a:rPr lang="en-GB" dirty="0" smtClean="0"/>
              <a:t>Name of case</a:t>
            </a:r>
          </a:p>
          <a:p>
            <a:r>
              <a:rPr lang="en-GB" dirty="0" smtClean="0"/>
              <a:t>Court</a:t>
            </a:r>
          </a:p>
          <a:p>
            <a:r>
              <a:rPr lang="en-GB" dirty="0" smtClean="0"/>
              <a:t>Judge’s name</a:t>
            </a:r>
          </a:p>
          <a:p>
            <a:r>
              <a:rPr lang="en-GB" dirty="0" smtClean="0"/>
              <a:t>Date</a:t>
            </a:r>
          </a:p>
          <a:p>
            <a:r>
              <a:rPr lang="en-GB" dirty="0" smtClean="0"/>
              <a:t>Summary</a:t>
            </a:r>
          </a:p>
          <a:p>
            <a:r>
              <a:rPr lang="en-GB" dirty="0" smtClean="0"/>
              <a:t>Legal issues</a:t>
            </a:r>
          </a:p>
          <a:p>
            <a:r>
              <a:rPr lang="en-GB" dirty="0" smtClean="0"/>
              <a:t>Decision</a:t>
            </a:r>
          </a:p>
          <a:p>
            <a:r>
              <a:rPr lang="en-GB" dirty="0" smtClean="0"/>
              <a:t>Cases/statutes referred to</a:t>
            </a:r>
          </a:p>
          <a:p>
            <a:r>
              <a:rPr lang="en-GB" dirty="0" smtClean="0"/>
              <a:t>Names of Counsel</a:t>
            </a:r>
          </a:p>
          <a:p>
            <a:r>
              <a:rPr lang="en-GB" dirty="0" smtClean="0"/>
              <a:t>Judgement</a:t>
            </a:r>
          </a:p>
          <a:p>
            <a:endParaRPr lang="en-GB" dirty="0"/>
          </a:p>
          <a:p>
            <a:pPr marL="0" indent="0">
              <a:buNone/>
            </a:pPr>
            <a:r>
              <a:rPr lang="en-GB" dirty="0" smtClean="0"/>
              <a:t>The formal rule is that law reports must be vouched for by a barrister or solicitor with rights of audience who was present in court when the judgement was delivered – often demonstrated by the appearance of the person’s name at the end of the report. This confirms accuracy and authenticity.</a:t>
            </a:r>
            <a:endParaRPr lang="en-GB" dirty="0"/>
          </a:p>
        </p:txBody>
      </p:sp>
    </p:spTree>
    <p:extLst>
      <p:ext uri="{BB962C8B-B14F-4D97-AF65-F5344CB8AC3E}">
        <p14:creationId xmlns:p14="http://schemas.microsoft.com/office/powerpoint/2010/main" val="3710199437"/>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93" name="Text Box 13"/>
          <p:cNvSpPr txBox="1">
            <a:spLocks noChangeArrowheads="1"/>
          </p:cNvSpPr>
          <p:nvPr/>
        </p:nvSpPr>
        <p:spPr bwMode="auto">
          <a:xfrm>
            <a:off x="227013" y="1524000"/>
            <a:ext cx="8683625"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p>
            <a:pPr algn="ctr"/>
            <a:r>
              <a:rPr lang="en-GB" sz="3600" b="1">
                <a:latin typeface="Verdana" pitchFamily="14" charset="0"/>
              </a:rPr>
              <a:t>Evaluation</a:t>
            </a:r>
          </a:p>
        </p:txBody>
      </p:sp>
      <p:sp>
        <p:nvSpPr>
          <p:cNvPr id="20494" name="Text Box 14"/>
          <p:cNvSpPr txBox="1">
            <a:spLocks noChangeArrowheads="1"/>
          </p:cNvSpPr>
          <p:nvPr/>
        </p:nvSpPr>
        <p:spPr bwMode="auto">
          <a:xfrm>
            <a:off x="301625" y="2514600"/>
            <a:ext cx="8537575" cy="3975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1"/>
          <a:lstStyle>
            <a:lvl1pPr>
              <a:defRPr sz="2400">
                <a:solidFill>
                  <a:schemeClr val="tx1"/>
                </a:solidFill>
                <a:latin typeface="Arial" charset="0"/>
                <a:cs typeface="Arial" charset="0"/>
              </a:defRPr>
            </a:lvl1pPr>
            <a:lvl2pPr marL="976313" indent="-457200">
              <a:defRPr sz="2400">
                <a:solidFill>
                  <a:schemeClr val="tx1"/>
                </a:solidFill>
                <a:latin typeface="Arial" charset="0"/>
                <a:cs typeface="Arial" charset="0"/>
              </a:defRPr>
            </a:lvl2pPr>
            <a:lvl3pPr marL="1547813" indent="-457200">
              <a:defRPr sz="2400">
                <a:solidFill>
                  <a:schemeClr val="tx1"/>
                </a:solidFill>
                <a:latin typeface="Arial" charset="0"/>
                <a:cs typeface="Arial" charset="0"/>
              </a:defRPr>
            </a:lvl3pPr>
            <a:lvl4pPr marL="2119313" indent="-457200">
              <a:defRPr sz="2400">
                <a:solidFill>
                  <a:schemeClr val="tx1"/>
                </a:solidFill>
                <a:latin typeface="Arial" charset="0"/>
                <a:cs typeface="Arial" charset="0"/>
              </a:defRPr>
            </a:lvl4pPr>
            <a:lvl5pPr marL="2690813" indent="-457200">
              <a:defRPr sz="2400">
                <a:solidFill>
                  <a:schemeClr val="tx1"/>
                </a:solidFill>
                <a:latin typeface="Arial" charset="0"/>
                <a:cs typeface="Arial" charset="0"/>
              </a:defRPr>
            </a:lvl5pPr>
            <a:lvl6pPr marL="3148013" indent="-457200" fontAlgn="base">
              <a:spcBef>
                <a:spcPct val="0"/>
              </a:spcBef>
              <a:spcAft>
                <a:spcPct val="0"/>
              </a:spcAft>
              <a:defRPr sz="2400">
                <a:solidFill>
                  <a:schemeClr val="tx1"/>
                </a:solidFill>
                <a:latin typeface="Arial" charset="0"/>
                <a:cs typeface="Arial" charset="0"/>
              </a:defRPr>
            </a:lvl6pPr>
            <a:lvl7pPr marL="3605213" indent="-457200" fontAlgn="base">
              <a:spcBef>
                <a:spcPct val="0"/>
              </a:spcBef>
              <a:spcAft>
                <a:spcPct val="0"/>
              </a:spcAft>
              <a:defRPr sz="2400">
                <a:solidFill>
                  <a:schemeClr val="tx1"/>
                </a:solidFill>
                <a:latin typeface="Arial" charset="0"/>
                <a:cs typeface="Arial" charset="0"/>
              </a:defRPr>
            </a:lvl7pPr>
            <a:lvl8pPr marL="4062413" indent="-457200" fontAlgn="base">
              <a:spcBef>
                <a:spcPct val="0"/>
              </a:spcBef>
              <a:spcAft>
                <a:spcPct val="0"/>
              </a:spcAft>
              <a:defRPr sz="2400">
                <a:solidFill>
                  <a:schemeClr val="tx1"/>
                </a:solidFill>
                <a:latin typeface="Arial" charset="0"/>
                <a:cs typeface="Arial" charset="0"/>
              </a:defRPr>
            </a:lvl8pPr>
            <a:lvl9pPr marL="4519613" indent="-457200" fontAlgn="base">
              <a:spcBef>
                <a:spcPct val="0"/>
              </a:spcBef>
              <a:spcAft>
                <a:spcPct val="0"/>
              </a:spcAft>
              <a:defRPr sz="2400">
                <a:solidFill>
                  <a:schemeClr val="tx1"/>
                </a:solidFill>
                <a:latin typeface="Arial" charset="0"/>
                <a:cs typeface="Arial" charset="0"/>
              </a:defRPr>
            </a:lvl9pPr>
          </a:lstStyle>
          <a:p>
            <a:pPr>
              <a:lnSpc>
                <a:spcPct val="125000"/>
              </a:lnSpc>
              <a:spcAft>
                <a:spcPct val="10000"/>
              </a:spcAft>
            </a:pPr>
            <a:r>
              <a:rPr lang="en-GB" sz="2200">
                <a:solidFill>
                  <a:srgbClr val="450F21"/>
                </a:solidFill>
                <a:latin typeface="Verdana" pitchFamily="14" charset="0"/>
              </a:rPr>
              <a:t>Parliament is democratically elected, so it would seem that its members are the best people to make laws for the country. </a:t>
            </a:r>
          </a:p>
          <a:p>
            <a:pPr>
              <a:lnSpc>
                <a:spcPct val="125000"/>
              </a:lnSpc>
              <a:spcBef>
                <a:spcPct val="50000"/>
              </a:spcBef>
              <a:spcAft>
                <a:spcPct val="10000"/>
              </a:spcAft>
            </a:pPr>
            <a:r>
              <a:rPr lang="en-GB" sz="2200">
                <a:solidFill>
                  <a:srgbClr val="450F21"/>
                </a:solidFill>
                <a:latin typeface="Verdana" pitchFamily="14" charset="0"/>
              </a:rPr>
              <a:t>Due to lack of parliamentary time, it may be important for some laws to be made by judges.</a:t>
            </a:r>
          </a:p>
          <a:p>
            <a:pPr>
              <a:lnSpc>
                <a:spcPct val="125000"/>
              </a:lnSpc>
              <a:spcAft>
                <a:spcPct val="10000"/>
              </a:spcAft>
            </a:pPr>
            <a:endParaRPr lang="en-GB" sz="1900">
              <a:solidFill>
                <a:srgbClr val="681732"/>
              </a:solidFill>
              <a:latin typeface="Verdana" pitchFamily="14" charset="0"/>
            </a:endParaRPr>
          </a:p>
        </p:txBody>
      </p:sp>
    </p:spTree>
    <p:extLst>
      <p:ext uri="{BB962C8B-B14F-4D97-AF65-F5344CB8AC3E}">
        <p14:creationId xmlns:p14="http://schemas.microsoft.com/office/powerpoint/2010/main" val="45592835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06" name="Picture 10"/>
          <p:cNvPicPr preferRelativeResize="0">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75" y="0"/>
            <a:ext cx="9140825" cy="1262063"/>
          </a:xfrm>
          <a:prstGeom prst="rect">
            <a:avLst/>
          </a:prstGeom>
          <a:noFill/>
          <a:extLst>
            <a:ext uri="{909E8E84-426E-40DD-AFC4-6F175D3DCCD1}">
              <a14:hiddenFill xmlns:a14="http://schemas.microsoft.com/office/drawing/2010/main">
                <a:solidFill>
                  <a:srgbClr val="FFFFFF"/>
                </a:solidFill>
              </a14:hiddenFill>
            </a:ext>
          </a:extLst>
        </p:spPr>
      </p:pic>
      <p:sp>
        <p:nvSpPr>
          <p:cNvPr id="4107" name="Text Box 11"/>
          <p:cNvSpPr txBox="1">
            <a:spLocks noChangeArrowheads="1"/>
          </p:cNvSpPr>
          <p:nvPr/>
        </p:nvSpPr>
        <p:spPr bwMode="auto">
          <a:xfrm>
            <a:off x="149225" y="30163"/>
            <a:ext cx="3303588" cy="1114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nSpc>
                <a:spcPct val="140000"/>
              </a:lnSpc>
            </a:pPr>
            <a:r>
              <a:rPr lang="en-GB">
                <a:solidFill>
                  <a:schemeClr val="bg1"/>
                </a:solidFill>
                <a:latin typeface="Verdana" pitchFamily="14" charset="0"/>
              </a:rPr>
              <a:t>Topic 3 </a:t>
            </a:r>
          </a:p>
          <a:p>
            <a:pPr>
              <a:lnSpc>
                <a:spcPct val="140000"/>
              </a:lnSpc>
            </a:pPr>
            <a:r>
              <a:rPr lang="en-GB" b="1">
                <a:solidFill>
                  <a:schemeClr val="bg1"/>
                </a:solidFill>
                <a:latin typeface="Verdana" pitchFamily="14" charset="0"/>
              </a:rPr>
              <a:t>Judicial precedent</a:t>
            </a:r>
            <a:endParaRPr lang="en-GB" b="1">
              <a:solidFill>
                <a:srgbClr val="180E63"/>
              </a:solidFill>
              <a:latin typeface="Verdana" pitchFamily="14" charset="0"/>
            </a:endParaRPr>
          </a:p>
        </p:txBody>
      </p:sp>
      <p:sp>
        <p:nvSpPr>
          <p:cNvPr id="4108" name="Text Box 12"/>
          <p:cNvSpPr txBox="1">
            <a:spLocks noChangeArrowheads="1"/>
          </p:cNvSpPr>
          <p:nvPr/>
        </p:nvSpPr>
        <p:spPr bwMode="auto">
          <a:xfrm>
            <a:off x="227013" y="1524000"/>
            <a:ext cx="8683625"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p>
            <a:pPr algn="ctr">
              <a:spcBef>
                <a:spcPct val="50000"/>
              </a:spcBef>
            </a:pPr>
            <a:r>
              <a:rPr lang="en-GB" sz="3600" b="1">
                <a:solidFill>
                  <a:srgbClr val="450F21"/>
                </a:solidFill>
                <a:latin typeface="Verdana" pitchFamily="14" charset="0"/>
              </a:rPr>
              <a:t>Introduction to judicial precedent</a:t>
            </a:r>
          </a:p>
        </p:txBody>
      </p:sp>
      <p:sp>
        <p:nvSpPr>
          <p:cNvPr id="4109" name="Text Box 13"/>
          <p:cNvSpPr txBox="1">
            <a:spLocks noChangeArrowheads="1"/>
          </p:cNvSpPr>
          <p:nvPr/>
        </p:nvSpPr>
        <p:spPr bwMode="auto">
          <a:xfrm>
            <a:off x="301625" y="2590800"/>
            <a:ext cx="8537575" cy="3898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1"/>
          <a:lstStyle/>
          <a:p>
            <a:pPr>
              <a:lnSpc>
                <a:spcPct val="125000"/>
              </a:lnSpc>
              <a:spcAft>
                <a:spcPct val="10000"/>
              </a:spcAft>
            </a:pPr>
            <a:r>
              <a:rPr lang="en-GB" sz="2200">
                <a:solidFill>
                  <a:srgbClr val="450F21"/>
                </a:solidFill>
                <a:latin typeface="Verdana" pitchFamily="14" charset="0"/>
                <a:cs typeface="Times New Roman" pitchFamily="18" charset="0"/>
              </a:rPr>
              <a:t>The system of judicial precedent involves </a:t>
            </a:r>
            <a:r>
              <a:rPr lang="en-GB" sz="2200" b="1">
                <a:solidFill>
                  <a:srgbClr val="450F21"/>
                </a:solidFill>
                <a:latin typeface="Verdana" pitchFamily="14" charset="0"/>
                <a:cs typeface="Times New Roman" pitchFamily="18" charset="0"/>
              </a:rPr>
              <a:t>common law</a:t>
            </a:r>
            <a:r>
              <a:rPr lang="en-GB" sz="2200">
                <a:solidFill>
                  <a:srgbClr val="450F21"/>
                </a:solidFill>
                <a:latin typeface="Verdana" pitchFamily="14" charset="0"/>
                <a:cs typeface="Times New Roman" pitchFamily="18" charset="0"/>
              </a:rPr>
              <a:t> (also known as case law or judge-made law). There are areas of both criminal and civil law that have not been codified by Parliament. The system of precedent ensures that there is a consistent application of these laws in the courts.</a:t>
            </a:r>
          </a:p>
          <a:p>
            <a:pPr>
              <a:lnSpc>
                <a:spcPct val="125000"/>
              </a:lnSpc>
              <a:spcBef>
                <a:spcPct val="50000"/>
              </a:spcBef>
              <a:spcAft>
                <a:spcPct val="10000"/>
              </a:spcAft>
            </a:pPr>
            <a:r>
              <a:rPr lang="en-GB" sz="2200">
                <a:solidFill>
                  <a:srgbClr val="450F21"/>
                </a:solidFill>
                <a:latin typeface="Verdana" pitchFamily="14" charset="0"/>
                <a:cs typeface="Times New Roman" pitchFamily="18" charset="0"/>
              </a:rPr>
              <a:t>The doctrine of judicial precedent is based on the Latin term ‘</a:t>
            </a:r>
            <a:r>
              <a:rPr lang="en-GB" sz="2200" b="1" i="1">
                <a:solidFill>
                  <a:srgbClr val="450F21"/>
                </a:solidFill>
                <a:latin typeface="Verdana" pitchFamily="14" charset="0"/>
                <a:cs typeface="Times New Roman" pitchFamily="18" charset="0"/>
              </a:rPr>
              <a:t>stare decisis</a:t>
            </a:r>
            <a:r>
              <a:rPr lang="en-GB" sz="2200">
                <a:solidFill>
                  <a:srgbClr val="450F21"/>
                </a:solidFill>
                <a:latin typeface="Verdana" pitchFamily="14" charset="0"/>
                <a:cs typeface="Times New Roman" pitchFamily="18" charset="0"/>
              </a:rPr>
              <a:t>’, which means ‘to stand by the decision’.</a:t>
            </a:r>
          </a:p>
        </p:txBody>
      </p:sp>
      <p:sp>
        <p:nvSpPr>
          <p:cNvPr id="4110" name="Rectangle 14"/>
          <p:cNvSpPr>
            <a:spLocks noChangeArrowheads="1"/>
          </p:cNvSpPr>
          <p:nvPr/>
        </p:nvSpPr>
        <p:spPr bwMode="auto">
          <a:xfrm>
            <a:off x="9224963" y="3222625"/>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US"/>
          </a:p>
        </p:txBody>
      </p:sp>
    </p:spTree>
    <p:extLst>
      <p:ext uri="{BB962C8B-B14F-4D97-AF65-F5344CB8AC3E}">
        <p14:creationId xmlns:p14="http://schemas.microsoft.com/office/powerpoint/2010/main" val="412517843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normAutofit fontScale="90000"/>
          </a:bodyPr>
          <a:lstStyle/>
          <a:p>
            <a:r>
              <a:rPr lang="en-US" b="1">
                <a:latin typeface="Arial" charset="0"/>
              </a:rPr>
              <a:t>What is </a:t>
            </a:r>
            <a:r>
              <a:rPr lang="en-US" b="1" i="1">
                <a:solidFill>
                  <a:schemeClr val="hlink"/>
                </a:solidFill>
                <a:latin typeface="Arial" charset="0"/>
              </a:rPr>
              <a:t>stare decisis</a:t>
            </a:r>
            <a:r>
              <a:rPr lang="en-US" b="1" i="1">
                <a:latin typeface="Arial" charset="0"/>
              </a:rPr>
              <a:t> </a:t>
            </a:r>
            <a:r>
              <a:rPr lang="en-US" b="1">
                <a:latin typeface="Arial" charset="0"/>
              </a:rPr>
              <a:t>in full and what does it mean?</a:t>
            </a:r>
            <a:endParaRPr lang="en-GB" b="1">
              <a:latin typeface="Arial" charset="0"/>
            </a:endParaRPr>
          </a:p>
        </p:txBody>
      </p:sp>
      <p:sp>
        <p:nvSpPr>
          <p:cNvPr id="27651" name="Rectangle 3"/>
          <p:cNvSpPr>
            <a:spLocks noGrp="1" noChangeArrowheads="1"/>
          </p:cNvSpPr>
          <p:nvPr>
            <p:ph type="body" idx="1"/>
          </p:nvPr>
        </p:nvSpPr>
        <p:spPr>
          <a:xfrm>
            <a:off x="1062038" y="1766888"/>
            <a:ext cx="7769225" cy="5091112"/>
          </a:xfrm>
        </p:spPr>
        <p:txBody>
          <a:bodyPr/>
          <a:lstStyle/>
          <a:p>
            <a:pPr>
              <a:lnSpc>
                <a:spcPct val="90000"/>
              </a:lnSpc>
            </a:pPr>
            <a:r>
              <a:rPr lang="en-US" b="1" i="1">
                <a:solidFill>
                  <a:schemeClr val="hlink"/>
                </a:solidFill>
                <a:latin typeface="Arial" charset="0"/>
              </a:rPr>
              <a:t>Stare decisis et non quieta movere</a:t>
            </a:r>
            <a:r>
              <a:rPr lang="en-US" b="1" i="1">
                <a:latin typeface="Arial" charset="0"/>
              </a:rPr>
              <a:t>:  </a:t>
            </a:r>
            <a:r>
              <a:rPr lang="en-US" b="1" i="1">
                <a:solidFill>
                  <a:schemeClr val="tx2"/>
                </a:solidFill>
                <a:latin typeface="Arial" charset="0"/>
              </a:rPr>
              <a:t>stand by what has been decided and do not unsettle the established</a:t>
            </a:r>
          </a:p>
          <a:p>
            <a:pPr>
              <a:lnSpc>
                <a:spcPct val="90000"/>
              </a:lnSpc>
              <a:buFontTx/>
              <a:buNone/>
            </a:pPr>
            <a:r>
              <a:rPr lang="en-US" b="1">
                <a:solidFill>
                  <a:schemeClr val="tx2"/>
                </a:solidFill>
                <a:latin typeface="Arial" charset="0"/>
              </a:rPr>
              <a:t>Why does it exist?</a:t>
            </a:r>
          </a:p>
          <a:p>
            <a:pPr>
              <a:lnSpc>
                <a:spcPct val="90000"/>
              </a:lnSpc>
            </a:pPr>
            <a:r>
              <a:rPr lang="en-US" b="1">
                <a:solidFill>
                  <a:schemeClr val="tx2"/>
                </a:solidFill>
                <a:latin typeface="Arial" charset="0"/>
              </a:rPr>
              <a:t>It exists to provide fairness and certainty in the law</a:t>
            </a:r>
          </a:p>
          <a:p>
            <a:pPr>
              <a:lnSpc>
                <a:spcPct val="90000"/>
              </a:lnSpc>
              <a:buFontTx/>
              <a:buNone/>
            </a:pPr>
            <a:r>
              <a:rPr lang="en-US" b="1">
                <a:solidFill>
                  <a:schemeClr val="tx2"/>
                </a:solidFill>
                <a:latin typeface="Arial" charset="0"/>
              </a:rPr>
              <a:t>How does it do this? / What effect does it have?</a:t>
            </a:r>
          </a:p>
          <a:p>
            <a:pPr>
              <a:lnSpc>
                <a:spcPct val="90000"/>
              </a:lnSpc>
            </a:pPr>
            <a:r>
              <a:rPr lang="en-US" b="1">
                <a:solidFill>
                  <a:schemeClr val="tx2"/>
                </a:solidFill>
                <a:latin typeface="Arial" charset="0"/>
              </a:rPr>
              <a:t>- like cases are decided in like manner</a:t>
            </a:r>
            <a:endParaRPr lang="en-GB" b="1">
              <a:solidFill>
                <a:schemeClr val="tx2"/>
              </a:solidFill>
              <a:latin typeface="Arial" charset="0"/>
            </a:endParaRPr>
          </a:p>
        </p:txBody>
      </p:sp>
    </p:spTree>
    <p:extLst>
      <p:ext uri="{BB962C8B-B14F-4D97-AF65-F5344CB8AC3E}">
        <p14:creationId xmlns:p14="http://schemas.microsoft.com/office/powerpoint/2010/main" val="2922248104"/>
      </p:ext>
    </p:extLst>
  </p:cSld>
  <p:clrMapOvr>
    <a:masterClrMapping/>
  </p:clrMapOvr>
  <p:transition>
    <p:zoom dir="in"/>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1" fill="hold" grpId="1" nodeType="clickEffect">
                                  <p:stCondLst>
                                    <p:cond delay="0"/>
                                  </p:stCondLst>
                                  <p:childTnLst>
                                    <p:set>
                                      <p:cBhvr>
                                        <p:cTn id="6" dur="1" fill="hold">
                                          <p:stCondLst>
                                            <p:cond delay="0"/>
                                          </p:stCondLst>
                                        </p:cTn>
                                        <p:tgtEl>
                                          <p:spTgt spid="27650"/>
                                        </p:tgtEl>
                                        <p:attrNameLst>
                                          <p:attrName>style.visibility</p:attrName>
                                        </p:attrNameLst>
                                      </p:cBhvr>
                                      <p:to>
                                        <p:strVal val="visible"/>
                                      </p:to>
                                    </p:set>
                                    <p:anim calcmode="lin" valueType="num">
                                      <p:cBhvr additive="base">
                                        <p:cTn id="7" dur="500" fill="hold"/>
                                        <p:tgtEl>
                                          <p:spTgt spid="27650"/>
                                        </p:tgtEl>
                                        <p:attrNameLst>
                                          <p:attrName>ppt_x</p:attrName>
                                        </p:attrNameLst>
                                      </p:cBhvr>
                                      <p:tavLst>
                                        <p:tav tm="0">
                                          <p:val>
                                            <p:strVal val="#ppt_x"/>
                                          </p:val>
                                        </p:tav>
                                        <p:tav tm="100000">
                                          <p:val>
                                            <p:strVal val="#ppt_x"/>
                                          </p:val>
                                        </p:tav>
                                      </p:tavLst>
                                    </p:anim>
                                    <p:anim calcmode="lin" valueType="num">
                                      <p:cBhvr additive="base">
                                        <p:cTn id="8" dur="500" fill="hold"/>
                                        <p:tgtEl>
                                          <p:spTgt spid="27650"/>
                                        </p:tgtEl>
                                        <p:attrNameLst>
                                          <p:attrName>ppt_y</p:attrName>
                                        </p:attrNameLst>
                                      </p:cBhvr>
                                      <p:tavLst>
                                        <p:tav tm="0">
                                          <p:val>
                                            <p:strVal val="0-#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27651">
                                            <p:txEl>
                                              <p:pRg st="0" end="0"/>
                                            </p:txEl>
                                          </p:spTgt>
                                        </p:tgtEl>
                                        <p:attrNameLst>
                                          <p:attrName>style.visibility</p:attrName>
                                        </p:attrNameLst>
                                      </p:cBhvr>
                                      <p:to>
                                        <p:strVal val="visible"/>
                                      </p:to>
                                    </p:set>
                                    <p:anim calcmode="lin" valueType="num">
                                      <p:cBhvr additive="base">
                                        <p:cTn id="13" dur="500" fill="hold"/>
                                        <p:tgtEl>
                                          <p:spTgt spid="27651">
                                            <p:txEl>
                                              <p:pRg st="0" end="0"/>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27651">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27651">
                                            <p:txEl>
                                              <p:pRg st="1" end="1"/>
                                            </p:txEl>
                                          </p:spTgt>
                                        </p:tgtEl>
                                        <p:attrNameLst>
                                          <p:attrName>style.visibility</p:attrName>
                                        </p:attrNameLst>
                                      </p:cBhvr>
                                      <p:to>
                                        <p:strVal val="visible"/>
                                      </p:to>
                                    </p:set>
                                    <p:anim calcmode="lin" valueType="num">
                                      <p:cBhvr additive="base">
                                        <p:cTn id="19" dur="500" fill="hold"/>
                                        <p:tgtEl>
                                          <p:spTgt spid="27651">
                                            <p:txEl>
                                              <p:pRg st="1" end="1"/>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27651">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27651">
                                            <p:txEl>
                                              <p:pRg st="2" end="2"/>
                                            </p:txEl>
                                          </p:spTgt>
                                        </p:tgtEl>
                                        <p:attrNameLst>
                                          <p:attrName>style.visibility</p:attrName>
                                        </p:attrNameLst>
                                      </p:cBhvr>
                                      <p:to>
                                        <p:strVal val="visible"/>
                                      </p:to>
                                    </p:set>
                                    <p:anim calcmode="lin" valueType="num">
                                      <p:cBhvr additive="base">
                                        <p:cTn id="25" dur="500" fill="hold"/>
                                        <p:tgtEl>
                                          <p:spTgt spid="27651">
                                            <p:txEl>
                                              <p:pRg st="2" end="2"/>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27651">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2" fill="hold" grpId="0" nodeType="clickEffect">
                                  <p:stCondLst>
                                    <p:cond delay="0"/>
                                  </p:stCondLst>
                                  <p:childTnLst>
                                    <p:set>
                                      <p:cBhvr>
                                        <p:cTn id="30" dur="1" fill="hold">
                                          <p:stCondLst>
                                            <p:cond delay="0"/>
                                          </p:stCondLst>
                                        </p:cTn>
                                        <p:tgtEl>
                                          <p:spTgt spid="27651">
                                            <p:txEl>
                                              <p:pRg st="3" end="3"/>
                                            </p:txEl>
                                          </p:spTgt>
                                        </p:tgtEl>
                                        <p:attrNameLst>
                                          <p:attrName>style.visibility</p:attrName>
                                        </p:attrNameLst>
                                      </p:cBhvr>
                                      <p:to>
                                        <p:strVal val="visible"/>
                                      </p:to>
                                    </p:set>
                                    <p:anim calcmode="lin" valueType="num">
                                      <p:cBhvr additive="base">
                                        <p:cTn id="31" dur="500" fill="hold"/>
                                        <p:tgtEl>
                                          <p:spTgt spid="27651">
                                            <p:txEl>
                                              <p:pRg st="3" end="3"/>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27651">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2" fill="hold" grpId="0" nodeType="clickEffect">
                                  <p:stCondLst>
                                    <p:cond delay="0"/>
                                  </p:stCondLst>
                                  <p:childTnLst>
                                    <p:set>
                                      <p:cBhvr>
                                        <p:cTn id="36" dur="1" fill="hold">
                                          <p:stCondLst>
                                            <p:cond delay="0"/>
                                          </p:stCondLst>
                                        </p:cTn>
                                        <p:tgtEl>
                                          <p:spTgt spid="27651">
                                            <p:txEl>
                                              <p:pRg st="4" end="4"/>
                                            </p:txEl>
                                          </p:spTgt>
                                        </p:tgtEl>
                                        <p:attrNameLst>
                                          <p:attrName>style.visibility</p:attrName>
                                        </p:attrNameLst>
                                      </p:cBhvr>
                                      <p:to>
                                        <p:strVal val="visible"/>
                                      </p:to>
                                    </p:set>
                                    <p:anim calcmode="lin" valueType="num">
                                      <p:cBhvr additive="base">
                                        <p:cTn id="37" dur="500" fill="hold"/>
                                        <p:tgtEl>
                                          <p:spTgt spid="27651">
                                            <p:txEl>
                                              <p:pRg st="4" end="4"/>
                                            </p:txEl>
                                          </p:spTgt>
                                        </p:tgtEl>
                                        <p:attrNameLst>
                                          <p:attrName>ppt_x</p:attrName>
                                        </p:attrNameLst>
                                      </p:cBhvr>
                                      <p:tavLst>
                                        <p:tav tm="0">
                                          <p:val>
                                            <p:strVal val="1+#ppt_w/2"/>
                                          </p:val>
                                        </p:tav>
                                        <p:tav tm="100000">
                                          <p:val>
                                            <p:strVal val="#ppt_x"/>
                                          </p:val>
                                        </p:tav>
                                      </p:tavLst>
                                    </p:anim>
                                    <p:anim calcmode="lin" valueType="num">
                                      <p:cBhvr additive="base">
                                        <p:cTn id="38" dur="500" fill="hold"/>
                                        <p:tgtEl>
                                          <p:spTgt spid="27651">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9" presetClass="exit" presetSubtype="0" fill="hold" grpId="0" nodeType="clickEffect">
                                  <p:stCondLst>
                                    <p:cond delay="0"/>
                                  </p:stCondLst>
                                  <p:childTnLst>
                                    <p:animEffect transition="out" filter="dissolve">
                                      <p:cBhvr>
                                        <p:cTn id="42" dur="500"/>
                                        <p:tgtEl>
                                          <p:spTgt spid="27650"/>
                                        </p:tgtEl>
                                      </p:cBhvr>
                                    </p:animEffect>
                                    <p:set>
                                      <p:cBhvr>
                                        <p:cTn id="43" dur="1" fill="hold">
                                          <p:stCondLst>
                                            <p:cond delay="499"/>
                                          </p:stCondLst>
                                        </p:cTn>
                                        <p:tgtEl>
                                          <p:spTgt spid="27650"/>
                                        </p:tgtEl>
                                        <p:attrNameLst>
                                          <p:attrName>style.visibility</p:attrName>
                                        </p:attrNameLst>
                                      </p:cBhvr>
                                      <p:to>
                                        <p:strVal val="hidden"/>
                                      </p:to>
                                    </p:set>
                                  </p:childTnLst>
                                </p:cTn>
                              </p:par>
                              <p:par>
                                <p:cTn id="44" presetID="9" presetClass="exit" presetSubtype="0" fill="hold" grpId="1" nodeType="withEffect">
                                  <p:stCondLst>
                                    <p:cond delay="0"/>
                                  </p:stCondLst>
                                  <p:childTnLst>
                                    <p:animEffect transition="out" filter="dissolve">
                                      <p:cBhvr>
                                        <p:cTn id="45" dur="500"/>
                                        <p:tgtEl>
                                          <p:spTgt spid="27651">
                                            <p:txEl>
                                              <p:pRg st="0" end="0"/>
                                            </p:txEl>
                                          </p:spTgt>
                                        </p:tgtEl>
                                      </p:cBhvr>
                                    </p:animEffect>
                                    <p:set>
                                      <p:cBhvr>
                                        <p:cTn id="46" dur="1" fill="hold">
                                          <p:stCondLst>
                                            <p:cond delay="499"/>
                                          </p:stCondLst>
                                        </p:cTn>
                                        <p:tgtEl>
                                          <p:spTgt spid="27651">
                                            <p:txEl>
                                              <p:pRg st="0" end="0"/>
                                            </p:txEl>
                                          </p:spTgt>
                                        </p:tgtEl>
                                        <p:attrNameLst>
                                          <p:attrName>style.visibility</p:attrName>
                                        </p:attrNameLst>
                                      </p:cBhvr>
                                      <p:to>
                                        <p:strVal val="hidden"/>
                                      </p:to>
                                    </p:set>
                                  </p:childTnLst>
                                </p:cTn>
                              </p:par>
                              <p:par>
                                <p:cTn id="47" presetID="9" presetClass="exit" presetSubtype="0" fill="hold" grpId="1" nodeType="withEffect">
                                  <p:stCondLst>
                                    <p:cond delay="0"/>
                                  </p:stCondLst>
                                  <p:childTnLst>
                                    <p:animEffect transition="out" filter="dissolve">
                                      <p:cBhvr>
                                        <p:cTn id="48" dur="500"/>
                                        <p:tgtEl>
                                          <p:spTgt spid="27651">
                                            <p:txEl>
                                              <p:pRg st="1" end="1"/>
                                            </p:txEl>
                                          </p:spTgt>
                                        </p:tgtEl>
                                      </p:cBhvr>
                                    </p:animEffect>
                                    <p:set>
                                      <p:cBhvr>
                                        <p:cTn id="49" dur="1" fill="hold">
                                          <p:stCondLst>
                                            <p:cond delay="499"/>
                                          </p:stCondLst>
                                        </p:cTn>
                                        <p:tgtEl>
                                          <p:spTgt spid="27651">
                                            <p:txEl>
                                              <p:pRg st="1" end="1"/>
                                            </p:txEl>
                                          </p:spTgt>
                                        </p:tgtEl>
                                        <p:attrNameLst>
                                          <p:attrName>style.visibility</p:attrName>
                                        </p:attrNameLst>
                                      </p:cBhvr>
                                      <p:to>
                                        <p:strVal val="hidden"/>
                                      </p:to>
                                    </p:set>
                                  </p:childTnLst>
                                </p:cTn>
                              </p:par>
                              <p:par>
                                <p:cTn id="50" presetID="9" presetClass="exit" presetSubtype="0" fill="hold" grpId="1" nodeType="withEffect">
                                  <p:stCondLst>
                                    <p:cond delay="0"/>
                                  </p:stCondLst>
                                  <p:childTnLst>
                                    <p:animEffect transition="out" filter="dissolve">
                                      <p:cBhvr>
                                        <p:cTn id="51" dur="500"/>
                                        <p:tgtEl>
                                          <p:spTgt spid="27651">
                                            <p:txEl>
                                              <p:pRg st="2" end="2"/>
                                            </p:txEl>
                                          </p:spTgt>
                                        </p:tgtEl>
                                      </p:cBhvr>
                                    </p:animEffect>
                                    <p:set>
                                      <p:cBhvr>
                                        <p:cTn id="52" dur="1" fill="hold">
                                          <p:stCondLst>
                                            <p:cond delay="499"/>
                                          </p:stCondLst>
                                        </p:cTn>
                                        <p:tgtEl>
                                          <p:spTgt spid="27651">
                                            <p:txEl>
                                              <p:pRg st="2" end="2"/>
                                            </p:txEl>
                                          </p:spTgt>
                                        </p:tgtEl>
                                        <p:attrNameLst>
                                          <p:attrName>style.visibility</p:attrName>
                                        </p:attrNameLst>
                                      </p:cBhvr>
                                      <p:to>
                                        <p:strVal val="hidden"/>
                                      </p:to>
                                    </p:set>
                                  </p:childTnLst>
                                </p:cTn>
                              </p:par>
                              <p:par>
                                <p:cTn id="53" presetID="9" presetClass="exit" presetSubtype="0" fill="hold" grpId="1" nodeType="withEffect">
                                  <p:stCondLst>
                                    <p:cond delay="0"/>
                                  </p:stCondLst>
                                  <p:childTnLst>
                                    <p:animEffect transition="out" filter="dissolve">
                                      <p:cBhvr>
                                        <p:cTn id="54" dur="500"/>
                                        <p:tgtEl>
                                          <p:spTgt spid="27651">
                                            <p:txEl>
                                              <p:pRg st="3" end="3"/>
                                            </p:txEl>
                                          </p:spTgt>
                                        </p:tgtEl>
                                      </p:cBhvr>
                                    </p:animEffect>
                                    <p:set>
                                      <p:cBhvr>
                                        <p:cTn id="55" dur="1" fill="hold">
                                          <p:stCondLst>
                                            <p:cond delay="499"/>
                                          </p:stCondLst>
                                        </p:cTn>
                                        <p:tgtEl>
                                          <p:spTgt spid="27651">
                                            <p:txEl>
                                              <p:pRg st="3" end="3"/>
                                            </p:txEl>
                                          </p:spTgt>
                                        </p:tgtEl>
                                        <p:attrNameLst>
                                          <p:attrName>style.visibility</p:attrName>
                                        </p:attrNameLst>
                                      </p:cBhvr>
                                      <p:to>
                                        <p:strVal val="hidden"/>
                                      </p:to>
                                    </p:set>
                                  </p:childTnLst>
                                </p:cTn>
                              </p:par>
                              <p:par>
                                <p:cTn id="56" presetID="9" presetClass="exit" presetSubtype="0" fill="hold" grpId="1" nodeType="withEffect">
                                  <p:stCondLst>
                                    <p:cond delay="0"/>
                                  </p:stCondLst>
                                  <p:childTnLst>
                                    <p:animEffect transition="out" filter="dissolve">
                                      <p:cBhvr>
                                        <p:cTn id="57" dur="500"/>
                                        <p:tgtEl>
                                          <p:spTgt spid="27651">
                                            <p:txEl>
                                              <p:pRg st="4" end="4"/>
                                            </p:txEl>
                                          </p:spTgt>
                                        </p:tgtEl>
                                      </p:cBhvr>
                                    </p:animEffect>
                                    <p:set>
                                      <p:cBhvr>
                                        <p:cTn id="58" dur="1" fill="hold">
                                          <p:stCondLst>
                                            <p:cond delay="499"/>
                                          </p:stCondLst>
                                        </p:cTn>
                                        <p:tgtEl>
                                          <p:spTgt spid="27651">
                                            <p:txEl>
                                              <p:pRg st="4" end="4"/>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0" grpId="0"/>
      <p:bldP spid="27650" grpId="1"/>
      <p:bldP spid="27651" grpId="0" build="p" autoUpdateAnimBg="0"/>
      <p:bldP spid="27651" grpI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6" name="Rectangle 6"/>
          <p:cNvSpPr>
            <a:spLocks noChangeArrowheads="1"/>
          </p:cNvSpPr>
          <p:nvPr/>
        </p:nvSpPr>
        <p:spPr bwMode="auto">
          <a:xfrm>
            <a:off x="6096000" y="5029200"/>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US">
              <a:latin typeface="Verdana" pitchFamily="14" charset="0"/>
            </a:endParaRPr>
          </a:p>
        </p:txBody>
      </p:sp>
      <p:sp>
        <p:nvSpPr>
          <p:cNvPr id="5133" name="Text Box 13"/>
          <p:cNvSpPr txBox="1">
            <a:spLocks noChangeArrowheads="1"/>
          </p:cNvSpPr>
          <p:nvPr/>
        </p:nvSpPr>
        <p:spPr bwMode="auto">
          <a:xfrm>
            <a:off x="227013" y="1524000"/>
            <a:ext cx="8683625"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p>
            <a:pPr algn="ctr">
              <a:spcBef>
                <a:spcPct val="50000"/>
              </a:spcBef>
            </a:pPr>
            <a:r>
              <a:rPr lang="en-GB" sz="3600" b="1">
                <a:solidFill>
                  <a:srgbClr val="450F21"/>
                </a:solidFill>
                <a:latin typeface="Verdana" pitchFamily="14" charset="0"/>
              </a:rPr>
              <a:t>Hierarchy of the courts</a:t>
            </a:r>
          </a:p>
        </p:txBody>
      </p:sp>
      <p:sp>
        <p:nvSpPr>
          <p:cNvPr id="5135" name="Text Box 15"/>
          <p:cNvSpPr txBox="1">
            <a:spLocks noChangeArrowheads="1"/>
          </p:cNvSpPr>
          <p:nvPr/>
        </p:nvSpPr>
        <p:spPr bwMode="auto">
          <a:xfrm>
            <a:off x="301625" y="2514600"/>
            <a:ext cx="8537575" cy="3975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1"/>
          <a:lstStyle/>
          <a:p>
            <a:pPr>
              <a:lnSpc>
                <a:spcPct val="125000"/>
              </a:lnSpc>
              <a:spcAft>
                <a:spcPct val="10000"/>
              </a:spcAft>
            </a:pPr>
            <a:r>
              <a:rPr lang="en-GB" sz="2200">
                <a:solidFill>
                  <a:srgbClr val="450F21"/>
                </a:solidFill>
                <a:latin typeface="Verdana" pitchFamily="14" charset="0"/>
              </a:rPr>
              <a:t>In order for the system of judicial precedent to work, there must be rules for judges to follow to make sure that there is consistency in the law. </a:t>
            </a:r>
          </a:p>
          <a:p>
            <a:pPr>
              <a:lnSpc>
                <a:spcPct val="125000"/>
              </a:lnSpc>
              <a:spcBef>
                <a:spcPct val="50000"/>
              </a:spcBef>
              <a:spcAft>
                <a:spcPct val="10000"/>
              </a:spcAft>
            </a:pPr>
            <a:r>
              <a:rPr lang="en-GB" sz="2200">
                <a:solidFill>
                  <a:srgbClr val="450F21"/>
                </a:solidFill>
                <a:latin typeface="Verdana" pitchFamily="14" charset="0"/>
              </a:rPr>
              <a:t>One way of doing this is to have a system on hierarchy, where decisions in the superior courts bind those of the inferior court. Some courts are bound by their own previous decisions.</a:t>
            </a:r>
            <a:endParaRPr lang="en-GB">
              <a:solidFill>
                <a:srgbClr val="681732"/>
              </a:solidFill>
              <a:latin typeface="Verdana" pitchFamily="14" charset="0"/>
            </a:endParaRPr>
          </a:p>
          <a:p>
            <a:pPr>
              <a:lnSpc>
                <a:spcPct val="125000"/>
              </a:lnSpc>
              <a:spcAft>
                <a:spcPct val="10000"/>
              </a:spcAft>
            </a:pPr>
            <a:endParaRPr lang="en-GB" sz="2200">
              <a:solidFill>
                <a:srgbClr val="450F21"/>
              </a:solidFill>
              <a:latin typeface="Verdana" pitchFamily="14" charset="0"/>
              <a:cs typeface="Times New Roman" pitchFamily="18" charset="0"/>
            </a:endParaRPr>
          </a:p>
        </p:txBody>
      </p:sp>
    </p:spTree>
    <p:extLst>
      <p:ext uri="{BB962C8B-B14F-4D97-AF65-F5344CB8AC3E}">
        <p14:creationId xmlns:p14="http://schemas.microsoft.com/office/powerpoint/2010/main" val="335689272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56" name="Text Box 12"/>
          <p:cNvSpPr txBox="1">
            <a:spLocks noChangeArrowheads="1"/>
          </p:cNvSpPr>
          <p:nvPr/>
        </p:nvSpPr>
        <p:spPr bwMode="auto">
          <a:xfrm>
            <a:off x="227013" y="692696"/>
            <a:ext cx="8683625"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p>
            <a:pPr algn="ctr">
              <a:spcBef>
                <a:spcPct val="50000"/>
              </a:spcBef>
            </a:pPr>
            <a:r>
              <a:rPr lang="en-GB" sz="3600" b="1" dirty="0" smtClean="0">
                <a:solidFill>
                  <a:srgbClr val="450F21"/>
                </a:solidFill>
                <a:latin typeface="Verdana" pitchFamily="14" charset="0"/>
              </a:rPr>
              <a:t>The European Court of Justice (ECJ)</a:t>
            </a:r>
            <a:endParaRPr lang="en-GB" sz="3600" b="1" dirty="0">
              <a:solidFill>
                <a:srgbClr val="450F21"/>
              </a:solidFill>
              <a:latin typeface="Verdana" pitchFamily="14" charset="0"/>
            </a:endParaRPr>
          </a:p>
        </p:txBody>
      </p:sp>
      <p:sp>
        <p:nvSpPr>
          <p:cNvPr id="6158" name="Text Box 14"/>
          <p:cNvSpPr txBox="1">
            <a:spLocks noChangeArrowheads="1"/>
          </p:cNvSpPr>
          <p:nvPr/>
        </p:nvSpPr>
        <p:spPr bwMode="auto">
          <a:xfrm>
            <a:off x="301625" y="1916832"/>
            <a:ext cx="8537575" cy="45728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1"/>
          <a:lstStyle/>
          <a:p>
            <a:pPr>
              <a:lnSpc>
                <a:spcPct val="125000"/>
              </a:lnSpc>
              <a:spcAft>
                <a:spcPct val="10000"/>
              </a:spcAft>
            </a:pPr>
            <a:r>
              <a:rPr lang="en-GB" sz="2000" dirty="0">
                <a:solidFill>
                  <a:srgbClr val="450F21"/>
                </a:solidFill>
                <a:latin typeface="Verdana" pitchFamily="14" charset="0"/>
              </a:rPr>
              <a:t>The </a:t>
            </a:r>
            <a:r>
              <a:rPr lang="en-GB" sz="2000" dirty="0" smtClean="0">
                <a:solidFill>
                  <a:srgbClr val="450F21"/>
                </a:solidFill>
                <a:latin typeface="Verdana" pitchFamily="14" charset="0"/>
              </a:rPr>
              <a:t>ECJ is not part of the English court structure. It does not hear national cases.</a:t>
            </a:r>
          </a:p>
          <a:p>
            <a:pPr>
              <a:lnSpc>
                <a:spcPct val="125000"/>
              </a:lnSpc>
              <a:spcAft>
                <a:spcPct val="10000"/>
              </a:spcAft>
            </a:pPr>
            <a:endParaRPr lang="en-GB" sz="2000" dirty="0">
              <a:solidFill>
                <a:srgbClr val="450F21"/>
              </a:solidFill>
              <a:latin typeface="Verdana" pitchFamily="14" charset="0"/>
            </a:endParaRPr>
          </a:p>
          <a:p>
            <a:pPr>
              <a:lnSpc>
                <a:spcPct val="125000"/>
              </a:lnSpc>
              <a:spcAft>
                <a:spcPct val="10000"/>
              </a:spcAft>
            </a:pPr>
            <a:r>
              <a:rPr lang="en-GB" sz="2000" dirty="0" smtClean="0">
                <a:solidFill>
                  <a:srgbClr val="450F21"/>
                </a:solidFill>
                <a:latin typeface="Verdana" pitchFamily="14" charset="0"/>
              </a:rPr>
              <a:t>Under Article 234 of the treaty of Rome 1957, an English court may refer a point of European law to the ECJ for interpretation.</a:t>
            </a:r>
          </a:p>
          <a:p>
            <a:pPr>
              <a:lnSpc>
                <a:spcPct val="125000"/>
              </a:lnSpc>
              <a:spcAft>
                <a:spcPct val="10000"/>
              </a:spcAft>
            </a:pPr>
            <a:endParaRPr lang="en-GB" sz="2000" dirty="0">
              <a:solidFill>
                <a:srgbClr val="450F21"/>
              </a:solidFill>
              <a:latin typeface="Verdana" pitchFamily="14" charset="0"/>
            </a:endParaRPr>
          </a:p>
          <a:p>
            <a:pPr>
              <a:lnSpc>
                <a:spcPct val="125000"/>
              </a:lnSpc>
              <a:spcAft>
                <a:spcPct val="10000"/>
              </a:spcAft>
            </a:pPr>
            <a:r>
              <a:rPr lang="en-GB" sz="2000" dirty="0" smtClean="0">
                <a:solidFill>
                  <a:srgbClr val="450F21"/>
                </a:solidFill>
                <a:latin typeface="Verdana" pitchFamily="14" charset="0"/>
              </a:rPr>
              <a:t>This interpretation is binding on all courts in the European Union – All courts must then follow this point of law. </a:t>
            </a:r>
          </a:p>
          <a:p>
            <a:pPr>
              <a:lnSpc>
                <a:spcPct val="125000"/>
              </a:lnSpc>
              <a:spcAft>
                <a:spcPct val="10000"/>
              </a:spcAft>
            </a:pPr>
            <a:endParaRPr lang="en-GB" sz="2000" dirty="0">
              <a:solidFill>
                <a:srgbClr val="450F21"/>
              </a:solidFill>
              <a:latin typeface="Verdana" pitchFamily="14" charset="0"/>
            </a:endParaRPr>
          </a:p>
          <a:p>
            <a:pPr>
              <a:lnSpc>
                <a:spcPct val="125000"/>
              </a:lnSpc>
              <a:spcAft>
                <a:spcPct val="10000"/>
              </a:spcAft>
            </a:pPr>
            <a:r>
              <a:rPr lang="en-GB" sz="2000" dirty="0" smtClean="0">
                <a:solidFill>
                  <a:srgbClr val="450F21"/>
                </a:solidFill>
                <a:latin typeface="Verdana" pitchFamily="14" charset="0"/>
              </a:rPr>
              <a:t>The ECJ is not bound by itself.</a:t>
            </a:r>
            <a:endParaRPr lang="en-GB" sz="2000" dirty="0">
              <a:solidFill>
                <a:srgbClr val="450F21"/>
              </a:solidFill>
              <a:latin typeface="Verdana" pitchFamily="14" charset="0"/>
            </a:endParaRPr>
          </a:p>
          <a:p>
            <a:pPr>
              <a:lnSpc>
                <a:spcPct val="125000"/>
              </a:lnSpc>
              <a:spcAft>
                <a:spcPct val="10000"/>
              </a:spcAft>
            </a:pPr>
            <a:endParaRPr lang="en-GB" sz="2200" dirty="0">
              <a:solidFill>
                <a:srgbClr val="450F21"/>
              </a:solidFill>
              <a:latin typeface="Verdana" pitchFamily="14" charset="0"/>
              <a:cs typeface="Times New Roman" pitchFamily="18" charset="0"/>
            </a:endParaRPr>
          </a:p>
        </p:txBody>
      </p:sp>
    </p:spTree>
    <p:extLst>
      <p:ext uri="{BB962C8B-B14F-4D97-AF65-F5344CB8AC3E}">
        <p14:creationId xmlns:p14="http://schemas.microsoft.com/office/powerpoint/2010/main" val="400028161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The Judicial Committee of </a:t>
            </a:r>
            <a:br>
              <a:rPr lang="en-GB" dirty="0" smtClean="0"/>
            </a:br>
            <a:r>
              <a:rPr lang="en-GB" dirty="0" smtClean="0"/>
              <a:t>the Privy Council</a:t>
            </a:r>
            <a:endParaRPr lang="en-GB" dirty="0"/>
          </a:p>
        </p:txBody>
      </p:sp>
      <p:sp>
        <p:nvSpPr>
          <p:cNvPr id="3" name="Content Placeholder 2"/>
          <p:cNvSpPr>
            <a:spLocks noGrp="1"/>
          </p:cNvSpPr>
          <p:nvPr>
            <p:ph idx="1"/>
          </p:nvPr>
        </p:nvSpPr>
        <p:spPr/>
        <p:txBody>
          <a:bodyPr>
            <a:normAutofit fontScale="70000" lnSpcReduction="20000"/>
          </a:bodyPr>
          <a:lstStyle/>
          <a:p>
            <a:pPr marL="0" indent="0">
              <a:buNone/>
            </a:pPr>
            <a:r>
              <a:rPr lang="en-GB" dirty="0" smtClean="0"/>
              <a:t>The JCPC, like the ECJ, is not part of the English court structure. The decisions are not binding on English courts, but are persuasive – Judges do not have to follow, but may if they choose.</a:t>
            </a:r>
          </a:p>
          <a:p>
            <a:pPr marL="0" indent="0">
              <a:buNone/>
            </a:pPr>
            <a:endParaRPr lang="en-GB" dirty="0"/>
          </a:p>
          <a:p>
            <a:pPr marL="0" indent="0">
              <a:buNone/>
            </a:pPr>
            <a:r>
              <a:rPr lang="en-GB" dirty="0" smtClean="0"/>
              <a:t>The importance of this court in the doctrine of precedent lies in the fact that it is the final appeal court for many Commonwealth countries.</a:t>
            </a:r>
          </a:p>
          <a:p>
            <a:pPr marL="0" indent="0">
              <a:buNone/>
            </a:pPr>
            <a:endParaRPr lang="en-GB" dirty="0"/>
          </a:p>
          <a:p>
            <a:pPr marL="0" indent="0">
              <a:buNone/>
            </a:pPr>
            <a:r>
              <a:rPr lang="en-GB" dirty="0" smtClean="0"/>
              <a:t>It also have jurisdiction to hear and decide ‘devolution issues’. When questions arise concerning the exercising of the powers, they are resolved by the JCPC.</a:t>
            </a:r>
          </a:p>
          <a:p>
            <a:pPr marL="0" indent="0">
              <a:buNone/>
            </a:pPr>
            <a:endParaRPr lang="en-GB" dirty="0"/>
          </a:p>
          <a:p>
            <a:pPr marL="0" indent="0">
              <a:buNone/>
            </a:pPr>
            <a:r>
              <a:rPr lang="en-GB" dirty="0" smtClean="0"/>
              <a:t>It is also staffed by the Lords of Appeal in Ordinary – Law Lords – the same judges that decide cases in the House of Lords.</a:t>
            </a:r>
          </a:p>
          <a:p>
            <a:pPr marL="0" indent="0">
              <a:buNone/>
            </a:pPr>
            <a:endParaRPr lang="en-GB" dirty="0"/>
          </a:p>
          <a:p>
            <a:pPr marL="0" indent="0">
              <a:buNone/>
            </a:pPr>
            <a:endParaRPr lang="en-GB" dirty="0"/>
          </a:p>
        </p:txBody>
      </p:sp>
    </p:spTree>
    <p:extLst>
      <p:ext uri="{BB962C8B-B14F-4D97-AF65-F5344CB8AC3E}">
        <p14:creationId xmlns:p14="http://schemas.microsoft.com/office/powerpoint/2010/main" val="122451350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65</TotalTime>
  <Words>3060</Words>
  <Application>Microsoft Office PowerPoint</Application>
  <PresentationFormat>On-screen Show (4:3)</PresentationFormat>
  <Paragraphs>250</Paragraphs>
  <Slides>45</Slides>
  <Notes>0</Notes>
  <HiddenSlides>0</HiddenSlides>
  <MMClips>0</MMClips>
  <ScaleCrop>false</ScaleCrop>
  <HeadingPairs>
    <vt:vector size="4" baseType="variant">
      <vt:variant>
        <vt:lpstr>Theme</vt:lpstr>
      </vt:variant>
      <vt:variant>
        <vt:i4>1</vt:i4>
      </vt:variant>
      <vt:variant>
        <vt:lpstr>Slide Titles</vt:lpstr>
      </vt:variant>
      <vt:variant>
        <vt:i4>45</vt:i4>
      </vt:variant>
    </vt:vector>
  </HeadingPairs>
  <TitlesOfParts>
    <vt:vector size="46" baseType="lpstr">
      <vt:lpstr>Office Theme</vt:lpstr>
      <vt:lpstr>Judicial Precedent</vt:lpstr>
      <vt:lpstr>Lesson Objectives</vt:lpstr>
      <vt:lpstr>PowerPoint Presentation</vt:lpstr>
      <vt:lpstr>What is judicial precedent?</vt:lpstr>
      <vt:lpstr>PowerPoint Presentation</vt:lpstr>
      <vt:lpstr>What is stare decisis in full and what does it mean?</vt:lpstr>
      <vt:lpstr>PowerPoint Presentation</vt:lpstr>
      <vt:lpstr>PowerPoint Presentation</vt:lpstr>
      <vt:lpstr>The Judicial Committee of  the Privy Council</vt:lpstr>
      <vt:lpstr>PowerPoint Presentation</vt:lpstr>
      <vt:lpstr>PowerPoint Presentation</vt:lpstr>
      <vt:lpstr>The House of Lords and the  1966 Practice Statement</vt:lpstr>
      <vt:lpstr>Use of the Practice Statement</vt:lpstr>
      <vt:lpstr>PowerPoint Presentation</vt:lpstr>
      <vt:lpstr>PowerPoint Presentation</vt:lpstr>
      <vt:lpstr>PowerPoint Presentation</vt:lpstr>
      <vt:lpstr>How many judgments in a court of first instance?</vt:lpstr>
      <vt:lpstr>PowerPoint Presentation</vt:lpstr>
      <vt:lpstr>Hierarchy of the courts –“cascade” model</vt:lpstr>
      <vt:lpstr>Which courts are bound to follow which?</vt:lpstr>
      <vt:lpstr>What does ratio decidendi mean?</vt:lpstr>
      <vt:lpstr>What does obiter dictum (pl. obiter dicta) mean?</vt:lpstr>
      <vt:lpstr>What does a judgment contain?</vt:lpstr>
      <vt:lpstr>How does an obiter differ from a ratio?</vt:lpstr>
      <vt:lpstr>Why does this pose a problem for lawyers?</vt:lpstr>
      <vt:lpstr>PowerPoint Presentation</vt:lpstr>
      <vt:lpstr>PowerPoint Presentation</vt:lpstr>
      <vt:lpstr>What is a binding precedent?</vt:lpstr>
      <vt:lpstr>PowerPoint Presentation</vt:lpstr>
      <vt:lpstr>What is persuasive precedent?</vt:lpstr>
      <vt:lpstr>What is original precedent?</vt:lpstr>
      <vt:lpstr>What is reasoning by analogy?</vt:lpstr>
      <vt:lpstr>How are the two views of a judge’s work described?</vt:lpstr>
      <vt:lpstr>Hunter v Canary Wharf (1995)</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Shenfield High School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m.crump</dc:creator>
  <cp:lastModifiedBy>m.crump</cp:lastModifiedBy>
  <cp:revision>20</cp:revision>
  <dcterms:created xsi:type="dcterms:W3CDTF">2011-09-29T10:51:31Z</dcterms:created>
  <dcterms:modified xsi:type="dcterms:W3CDTF">2011-09-29T12:54:51Z</dcterms:modified>
</cp:coreProperties>
</file>