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2" r:id="rId5"/>
    <p:sldId id="258" r:id="rId6"/>
    <p:sldId id="260" r:id="rId7"/>
    <p:sldId id="261" r:id="rId8"/>
    <p:sldId id="265" r:id="rId9"/>
    <p:sldId id="264" r:id="rId10"/>
    <p:sldId id="278" r:id="rId11"/>
    <p:sldId id="266" r:id="rId12"/>
    <p:sldId id="267" r:id="rId13"/>
    <p:sldId id="268" r:id="rId14"/>
    <p:sldId id="279" r:id="rId15"/>
    <p:sldId id="269" r:id="rId16"/>
    <p:sldId id="270" r:id="rId17"/>
    <p:sldId id="280" r:id="rId18"/>
    <p:sldId id="275" r:id="rId19"/>
    <p:sldId id="274" r:id="rId20"/>
    <p:sldId id="277" r:id="rId21"/>
    <p:sldId id="276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E2A1-3080-497A-A509-EE84C9C57BF8}" type="datetimeFigureOut">
              <a:rPr lang="en-US" smtClean="0"/>
              <a:t>4/28/2014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4234B-BBC8-4873-9B3E-B2A1DB32C0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tools.net/widgets/fruit_machine_6/QxT53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642918"/>
            <a:ext cx="86439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What does this represent? 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>LEGAL 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>L EGAL 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>L E GAL 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>L E G AL 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>L E G A 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 l="22705" t="21484" r="23095" b="9179"/>
          <a:stretch>
            <a:fillRect/>
          </a:stretch>
        </p:blipFill>
        <p:spPr bwMode="auto">
          <a:xfrm>
            <a:off x="1285852" y="285728"/>
            <a:ext cx="6500858" cy="623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the meaning of the term </a:t>
            </a:r>
            <a:br>
              <a:rPr lang="en-GB" dirty="0" smtClean="0"/>
            </a:br>
            <a:r>
              <a:rPr lang="en-GB" i="1" dirty="0" smtClean="0"/>
              <a:t>‘</a:t>
            </a:r>
            <a:r>
              <a:rPr lang="en-GB" i="1" dirty="0" err="1" smtClean="0"/>
              <a:t>mens</a:t>
            </a:r>
            <a:r>
              <a:rPr lang="en-GB" i="1" dirty="0" smtClean="0"/>
              <a:t> </a:t>
            </a:r>
            <a:r>
              <a:rPr lang="en-GB" i="1" dirty="0" err="1" smtClean="0"/>
              <a:t>rea</a:t>
            </a:r>
            <a:r>
              <a:rPr lang="en-GB" i="1" dirty="0" smtClean="0"/>
              <a:t>’ </a:t>
            </a:r>
            <a:r>
              <a:rPr lang="en-GB" dirty="0" smtClean="0"/>
              <a:t>in criminal law. (7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General definition and explanation</a:t>
            </a:r>
          </a:p>
          <a:p>
            <a:r>
              <a:rPr lang="en-GB" dirty="0" smtClean="0"/>
              <a:t>Key terms/terminology</a:t>
            </a:r>
          </a:p>
          <a:p>
            <a:r>
              <a:rPr lang="en-GB" dirty="0" smtClean="0"/>
              <a:t>Explanations</a:t>
            </a:r>
          </a:p>
          <a:p>
            <a:r>
              <a:rPr lang="en-GB" dirty="0" smtClean="0"/>
              <a:t>Cases</a:t>
            </a:r>
          </a:p>
          <a:p>
            <a:r>
              <a:rPr lang="en-GB" dirty="0" smtClean="0"/>
              <a:t>Structure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Whiteboards at the ready please!!!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 it all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your structured sheet to construct the perfect theory question answer.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Proof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1240" t="13672" r="20898" b="18945"/>
          <a:stretch>
            <a:fillRect/>
          </a:stretch>
        </p:blipFill>
        <p:spPr bwMode="auto">
          <a:xfrm>
            <a:off x="1071538" y="743269"/>
            <a:ext cx="7000924" cy="53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 l="22705" t="21484" r="23095" b="9179"/>
          <a:stretch>
            <a:fillRect/>
          </a:stretch>
        </p:blipFill>
        <p:spPr bwMode="auto">
          <a:xfrm>
            <a:off x="1285852" y="285728"/>
            <a:ext cx="6500858" cy="623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the meaning of causation </a:t>
            </a:r>
            <a:br>
              <a:rPr lang="en-GB" dirty="0" smtClean="0"/>
            </a:br>
            <a:r>
              <a:rPr lang="en-GB" dirty="0" smtClean="0"/>
              <a:t>in criminal law. (7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General definition and explanation</a:t>
            </a:r>
          </a:p>
          <a:p>
            <a:r>
              <a:rPr lang="en-GB" dirty="0" smtClean="0"/>
              <a:t>Key terms/terminology</a:t>
            </a:r>
          </a:p>
          <a:p>
            <a:r>
              <a:rPr lang="en-GB" dirty="0" smtClean="0"/>
              <a:t>Explanations</a:t>
            </a:r>
          </a:p>
          <a:p>
            <a:r>
              <a:rPr lang="en-GB" dirty="0" smtClean="0"/>
              <a:t>Cases</a:t>
            </a:r>
          </a:p>
          <a:p>
            <a:r>
              <a:rPr lang="en-GB" dirty="0" smtClean="0"/>
              <a:t>Structure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Proof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1240" t="17578" r="20898" b="9179"/>
          <a:stretch>
            <a:fillRect/>
          </a:stretch>
        </p:blipFill>
        <p:spPr bwMode="auto">
          <a:xfrm>
            <a:off x="785786" y="714355"/>
            <a:ext cx="7572428" cy="556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 l="22705" t="21484" r="23095" b="9179"/>
          <a:stretch>
            <a:fillRect/>
          </a:stretch>
        </p:blipFill>
        <p:spPr bwMode="auto">
          <a:xfrm>
            <a:off x="1285852" y="285728"/>
            <a:ext cx="6500858" cy="623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Explain the meaning of the ‘contemporaneity rule’. (5 marks)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understand the factors needed to write a theory answer of at least ‘clear’ quality (A-C)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 will be able to apply this to causation and </a:t>
            </a:r>
            <a:r>
              <a:rPr lang="en-GB" dirty="0" err="1" smtClean="0"/>
              <a:t>mens</a:t>
            </a:r>
            <a:r>
              <a:rPr lang="en-GB" dirty="0" smtClean="0"/>
              <a:t> </a:t>
            </a:r>
            <a:r>
              <a:rPr lang="en-GB" dirty="0" err="1" smtClean="0"/>
              <a:t>rea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 Law Unit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Structuring a theory question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Please complete a model theory answer for: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Strict liability</a:t>
            </a:r>
          </a:p>
          <a:p>
            <a:r>
              <a:rPr lang="en-GB" dirty="0" smtClean="0"/>
              <a:t>Contemporaneity rule</a:t>
            </a:r>
          </a:p>
          <a:p>
            <a:r>
              <a:rPr lang="en-GB" dirty="0" smtClean="0"/>
              <a:t>Transferred malice</a:t>
            </a:r>
          </a:p>
          <a:p>
            <a:r>
              <a:rPr lang="en-GB" dirty="0" err="1" smtClean="0"/>
              <a:t>Actus</a:t>
            </a:r>
            <a:r>
              <a:rPr lang="en-GB" dirty="0" smtClean="0"/>
              <a:t> </a:t>
            </a:r>
            <a:r>
              <a:rPr lang="en-GB" dirty="0" err="1" smtClean="0"/>
              <a:t>reus</a:t>
            </a:r>
            <a:r>
              <a:rPr lang="en-GB" dirty="0" smtClean="0"/>
              <a:t> and omissions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Teaser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the number of different </a:t>
            </a:r>
            <a:r>
              <a:rPr lang="en-GB" dirty="0" err="1" smtClean="0"/>
              <a:t>mens</a:t>
            </a:r>
            <a:r>
              <a:rPr lang="en-GB" dirty="0" smtClean="0"/>
              <a:t> </a:t>
            </a:r>
            <a:r>
              <a:rPr lang="en-GB" dirty="0" err="1" smtClean="0"/>
              <a:t>rea</a:t>
            </a:r>
            <a:r>
              <a:rPr lang="en-GB" dirty="0" smtClean="0"/>
              <a:t> we look at this year</a:t>
            </a:r>
          </a:p>
          <a:p>
            <a:r>
              <a:rPr lang="en-GB" dirty="0" smtClean="0"/>
              <a:t>Multiply it by the number of tests needed to find causation</a:t>
            </a:r>
          </a:p>
          <a:p>
            <a:r>
              <a:rPr lang="en-GB" dirty="0" smtClean="0"/>
              <a:t>Subtract the number of duties of care for an omission we have looked at</a:t>
            </a:r>
          </a:p>
          <a:p>
            <a:r>
              <a:rPr lang="en-GB" dirty="0" smtClean="0"/>
              <a:t>What total do you have?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 Generator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http://www.classtools.net/widgets/fruit_machine_6/QxT53.htm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understand the factors needed to write a theory answer of at least ‘clear’ quality (A-C)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 will be able to apply this to causation and </a:t>
            </a:r>
            <a:r>
              <a:rPr lang="en-GB" dirty="0" err="1" smtClean="0"/>
              <a:t>mens</a:t>
            </a:r>
            <a:r>
              <a:rPr lang="en-GB" dirty="0" smtClean="0"/>
              <a:t> </a:t>
            </a:r>
            <a:r>
              <a:rPr lang="en-GB" dirty="0" err="1" smtClean="0"/>
              <a:t>rea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 your mini whiteboards you need to write down the answers to these questions and then hold them up when I ask.</a:t>
            </a:r>
          </a:p>
          <a:p>
            <a:endParaRPr lang="en-GB" dirty="0"/>
          </a:p>
          <a:p>
            <a:r>
              <a:rPr lang="en-GB" dirty="0" smtClean="0"/>
              <a:t>There are 3 rounds of increasing difficulty and you will have a score out of 15.</a:t>
            </a:r>
          </a:p>
          <a:p>
            <a:endParaRPr lang="en-GB" dirty="0"/>
          </a:p>
          <a:p>
            <a:r>
              <a:rPr lang="en-GB" dirty="0" smtClean="0"/>
              <a:t>Good luck and God speed, may the power of Crump be with you...</a:t>
            </a:r>
            <a:endParaRPr lang="en-GB" dirty="0"/>
          </a:p>
        </p:txBody>
      </p:sp>
      <p:pic>
        <p:nvPicPr>
          <p:cNvPr id="13314" name="Picture 2" descr="https://scontent-b-lhr.xx.fbcdn.net/hphotos-ash3/t1.0-9/75970_679005847537_213169530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7035" y="5357826"/>
            <a:ext cx="886965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AD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 – Easy!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year was the Offences Against the Person Act?</a:t>
            </a:r>
          </a:p>
          <a:p>
            <a:r>
              <a:rPr lang="en-GB" dirty="0" smtClean="0"/>
              <a:t>What section number is GBH with intent?</a:t>
            </a:r>
          </a:p>
          <a:p>
            <a:r>
              <a:rPr lang="en-GB" dirty="0" smtClean="0"/>
              <a:t>What section number is ABH?</a:t>
            </a:r>
          </a:p>
          <a:p>
            <a:r>
              <a:rPr lang="en-GB" dirty="0" smtClean="0"/>
              <a:t>What type of law are Assault and Battery?</a:t>
            </a:r>
          </a:p>
          <a:p>
            <a:r>
              <a:rPr lang="en-GB" dirty="0" smtClean="0"/>
              <a:t>What is the test for factual causation?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 – Moderate!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the test for legal causation?</a:t>
            </a:r>
          </a:p>
          <a:p>
            <a:r>
              <a:rPr lang="en-GB" dirty="0" smtClean="0"/>
              <a:t>What does a crime of strict liability not require?</a:t>
            </a:r>
          </a:p>
          <a:p>
            <a:r>
              <a:rPr lang="en-GB" dirty="0" smtClean="0"/>
              <a:t>What is also known as taking your victim as you find them?</a:t>
            </a:r>
          </a:p>
          <a:p>
            <a:r>
              <a:rPr lang="en-GB" dirty="0" smtClean="0"/>
              <a:t>What are the 3 tracks that a negligence claim could be heard in?</a:t>
            </a:r>
          </a:p>
          <a:p>
            <a:r>
              <a:rPr lang="en-GB" dirty="0" smtClean="0"/>
              <a:t>What court do most negligence claims start in?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 – Hard!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What type of damages have a readily quantifiable figure and occur before, and up to, the date of the trial?</a:t>
            </a:r>
          </a:p>
          <a:p>
            <a:r>
              <a:rPr lang="en-GB" dirty="0" smtClean="0"/>
              <a:t>An appeal from the High Court to the Supreme Court is also known as what?</a:t>
            </a:r>
          </a:p>
          <a:p>
            <a:r>
              <a:rPr lang="en-GB" dirty="0" smtClean="0"/>
              <a:t>What clause allows commercial contracts to go to arbitration before using the civil courts?</a:t>
            </a:r>
          </a:p>
          <a:p>
            <a:r>
              <a:rPr lang="en-GB" dirty="0" smtClean="0"/>
              <a:t>Which case gives the test for remoteness of damage?</a:t>
            </a:r>
          </a:p>
          <a:p>
            <a:r>
              <a:rPr lang="en-GB" dirty="0" smtClean="0"/>
              <a:t>What is the term for minimising the harmful consequences of someone’s negligent act towards you?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can you be asked theory questions on in the exam?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Criminal: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actus</a:t>
            </a:r>
            <a:r>
              <a:rPr lang="en-GB" dirty="0" smtClean="0"/>
              <a:t> </a:t>
            </a:r>
            <a:r>
              <a:rPr lang="en-GB" dirty="0" err="1" smtClean="0"/>
              <a:t>reus</a:t>
            </a:r>
            <a:r>
              <a:rPr lang="en-GB" dirty="0" smtClean="0"/>
              <a:t> + omissions, </a:t>
            </a:r>
            <a:r>
              <a:rPr lang="en-GB" dirty="0" err="1" smtClean="0"/>
              <a:t>mens</a:t>
            </a:r>
            <a:r>
              <a:rPr lang="en-GB" dirty="0" smtClean="0"/>
              <a:t> </a:t>
            </a:r>
            <a:r>
              <a:rPr lang="en-GB" dirty="0" err="1" smtClean="0"/>
              <a:t>rea</a:t>
            </a:r>
            <a:r>
              <a:rPr lang="en-GB" dirty="0" smtClean="0"/>
              <a:t>, causation, strict liability, contemporaneity rule, transferred malice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Negligence: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duty of care, breach, damage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principles of a theory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Start with a general definition of the term asked</a:t>
            </a:r>
          </a:p>
          <a:p>
            <a:r>
              <a:rPr lang="en-GB" dirty="0" smtClean="0"/>
              <a:t>Identify the key terms needed to answer the question fully</a:t>
            </a:r>
          </a:p>
          <a:p>
            <a:r>
              <a:rPr lang="en-GB" dirty="0" smtClean="0"/>
              <a:t>Ensure you explain each point/key term clearly</a:t>
            </a:r>
          </a:p>
          <a:p>
            <a:r>
              <a:rPr lang="en-GB" dirty="0" smtClean="0"/>
              <a:t>Use legal terminology (why?) (hint: think about marks available)</a:t>
            </a:r>
          </a:p>
          <a:p>
            <a:r>
              <a:rPr lang="en-GB" dirty="0" smtClean="0"/>
              <a:t>Support your answer with cases/Acts</a:t>
            </a:r>
          </a:p>
          <a:p>
            <a:r>
              <a:rPr lang="en-GB" dirty="0" smtClean="0"/>
              <a:t>Put this all together in a logical and coherent way (structure)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531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AS Law Unit 2</vt:lpstr>
      <vt:lpstr>Learning Objectives</vt:lpstr>
      <vt:lpstr>Starter Activity</vt:lpstr>
      <vt:lpstr>Starter Activity – Easy!</vt:lpstr>
      <vt:lpstr>Starter Activity – Moderate!</vt:lpstr>
      <vt:lpstr>Starter Activity – Hard!</vt:lpstr>
      <vt:lpstr>What can you be asked theory questions on in the exam?</vt:lpstr>
      <vt:lpstr>The principles of a theory question</vt:lpstr>
      <vt:lpstr>Slide 10</vt:lpstr>
      <vt:lpstr>Explain the meaning of the term  ‘mens rea’ in criminal law. (7 marks)</vt:lpstr>
      <vt:lpstr>Put it all together</vt:lpstr>
      <vt:lpstr>Proof</vt:lpstr>
      <vt:lpstr>Slide 14</vt:lpstr>
      <vt:lpstr>Explain the meaning of causation  in criminal law. (7 marks)</vt:lpstr>
      <vt:lpstr>Proof</vt:lpstr>
      <vt:lpstr>Slide 17</vt:lpstr>
      <vt:lpstr>Extension</vt:lpstr>
      <vt:lpstr>Learning Objectives</vt:lpstr>
      <vt:lpstr>Homework</vt:lpstr>
      <vt:lpstr>Legal Teaser</vt:lpstr>
      <vt:lpstr>Name Generator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Law Unit 2</dc:title>
  <dc:creator>user</dc:creator>
  <cp:lastModifiedBy>user</cp:lastModifiedBy>
  <cp:revision>35</cp:revision>
  <dcterms:created xsi:type="dcterms:W3CDTF">2014-04-28T16:20:18Z</dcterms:created>
  <dcterms:modified xsi:type="dcterms:W3CDTF">2014-04-28T21:41:47Z</dcterms:modified>
</cp:coreProperties>
</file>